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charts/chart1.xml" ContentType="application/vnd.openxmlformats-officedocument.drawingml.chart+xml"/>
  <Override PartName="/ppt/tags/tag1.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89" r:id="rId4"/>
    <p:sldMasterId id="2147483811" r:id="rId5"/>
    <p:sldMasterId id="2147483825" r:id="rId6"/>
  </p:sldMasterIdLst>
  <p:notesMasterIdLst>
    <p:notesMasterId r:id="rId79"/>
  </p:notesMasterIdLst>
  <p:handoutMasterIdLst>
    <p:handoutMasterId r:id="rId80"/>
  </p:handoutMasterIdLst>
  <p:sldIdLst>
    <p:sldId id="256" r:id="rId7"/>
    <p:sldId id="2147308146" r:id="rId8"/>
    <p:sldId id="331" r:id="rId9"/>
    <p:sldId id="2147308078" r:id="rId10"/>
    <p:sldId id="1054" r:id="rId11"/>
    <p:sldId id="2103812543" r:id="rId12"/>
    <p:sldId id="2147309006" r:id="rId13"/>
    <p:sldId id="2147308189" r:id="rId14"/>
    <p:sldId id="2147309010" r:id="rId15"/>
    <p:sldId id="2147309011" r:id="rId16"/>
    <p:sldId id="2147309002" r:id="rId17"/>
    <p:sldId id="2103812539" r:id="rId18"/>
    <p:sldId id="338" r:id="rId19"/>
    <p:sldId id="2147309014" r:id="rId20"/>
    <p:sldId id="2147309013" r:id="rId21"/>
    <p:sldId id="2147309012" r:id="rId22"/>
    <p:sldId id="2147310135" r:id="rId23"/>
    <p:sldId id="258" r:id="rId24"/>
    <p:sldId id="2147310130" r:id="rId25"/>
    <p:sldId id="2147309033" r:id="rId26"/>
    <p:sldId id="2147309015" r:id="rId27"/>
    <p:sldId id="2147310123" r:id="rId28"/>
    <p:sldId id="2103812450" r:id="rId29"/>
    <p:sldId id="2103812451" r:id="rId30"/>
    <p:sldId id="2103812452" r:id="rId31"/>
    <p:sldId id="2103812453" r:id="rId32"/>
    <p:sldId id="2103812457" r:id="rId33"/>
    <p:sldId id="2103812456" r:id="rId34"/>
    <p:sldId id="2103812454" r:id="rId35"/>
    <p:sldId id="2103812459" r:id="rId36"/>
    <p:sldId id="2103812458" r:id="rId37"/>
    <p:sldId id="2103812461" r:id="rId38"/>
    <p:sldId id="2147309016" r:id="rId39"/>
    <p:sldId id="2147309017" r:id="rId40"/>
    <p:sldId id="2103812550" r:id="rId41"/>
    <p:sldId id="2103812549" r:id="rId42"/>
    <p:sldId id="2103812542" r:id="rId43"/>
    <p:sldId id="2147309034" r:id="rId44"/>
    <p:sldId id="2103812547" r:id="rId45"/>
    <p:sldId id="2147309031" r:id="rId46"/>
    <p:sldId id="2103812414" r:id="rId47"/>
    <p:sldId id="2147309032" r:id="rId48"/>
    <p:sldId id="2147309036" r:id="rId49"/>
    <p:sldId id="2147309037" r:id="rId50"/>
    <p:sldId id="2147309038" r:id="rId51"/>
    <p:sldId id="2103812555" r:id="rId52"/>
    <p:sldId id="2147310125" r:id="rId53"/>
    <p:sldId id="2147309001" r:id="rId54"/>
    <p:sldId id="2147309025" r:id="rId55"/>
    <p:sldId id="2147310136" r:id="rId56"/>
    <p:sldId id="2103812564" r:id="rId57"/>
    <p:sldId id="2103812490" r:id="rId58"/>
    <p:sldId id="2103812562" r:id="rId59"/>
    <p:sldId id="2147310126" r:id="rId60"/>
    <p:sldId id="2147310124" r:id="rId61"/>
    <p:sldId id="2147310133" r:id="rId62"/>
    <p:sldId id="2147310134" r:id="rId63"/>
    <p:sldId id="2147308182" r:id="rId64"/>
    <p:sldId id="2147308999" r:id="rId65"/>
    <p:sldId id="2147310127" r:id="rId66"/>
    <p:sldId id="2147310128" r:id="rId67"/>
    <p:sldId id="263" r:id="rId68"/>
    <p:sldId id="2147310129" r:id="rId69"/>
    <p:sldId id="2147309000" r:id="rId70"/>
    <p:sldId id="2147310132" r:id="rId71"/>
    <p:sldId id="2147310137" r:id="rId72"/>
    <p:sldId id="2103812566" r:id="rId73"/>
    <p:sldId id="405" r:id="rId74"/>
    <p:sldId id="345" r:id="rId75"/>
    <p:sldId id="2147310131" r:id="rId76"/>
    <p:sldId id="2103812448" r:id="rId77"/>
    <p:sldId id="2103812445"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5264D77-2EC6-42BB-9049-D65E707C261B}">
          <p14:sldIdLst>
            <p14:sldId id="256"/>
            <p14:sldId id="2147308146"/>
            <p14:sldId id="331"/>
            <p14:sldId id="2147308078"/>
            <p14:sldId id="1054"/>
          </p14:sldIdLst>
        </p14:section>
        <p14:section name="Introduction to OpenVINO Toolkit" id="{478DFAC0-180D-4CCB-B5B6-FB077B9C8A1C}">
          <p14:sldIdLst>
            <p14:sldId id="2103812543"/>
            <p14:sldId id="2147309006"/>
            <p14:sldId id="2147308189"/>
            <p14:sldId id="2147309010"/>
            <p14:sldId id="2147309011"/>
            <p14:sldId id="2147309002"/>
          </p14:sldIdLst>
        </p14:section>
        <p14:section name="System Requirements" id="{040321AD-641B-48C5-8023-92170399E36A}">
          <p14:sldIdLst>
            <p14:sldId id="2103812539"/>
            <p14:sldId id="338"/>
            <p14:sldId id="2147309014"/>
            <p14:sldId id="2147309013"/>
          </p14:sldIdLst>
        </p14:section>
        <p14:section name="Installation Methods" id="{B424FBE3-7DB8-43EB-A792-B7E8DB0A48F7}">
          <p14:sldIdLst>
            <p14:sldId id="2147309012"/>
            <p14:sldId id="2147310135"/>
            <p14:sldId id="258"/>
            <p14:sldId id="2147310130"/>
            <p14:sldId id="2147309033"/>
          </p14:sldIdLst>
        </p14:section>
        <p14:section name="Open Model Zoo" id="{DC3ED610-4E27-44B5-B1B3-4BFE90EFCDF9}">
          <p14:sldIdLst>
            <p14:sldId id="2147309015"/>
            <p14:sldId id="2147310123"/>
            <p14:sldId id="2103812450"/>
            <p14:sldId id="2103812451"/>
            <p14:sldId id="2103812452"/>
            <p14:sldId id="2103812453"/>
            <p14:sldId id="2103812457"/>
            <p14:sldId id="2103812456"/>
            <p14:sldId id="2103812454"/>
            <p14:sldId id="2103812459"/>
            <p14:sldId id="2103812458"/>
            <p14:sldId id="2103812461"/>
            <p14:sldId id="2147309016"/>
            <p14:sldId id="2147309017"/>
            <p14:sldId id="2103812550"/>
            <p14:sldId id="2103812549"/>
            <p14:sldId id="2103812542"/>
            <p14:sldId id="2147309034"/>
          </p14:sldIdLst>
        </p14:section>
        <p14:section name="Model Optimizer" id="{CA62CF7C-85DD-402B-8213-7CA1AD1BC3AB}">
          <p14:sldIdLst>
            <p14:sldId id="2103812547"/>
            <p14:sldId id="2147309031"/>
            <p14:sldId id="2103812414"/>
            <p14:sldId id="2147309032"/>
            <p14:sldId id="2147309036"/>
            <p14:sldId id="2147309037"/>
            <p14:sldId id="2147309038"/>
          </p14:sldIdLst>
        </p14:section>
        <p14:section name="OpenVINO Runtime" id="{8B2FD51C-A79B-4ED7-B15B-17FD394D4850}">
          <p14:sldIdLst>
            <p14:sldId id="2103812555"/>
            <p14:sldId id="2147310125"/>
            <p14:sldId id="2147309001"/>
            <p14:sldId id="2147309025"/>
            <p14:sldId id="2147310136"/>
            <p14:sldId id="2103812564"/>
            <p14:sldId id="2103812490"/>
            <p14:sldId id="2103812562"/>
            <p14:sldId id="2147310126"/>
            <p14:sldId id="2147310124"/>
            <p14:sldId id="2147310133"/>
            <p14:sldId id="2147310134"/>
            <p14:sldId id="2147308182"/>
            <p14:sldId id="2147308999"/>
            <p14:sldId id="2147310127"/>
            <p14:sldId id="2147310128"/>
            <p14:sldId id="263"/>
            <p14:sldId id="2147310129"/>
            <p14:sldId id="2147309000"/>
            <p14:sldId id="2147310132"/>
            <p14:sldId id="2147310137"/>
          </p14:sldIdLst>
        </p14:section>
        <p14:section name="Multiple Models in One Application" id="{3BD18893-3854-4B3E-8FC7-30FFE9616F38}">
          <p14:sldIdLst>
            <p14:sldId id="2103812566"/>
            <p14:sldId id="405"/>
            <p14:sldId id="345"/>
            <p14:sldId id="2147310131"/>
          </p14:sldIdLst>
        </p14:section>
        <p14:section name="Ending" id="{04CBA85B-0840-4D93-8A42-5F4212333B1B}">
          <p14:sldIdLst>
            <p14:sldId id="2103812448"/>
            <p14:sldId id="2103812445"/>
          </p14:sldIdLst>
        </p14:section>
      </p14:sectionLst>
    </p:ext>
    <p:ext uri="{EFAFB233-063F-42B5-8137-9DF3F51BA10A}">
      <p15:sldGuideLst xmlns:p15="http://schemas.microsoft.com/office/powerpoint/2012/main">
        <p15:guide id="1" orient="horz" pos="4032" userDrawn="1">
          <p15:clr>
            <a:srgbClr val="A4A3A4"/>
          </p15:clr>
        </p15:guide>
        <p15:guide id="2" pos="73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86"/>
    <a:srgbClr val="FFFFFF"/>
    <a:srgbClr val="2872C5"/>
    <a:srgbClr val="525252"/>
    <a:srgbClr val="00C7FD"/>
    <a:srgbClr val="0068B5"/>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6371C3-8734-458D-B154-18FAB035896F}" v="772" dt="2022-05-19T23:03:23.344"/>
    <p1510:client id="{EC401BA3-5A12-4324-A989-F164D29F7DC4}" v="2" dt="2022-05-20T17:20:10.96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66" autoAdjust="0"/>
    <p:restoredTop sz="71985" autoAdjust="0"/>
  </p:normalViewPr>
  <p:slideViewPr>
    <p:cSldViewPr snapToGrid="0" snapToObjects="1">
      <p:cViewPr varScale="1">
        <p:scale>
          <a:sx n="85" d="100"/>
          <a:sy n="85" d="100"/>
        </p:scale>
        <p:origin x="67" y="77"/>
      </p:cViewPr>
      <p:guideLst>
        <p:guide orient="horz" pos="4032"/>
        <p:guide pos="739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5" d="100"/>
          <a:sy n="65" d="100"/>
        </p:scale>
        <p:origin x="3154" y="5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viewProps" Target="viewProps.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presProps" Target="presProps.xml"/><Relationship Id="rId8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 Shane" userId="61be624f-579d-45e8-95fb-765abedad130" providerId="ADAL" clId="{EC401BA3-5A12-4324-A989-F164D29F7DC4}"/>
    <pc:docChg chg="undo custSel addSld modSld modSection">
      <pc:chgData name="Ye, Shane" userId="61be624f-579d-45e8-95fb-765abedad130" providerId="ADAL" clId="{EC401BA3-5A12-4324-A989-F164D29F7DC4}" dt="2022-05-20T20:11:46.841" v="481" actId="207"/>
      <pc:docMkLst>
        <pc:docMk/>
      </pc:docMkLst>
      <pc:sldChg chg="modSp mod">
        <pc:chgData name="Ye, Shane" userId="61be624f-579d-45e8-95fb-765abedad130" providerId="ADAL" clId="{EC401BA3-5A12-4324-A989-F164D29F7DC4}" dt="2022-05-20T17:09:54.264" v="14" actId="20577"/>
        <pc:sldMkLst>
          <pc:docMk/>
          <pc:sldMk cId="3949703610" sldId="2147309032"/>
        </pc:sldMkLst>
        <pc:spChg chg="mod">
          <ac:chgData name="Ye, Shane" userId="61be624f-579d-45e8-95fb-765abedad130" providerId="ADAL" clId="{EC401BA3-5A12-4324-A989-F164D29F7DC4}" dt="2022-05-20T17:09:54.264" v="14" actId="20577"/>
          <ac:spMkLst>
            <pc:docMk/>
            <pc:sldMk cId="3949703610" sldId="2147309032"/>
            <ac:spMk id="9" creationId="{860E6F17-8454-4119-8B0E-9914CAEE0EE6}"/>
          </ac:spMkLst>
        </pc:spChg>
      </pc:sldChg>
      <pc:sldChg chg="addSp modSp mod">
        <pc:chgData name="Ye, Shane" userId="61be624f-579d-45e8-95fb-765abedad130" providerId="ADAL" clId="{EC401BA3-5A12-4324-A989-F164D29F7DC4}" dt="2022-05-20T17:21:00.830" v="230" actId="14100"/>
        <pc:sldMkLst>
          <pc:docMk/>
          <pc:sldMk cId="2933280041" sldId="2147310124"/>
        </pc:sldMkLst>
        <pc:spChg chg="mod">
          <ac:chgData name="Ye, Shane" userId="61be624f-579d-45e8-95fb-765abedad130" providerId="ADAL" clId="{EC401BA3-5A12-4324-A989-F164D29F7DC4}" dt="2022-05-20T17:17:58.450" v="44" actId="1076"/>
          <ac:spMkLst>
            <pc:docMk/>
            <pc:sldMk cId="2933280041" sldId="2147310124"/>
            <ac:spMk id="5" creationId="{2D457FFB-4D5C-4879-9AAF-881F9FBB9E66}"/>
          </ac:spMkLst>
        </pc:spChg>
        <pc:spChg chg="mod">
          <ac:chgData name="Ye, Shane" userId="61be624f-579d-45e8-95fb-765abedad130" providerId="ADAL" clId="{EC401BA3-5A12-4324-A989-F164D29F7DC4}" dt="2022-05-20T17:17:19.680" v="37" actId="1076"/>
          <ac:spMkLst>
            <pc:docMk/>
            <pc:sldMk cId="2933280041" sldId="2147310124"/>
            <ac:spMk id="7" creationId="{FE74386B-C1D8-441E-917D-5E367C07B84E}"/>
          </ac:spMkLst>
        </pc:spChg>
        <pc:spChg chg="mod">
          <ac:chgData name="Ye, Shane" userId="61be624f-579d-45e8-95fb-765abedad130" providerId="ADAL" clId="{EC401BA3-5A12-4324-A989-F164D29F7DC4}" dt="2022-05-20T17:17:19.680" v="37" actId="1076"/>
          <ac:spMkLst>
            <pc:docMk/>
            <pc:sldMk cId="2933280041" sldId="2147310124"/>
            <ac:spMk id="8" creationId="{4CC3A4FA-2741-428A-A85C-DF6C696ACA4B}"/>
          </ac:spMkLst>
        </pc:spChg>
        <pc:spChg chg="mod">
          <ac:chgData name="Ye, Shane" userId="61be624f-579d-45e8-95fb-765abedad130" providerId="ADAL" clId="{EC401BA3-5A12-4324-A989-F164D29F7DC4}" dt="2022-05-20T17:17:26.137" v="38" actId="1076"/>
          <ac:spMkLst>
            <pc:docMk/>
            <pc:sldMk cId="2933280041" sldId="2147310124"/>
            <ac:spMk id="9" creationId="{F550F08D-60E1-4622-BF7C-2E33B55654E9}"/>
          </ac:spMkLst>
        </pc:spChg>
        <pc:spChg chg="mod">
          <ac:chgData name="Ye, Shane" userId="61be624f-579d-45e8-95fb-765abedad130" providerId="ADAL" clId="{EC401BA3-5A12-4324-A989-F164D29F7DC4}" dt="2022-05-20T17:17:36.194" v="41" actId="1076"/>
          <ac:spMkLst>
            <pc:docMk/>
            <pc:sldMk cId="2933280041" sldId="2147310124"/>
            <ac:spMk id="10" creationId="{9B59B004-A92C-41F2-88CA-40A7B271D8CE}"/>
          </ac:spMkLst>
        </pc:spChg>
        <pc:spChg chg="mod">
          <ac:chgData name="Ye, Shane" userId="61be624f-579d-45e8-95fb-765abedad130" providerId="ADAL" clId="{EC401BA3-5A12-4324-A989-F164D29F7DC4}" dt="2022-05-20T17:17:36.194" v="41" actId="1076"/>
          <ac:spMkLst>
            <pc:docMk/>
            <pc:sldMk cId="2933280041" sldId="2147310124"/>
            <ac:spMk id="11" creationId="{938FD880-A791-48D4-80A1-54EDF504E985}"/>
          </ac:spMkLst>
        </pc:spChg>
        <pc:spChg chg="mod">
          <ac:chgData name="Ye, Shane" userId="61be624f-579d-45e8-95fb-765abedad130" providerId="ADAL" clId="{EC401BA3-5A12-4324-A989-F164D29F7DC4}" dt="2022-05-20T17:17:41.889" v="42" actId="1076"/>
          <ac:spMkLst>
            <pc:docMk/>
            <pc:sldMk cId="2933280041" sldId="2147310124"/>
            <ac:spMk id="12" creationId="{3EC61B3A-92A5-4277-90C6-270FE0F1537A}"/>
          </ac:spMkLst>
        </pc:spChg>
        <pc:spChg chg="mod">
          <ac:chgData name="Ye, Shane" userId="61be624f-579d-45e8-95fb-765abedad130" providerId="ADAL" clId="{EC401BA3-5A12-4324-A989-F164D29F7DC4}" dt="2022-05-20T17:17:54.626" v="43" actId="1076"/>
          <ac:spMkLst>
            <pc:docMk/>
            <pc:sldMk cId="2933280041" sldId="2147310124"/>
            <ac:spMk id="13" creationId="{26ED2FD3-CF61-48EA-B628-F4492BFE1651}"/>
          </ac:spMkLst>
        </pc:spChg>
        <pc:spChg chg="mod">
          <ac:chgData name="Ye, Shane" userId="61be624f-579d-45e8-95fb-765abedad130" providerId="ADAL" clId="{EC401BA3-5A12-4324-A989-F164D29F7DC4}" dt="2022-05-20T17:17:54.626" v="43" actId="1076"/>
          <ac:spMkLst>
            <pc:docMk/>
            <pc:sldMk cId="2933280041" sldId="2147310124"/>
            <ac:spMk id="14" creationId="{DB3996DA-FBB9-4D5F-8382-915E09449703}"/>
          </ac:spMkLst>
        </pc:spChg>
        <pc:spChg chg="add mod">
          <ac:chgData name="Ye, Shane" userId="61be624f-579d-45e8-95fb-765abedad130" providerId="ADAL" clId="{EC401BA3-5A12-4324-A989-F164D29F7DC4}" dt="2022-05-20T17:21:00.830" v="230" actId="14100"/>
          <ac:spMkLst>
            <pc:docMk/>
            <pc:sldMk cId="2933280041" sldId="2147310124"/>
            <ac:spMk id="15" creationId="{01183013-0A36-4151-A3F8-D961FE13E98D}"/>
          </ac:spMkLst>
        </pc:spChg>
      </pc:sldChg>
      <pc:sldChg chg="modSp mod">
        <pc:chgData name="Ye, Shane" userId="61be624f-579d-45e8-95fb-765abedad130" providerId="ADAL" clId="{EC401BA3-5A12-4324-A989-F164D29F7DC4}" dt="2022-05-20T17:26:27.005" v="440"/>
        <pc:sldMkLst>
          <pc:docMk/>
          <pc:sldMk cId="3286928895" sldId="2147310133"/>
        </pc:sldMkLst>
        <pc:spChg chg="mod">
          <ac:chgData name="Ye, Shane" userId="61be624f-579d-45e8-95fb-765abedad130" providerId="ADAL" clId="{EC401BA3-5A12-4324-A989-F164D29F7DC4}" dt="2022-05-20T17:26:27.005" v="440"/>
          <ac:spMkLst>
            <pc:docMk/>
            <pc:sldMk cId="3286928895" sldId="2147310133"/>
            <ac:spMk id="7" creationId="{CC2013F3-854E-4534-951B-09B3D1B149E5}"/>
          </ac:spMkLst>
        </pc:spChg>
      </pc:sldChg>
      <pc:sldChg chg="modSp new mod">
        <pc:chgData name="Ye, Shane" userId="61be624f-579d-45e8-95fb-765abedad130" providerId="ADAL" clId="{EC401BA3-5A12-4324-A989-F164D29F7DC4}" dt="2022-05-20T20:11:46.841" v="481" actId="207"/>
        <pc:sldMkLst>
          <pc:docMk/>
          <pc:sldMk cId="2658740044" sldId="2147310137"/>
        </pc:sldMkLst>
        <pc:spChg chg="mod">
          <ac:chgData name="Ye, Shane" userId="61be624f-579d-45e8-95fb-765abedad130" providerId="ADAL" clId="{EC401BA3-5A12-4324-A989-F164D29F7DC4}" dt="2022-05-20T20:11:46.841" v="481" actId="207"/>
          <ac:spMkLst>
            <pc:docMk/>
            <pc:sldMk cId="2658740044" sldId="2147310137"/>
            <ac:spMk id="2" creationId="{09EE1B71-9B35-4CC8-89DE-3E08C4E0F749}"/>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dirty="0">
                <a:latin typeface="+mj-lt"/>
              </a:rPr>
              <a:t>Inference TAM by Chipset</a:t>
            </a:r>
          </a:p>
        </c:rich>
      </c:tx>
      <c:layout>
        <c:manualLayout>
          <c:xMode val="edge"/>
          <c:yMode val="edge"/>
          <c:x val="0.2869166722881254"/>
          <c:y val="3.0232991621176328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'7-21-20'!$B$4</c:f>
              <c:strCache>
                <c:ptCount val="1"/>
                <c:pt idx="0">
                  <c:v>CPU</c:v>
                </c:pt>
              </c:strCache>
            </c:strRef>
          </c:tx>
          <c:spPr>
            <a:solidFill>
              <a:schemeClr val="accent1"/>
            </a:solidFill>
            <a:ln>
              <a:noFill/>
            </a:ln>
            <a:effectLst/>
          </c:spPr>
          <c:invertIfNegative val="0"/>
          <c:cat>
            <c:strRef>
              <c:f>'7-21-20'!$B$3:$I$3</c:f>
              <c:strCache>
                <c:ptCount val="2"/>
                <c:pt idx="0">
                  <c:v>2020</c:v>
                </c:pt>
                <c:pt idx="1">
                  <c:v>2025</c:v>
                </c:pt>
              </c:strCache>
            </c:strRef>
          </c:cat>
          <c:val>
            <c:numRef>
              <c:f>'7-21-20'!$B$4:$I$4</c:f>
              <c:numCache>
                <c:formatCode>_("$"* #,##0_);_("$"* \(#,##0\);_("$"* "-"??_);_(@_)</c:formatCode>
                <c:ptCount val="2"/>
                <c:pt idx="0">
                  <c:v>6965.6951061798381</c:v>
                </c:pt>
                <c:pt idx="1">
                  <c:v>15553.521899460275</c:v>
                </c:pt>
              </c:numCache>
            </c:numRef>
          </c:val>
          <c:extLst>
            <c:ext xmlns:c16="http://schemas.microsoft.com/office/drawing/2014/chart" uri="{C3380CC4-5D6E-409C-BE32-E72D297353CC}">
              <c16:uniqueId val="{00000000-5BE0-4A42-A985-7A9AF72000FE}"/>
            </c:ext>
          </c:extLst>
        </c:ser>
        <c:ser>
          <c:idx val="1"/>
          <c:order val="1"/>
          <c:tx>
            <c:strRef>
              <c:f>'7-21-20'!$B$5</c:f>
              <c:strCache>
                <c:ptCount val="1"/>
                <c:pt idx="0">
                  <c:v>GPU</c:v>
                </c:pt>
              </c:strCache>
            </c:strRef>
          </c:tx>
          <c:spPr>
            <a:solidFill>
              <a:schemeClr val="accent2"/>
            </a:solidFill>
            <a:ln>
              <a:noFill/>
            </a:ln>
            <a:effectLst/>
          </c:spPr>
          <c:invertIfNegative val="0"/>
          <c:cat>
            <c:strRef>
              <c:f>'7-21-20'!$B$3:$I$3</c:f>
              <c:strCache>
                <c:ptCount val="2"/>
                <c:pt idx="0">
                  <c:v>2020</c:v>
                </c:pt>
                <c:pt idx="1">
                  <c:v>2025</c:v>
                </c:pt>
              </c:strCache>
            </c:strRef>
          </c:cat>
          <c:val>
            <c:numRef>
              <c:f>'7-21-20'!$B$5:$I$5</c:f>
              <c:numCache>
                <c:formatCode>_("$"* #,##0_);_("$"* \(#,##0\);_("$"* "-"??_);_(@_)</c:formatCode>
                <c:ptCount val="2"/>
                <c:pt idx="0">
                  <c:v>4279.8445421193301</c:v>
                </c:pt>
                <c:pt idx="1">
                  <c:v>11966.335355659199</c:v>
                </c:pt>
              </c:numCache>
            </c:numRef>
          </c:val>
          <c:extLst>
            <c:ext xmlns:c16="http://schemas.microsoft.com/office/drawing/2014/chart" uri="{C3380CC4-5D6E-409C-BE32-E72D297353CC}">
              <c16:uniqueId val="{00000001-5BE0-4A42-A985-7A9AF72000FE}"/>
            </c:ext>
          </c:extLst>
        </c:ser>
        <c:ser>
          <c:idx val="2"/>
          <c:order val="2"/>
          <c:tx>
            <c:strRef>
              <c:f>'7-21-20'!$B$6</c:f>
              <c:strCache>
                <c:ptCount val="1"/>
                <c:pt idx="0">
                  <c:v>FPGA</c:v>
                </c:pt>
              </c:strCache>
            </c:strRef>
          </c:tx>
          <c:spPr>
            <a:solidFill>
              <a:schemeClr val="accent3"/>
            </a:solidFill>
            <a:ln>
              <a:noFill/>
            </a:ln>
            <a:effectLst/>
          </c:spPr>
          <c:invertIfNegative val="0"/>
          <c:cat>
            <c:strRef>
              <c:f>'7-21-20'!$B$3:$I$3</c:f>
              <c:strCache>
                <c:ptCount val="2"/>
                <c:pt idx="0">
                  <c:v>2020</c:v>
                </c:pt>
                <c:pt idx="1">
                  <c:v>2025</c:v>
                </c:pt>
              </c:strCache>
            </c:strRef>
          </c:cat>
          <c:val>
            <c:numRef>
              <c:f>'7-21-20'!$B$6:$I$6</c:f>
              <c:numCache>
                <c:formatCode>_("$"* #,##0_);_("$"* \(#,##0\);_("$"* "-"??_);_(@_)</c:formatCode>
                <c:ptCount val="2"/>
                <c:pt idx="0">
                  <c:v>1181</c:v>
                </c:pt>
                <c:pt idx="1">
                  <c:v>3622</c:v>
                </c:pt>
              </c:numCache>
            </c:numRef>
          </c:val>
          <c:extLst>
            <c:ext xmlns:c16="http://schemas.microsoft.com/office/drawing/2014/chart" uri="{C3380CC4-5D6E-409C-BE32-E72D297353CC}">
              <c16:uniqueId val="{00000002-5BE0-4A42-A985-7A9AF72000FE}"/>
            </c:ext>
          </c:extLst>
        </c:ser>
        <c:ser>
          <c:idx val="3"/>
          <c:order val="3"/>
          <c:tx>
            <c:strRef>
              <c:f>'7-21-20'!$B$7</c:f>
              <c:strCache>
                <c:ptCount val="1"/>
                <c:pt idx="0">
                  <c:v>ASIC</c:v>
                </c:pt>
              </c:strCache>
            </c:strRef>
          </c:tx>
          <c:spPr>
            <a:solidFill>
              <a:schemeClr val="accent4"/>
            </a:solidFill>
            <a:ln>
              <a:noFill/>
            </a:ln>
            <a:effectLst/>
          </c:spPr>
          <c:invertIfNegative val="0"/>
          <c:cat>
            <c:strRef>
              <c:f>'7-21-20'!$B$3:$I$3</c:f>
              <c:strCache>
                <c:ptCount val="2"/>
                <c:pt idx="0">
                  <c:v>2020</c:v>
                </c:pt>
                <c:pt idx="1">
                  <c:v>2025</c:v>
                </c:pt>
              </c:strCache>
            </c:strRef>
          </c:cat>
          <c:val>
            <c:numRef>
              <c:f>'7-21-20'!$B$7:$I$7</c:f>
              <c:numCache>
                <c:formatCode>_("$"* #,##0_);_("$"* \(#,##0\);_("$"* "-"??_);_(@_)</c:formatCode>
                <c:ptCount val="2"/>
                <c:pt idx="0">
                  <c:v>583</c:v>
                </c:pt>
                <c:pt idx="1">
                  <c:v>4530</c:v>
                </c:pt>
              </c:numCache>
            </c:numRef>
          </c:val>
          <c:extLst>
            <c:ext xmlns:c16="http://schemas.microsoft.com/office/drawing/2014/chart" uri="{C3380CC4-5D6E-409C-BE32-E72D297353CC}">
              <c16:uniqueId val="{00000003-5BE0-4A42-A985-7A9AF72000FE}"/>
            </c:ext>
          </c:extLst>
        </c:ser>
        <c:dLbls>
          <c:showLegendKey val="0"/>
          <c:showVal val="0"/>
          <c:showCatName val="0"/>
          <c:showSerName val="0"/>
          <c:showPercent val="0"/>
          <c:showBubbleSize val="0"/>
        </c:dLbls>
        <c:gapWidth val="150"/>
        <c:overlap val="100"/>
        <c:axId val="968109376"/>
        <c:axId val="968109704"/>
      </c:barChart>
      <c:catAx>
        <c:axId val="968109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968109704"/>
        <c:crosses val="autoZero"/>
        <c:auto val="1"/>
        <c:lblAlgn val="ctr"/>
        <c:lblOffset val="100"/>
        <c:noMultiLvlLbl val="0"/>
      </c:catAx>
      <c:valAx>
        <c:axId val="968109704"/>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en-US"/>
          </a:p>
        </c:txPr>
        <c:crossAx val="968109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8B142E-E4FA-45CF-8FE8-D4FEE8D3E071}"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D77886B3-1CAE-419D-A446-626A3433D9A1}">
      <dgm:prSet custT="1"/>
      <dgm:spPr/>
      <dgm:t>
        <a:bodyPr/>
        <a:lstStyle/>
        <a:p>
          <a:pPr>
            <a:lnSpc>
              <a:spcPct val="100000"/>
            </a:lnSpc>
          </a:pPr>
          <a:r>
            <a:rPr lang="en-US" sz="1800" b="1" dirty="0">
              <a:latin typeface="Intel Clear Light" panose="020B0404020203020204" pitchFamily="34" charset="0"/>
              <a:ea typeface="Intel Clear Light" panose="020B0404020203020204" pitchFamily="34" charset="0"/>
              <a:cs typeface="Intel Clear Light" panose="020B0404020203020204" pitchFamily="34" charset="0"/>
            </a:rPr>
            <a:t>Standard Release (3-4 releases a year): </a:t>
          </a:r>
          <a:r>
            <a:rPr lang="en-US" sz="1800" b="0" dirty="0">
              <a:latin typeface="Intel Clear Light" panose="020B0404020203020204" pitchFamily="34" charset="0"/>
              <a:ea typeface="Intel Clear Light" panose="020B0404020203020204" pitchFamily="34" charset="0"/>
              <a:cs typeface="Intel Clear Light" panose="020B0404020203020204" pitchFamily="34" charset="0"/>
            </a:rPr>
            <a:t>Users looking to take advantage of new features, tools and support in order to keep current with the advancements in deep learning technologies</a:t>
          </a:r>
          <a:endParaRPr lang="en-US" sz="1800" dirty="0">
            <a:latin typeface="Intel Clear Light" panose="020B0404020203020204" pitchFamily="34" charset="0"/>
            <a:ea typeface="Intel Clear Light" panose="020B0404020203020204" pitchFamily="34" charset="0"/>
            <a:cs typeface="Intel Clear Light" panose="020B0404020203020204" pitchFamily="34" charset="0"/>
          </a:endParaRPr>
        </a:p>
      </dgm:t>
    </dgm:pt>
    <dgm:pt modelId="{7B08AE98-826C-41ED-B574-E5648677A328}" type="parTrans" cxnId="{16F9FDD4-B20B-434F-B509-62381E6B15CB}">
      <dgm:prSet/>
      <dgm:spPr/>
      <dgm:t>
        <a:bodyPr/>
        <a:lstStyle/>
        <a:p>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dgm:t>
    </dgm:pt>
    <dgm:pt modelId="{DE2B4152-1EE3-4E90-87C7-A837B543D443}" type="sibTrans" cxnId="{16F9FDD4-B20B-434F-B509-62381E6B15CB}">
      <dgm:prSet/>
      <dgm:spPr/>
      <dgm:t>
        <a:bodyPr/>
        <a:lstStyle/>
        <a:p>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dgm:t>
    </dgm:pt>
    <dgm:pt modelId="{C200EE0E-7F26-47D4-AB23-B8A30D4671B5}">
      <dgm:prSet custT="1"/>
      <dgm:spPr/>
      <dgm:t>
        <a:bodyPr/>
        <a:lstStyle/>
        <a:p>
          <a:pPr>
            <a:lnSpc>
              <a:spcPct val="100000"/>
            </a:lnSpc>
          </a:pPr>
          <a:r>
            <a:rPr lang="en-US" sz="1800" b="1" dirty="0">
              <a:latin typeface="Intel Clear Light" panose="020B0404020203020204" pitchFamily="34" charset="0"/>
              <a:ea typeface="Intel Clear Light" panose="020B0404020203020204" pitchFamily="34" charset="0"/>
              <a:cs typeface="Intel Clear Light" panose="020B0404020203020204" pitchFamily="34" charset="0"/>
            </a:rPr>
            <a:t>Long-Term Support Release: </a:t>
          </a:r>
          <a:r>
            <a:rPr lang="en-US" sz="1800" b="0" dirty="0">
              <a:latin typeface="Intel Clear Light" panose="020B0404020203020204" pitchFamily="34" charset="0"/>
              <a:ea typeface="Intel Clear Light" panose="020B0404020203020204" pitchFamily="34" charset="0"/>
              <a:cs typeface="Intel Clear Light" panose="020B0404020203020204" pitchFamily="34" charset="0"/>
            </a:rPr>
            <a:t>Users looking for a stable and reliable version that is maintained for a longer period, and are looking for little to no new feature changes</a:t>
          </a:r>
          <a:endParaRPr lang="en-US" sz="1800" dirty="0">
            <a:latin typeface="Intel Clear Light" panose="020B0404020203020204" pitchFamily="34" charset="0"/>
            <a:ea typeface="Intel Clear Light" panose="020B0404020203020204" pitchFamily="34" charset="0"/>
            <a:cs typeface="Intel Clear Light" panose="020B0404020203020204" pitchFamily="34" charset="0"/>
          </a:endParaRPr>
        </a:p>
      </dgm:t>
    </dgm:pt>
    <dgm:pt modelId="{CF614239-51F5-4D46-93BF-06AAAB24E45F}" type="parTrans" cxnId="{9E20E5CE-EC62-4E65-9A3D-461E1A51AE95}">
      <dgm:prSet/>
      <dgm:spPr/>
      <dgm:t>
        <a:bodyPr/>
        <a:lstStyle/>
        <a:p>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dgm:t>
    </dgm:pt>
    <dgm:pt modelId="{EBBBDA0D-4543-4155-845A-3EB49BEBB015}" type="sibTrans" cxnId="{9E20E5CE-EC62-4E65-9A3D-461E1A51AE95}">
      <dgm:prSet/>
      <dgm:spPr/>
      <dgm:t>
        <a:bodyPr/>
        <a:lstStyle/>
        <a:p>
          <a:endParaRPr lang="en-US">
            <a:latin typeface="Intel Clear Light" panose="020B0404020203020204" pitchFamily="34" charset="0"/>
            <a:ea typeface="Intel Clear Light" panose="020B0404020203020204" pitchFamily="34" charset="0"/>
            <a:cs typeface="Intel Clear Light" panose="020B0404020203020204" pitchFamily="34" charset="0"/>
          </a:endParaRPr>
        </a:p>
      </dgm:t>
    </dgm:pt>
    <dgm:pt modelId="{A34BDE67-C96F-4522-84E2-98D5C79A378B}" type="pres">
      <dgm:prSet presAssocID="{0C8B142E-E4FA-45CF-8FE8-D4FEE8D3E071}" presName="root" presStyleCnt="0">
        <dgm:presLayoutVars>
          <dgm:dir/>
          <dgm:resizeHandles val="exact"/>
        </dgm:presLayoutVars>
      </dgm:prSet>
      <dgm:spPr/>
    </dgm:pt>
    <dgm:pt modelId="{CE5ED040-3FE7-4DA8-8805-FE5A92B7E1BD}" type="pres">
      <dgm:prSet presAssocID="{D77886B3-1CAE-419D-A446-626A3433D9A1}" presName="compNode" presStyleCnt="0"/>
      <dgm:spPr/>
    </dgm:pt>
    <dgm:pt modelId="{19FFEA7A-B97C-4E01-B7EF-C968A398EE9C}" type="pres">
      <dgm:prSet presAssocID="{D77886B3-1CAE-419D-A446-626A3433D9A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lloon Animal"/>
        </a:ext>
      </dgm:extLst>
    </dgm:pt>
    <dgm:pt modelId="{B708A52D-85B5-4CE4-AA45-6809131A47C2}" type="pres">
      <dgm:prSet presAssocID="{D77886B3-1CAE-419D-A446-626A3433D9A1}" presName="spaceRect" presStyleCnt="0"/>
      <dgm:spPr/>
    </dgm:pt>
    <dgm:pt modelId="{0D36562A-124A-4756-AAF9-7234FDFAA24B}" type="pres">
      <dgm:prSet presAssocID="{D77886B3-1CAE-419D-A446-626A3433D9A1}" presName="textRect" presStyleLbl="revTx" presStyleIdx="0" presStyleCnt="2">
        <dgm:presLayoutVars>
          <dgm:chMax val="1"/>
          <dgm:chPref val="1"/>
        </dgm:presLayoutVars>
      </dgm:prSet>
      <dgm:spPr/>
    </dgm:pt>
    <dgm:pt modelId="{A3A88B21-B014-44E7-B916-3B95A941FCBD}" type="pres">
      <dgm:prSet presAssocID="{DE2B4152-1EE3-4E90-87C7-A837B543D443}" presName="sibTrans" presStyleCnt="0"/>
      <dgm:spPr/>
    </dgm:pt>
    <dgm:pt modelId="{A0C0EDF9-37D9-44CF-80AF-5F94422DE909}" type="pres">
      <dgm:prSet presAssocID="{C200EE0E-7F26-47D4-AB23-B8A30D4671B5}" presName="compNode" presStyleCnt="0"/>
      <dgm:spPr/>
    </dgm:pt>
    <dgm:pt modelId="{35E53443-F5DF-448A-923B-0799A08D788D}" type="pres">
      <dgm:prSet presAssocID="{C200EE0E-7F26-47D4-AB23-B8A30D4671B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ading"/>
        </a:ext>
      </dgm:extLst>
    </dgm:pt>
    <dgm:pt modelId="{1EFCCF13-D82E-462A-8C5A-A406B43556E3}" type="pres">
      <dgm:prSet presAssocID="{C200EE0E-7F26-47D4-AB23-B8A30D4671B5}" presName="spaceRect" presStyleCnt="0"/>
      <dgm:spPr/>
    </dgm:pt>
    <dgm:pt modelId="{8557C99E-C12F-4CEF-B4E5-FDF41CF3413C}" type="pres">
      <dgm:prSet presAssocID="{C200EE0E-7F26-47D4-AB23-B8A30D4671B5}" presName="textRect" presStyleLbl="revTx" presStyleIdx="1" presStyleCnt="2">
        <dgm:presLayoutVars>
          <dgm:chMax val="1"/>
          <dgm:chPref val="1"/>
        </dgm:presLayoutVars>
      </dgm:prSet>
      <dgm:spPr/>
    </dgm:pt>
  </dgm:ptLst>
  <dgm:cxnLst>
    <dgm:cxn modelId="{4F7F2063-456B-4DF9-8BBD-297742B36035}" type="presOf" srcId="{D77886B3-1CAE-419D-A446-626A3433D9A1}" destId="{0D36562A-124A-4756-AAF9-7234FDFAA24B}" srcOrd="0" destOrd="0" presId="urn:microsoft.com/office/officeart/2018/2/layout/IconLabelList"/>
    <dgm:cxn modelId="{E801F2AD-3964-4EC3-82E5-9084C8B9C500}" type="presOf" srcId="{0C8B142E-E4FA-45CF-8FE8-D4FEE8D3E071}" destId="{A34BDE67-C96F-4522-84E2-98D5C79A378B}" srcOrd="0" destOrd="0" presId="urn:microsoft.com/office/officeart/2018/2/layout/IconLabelList"/>
    <dgm:cxn modelId="{59E049BD-1F84-4E02-A768-6D3D3A4B6258}" type="presOf" srcId="{C200EE0E-7F26-47D4-AB23-B8A30D4671B5}" destId="{8557C99E-C12F-4CEF-B4E5-FDF41CF3413C}" srcOrd="0" destOrd="0" presId="urn:microsoft.com/office/officeart/2018/2/layout/IconLabelList"/>
    <dgm:cxn modelId="{9E20E5CE-EC62-4E65-9A3D-461E1A51AE95}" srcId="{0C8B142E-E4FA-45CF-8FE8-D4FEE8D3E071}" destId="{C200EE0E-7F26-47D4-AB23-B8A30D4671B5}" srcOrd="1" destOrd="0" parTransId="{CF614239-51F5-4D46-93BF-06AAAB24E45F}" sibTransId="{EBBBDA0D-4543-4155-845A-3EB49BEBB015}"/>
    <dgm:cxn modelId="{16F9FDD4-B20B-434F-B509-62381E6B15CB}" srcId="{0C8B142E-E4FA-45CF-8FE8-D4FEE8D3E071}" destId="{D77886B3-1CAE-419D-A446-626A3433D9A1}" srcOrd="0" destOrd="0" parTransId="{7B08AE98-826C-41ED-B574-E5648677A328}" sibTransId="{DE2B4152-1EE3-4E90-87C7-A837B543D443}"/>
    <dgm:cxn modelId="{91234F17-E4C7-4816-A1DB-C2BFD1934DAD}" type="presParOf" srcId="{A34BDE67-C96F-4522-84E2-98D5C79A378B}" destId="{CE5ED040-3FE7-4DA8-8805-FE5A92B7E1BD}" srcOrd="0" destOrd="0" presId="urn:microsoft.com/office/officeart/2018/2/layout/IconLabelList"/>
    <dgm:cxn modelId="{3D7A8A34-D328-4E13-89D0-62957A4CE43F}" type="presParOf" srcId="{CE5ED040-3FE7-4DA8-8805-FE5A92B7E1BD}" destId="{19FFEA7A-B97C-4E01-B7EF-C968A398EE9C}" srcOrd="0" destOrd="0" presId="urn:microsoft.com/office/officeart/2018/2/layout/IconLabelList"/>
    <dgm:cxn modelId="{CBA1913A-EDF2-436C-9092-3E448B9B8FA5}" type="presParOf" srcId="{CE5ED040-3FE7-4DA8-8805-FE5A92B7E1BD}" destId="{B708A52D-85B5-4CE4-AA45-6809131A47C2}" srcOrd="1" destOrd="0" presId="urn:microsoft.com/office/officeart/2018/2/layout/IconLabelList"/>
    <dgm:cxn modelId="{90656A60-80A0-4C75-8D3C-BE9CC20D7DEC}" type="presParOf" srcId="{CE5ED040-3FE7-4DA8-8805-FE5A92B7E1BD}" destId="{0D36562A-124A-4756-AAF9-7234FDFAA24B}" srcOrd="2" destOrd="0" presId="urn:microsoft.com/office/officeart/2018/2/layout/IconLabelList"/>
    <dgm:cxn modelId="{2D824348-FF21-4847-A6EB-4F468A07145A}" type="presParOf" srcId="{A34BDE67-C96F-4522-84E2-98D5C79A378B}" destId="{A3A88B21-B014-44E7-B916-3B95A941FCBD}" srcOrd="1" destOrd="0" presId="urn:microsoft.com/office/officeart/2018/2/layout/IconLabelList"/>
    <dgm:cxn modelId="{92C6BB96-AAE5-4E21-A78C-08BD8DA9DC71}" type="presParOf" srcId="{A34BDE67-C96F-4522-84E2-98D5C79A378B}" destId="{A0C0EDF9-37D9-44CF-80AF-5F94422DE909}" srcOrd="2" destOrd="0" presId="urn:microsoft.com/office/officeart/2018/2/layout/IconLabelList"/>
    <dgm:cxn modelId="{03CF056A-D11D-446E-88A7-14D4E107B42A}" type="presParOf" srcId="{A0C0EDF9-37D9-44CF-80AF-5F94422DE909}" destId="{35E53443-F5DF-448A-923B-0799A08D788D}" srcOrd="0" destOrd="0" presId="urn:microsoft.com/office/officeart/2018/2/layout/IconLabelList"/>
    <dgm:cxn modelId="{64334FA9-2635-4620-9243-6D9C9B47F236}" type="presParOf" srcId="{A0C0EDF9-37D9-44CF-80AF-5F94422DE909}" destId="{1EFCCF13-D82E-462A-8C5A-A406B43556E3}" srcOrd="1" destOrd="0" presId="urn:microsoft.com/office/officeart/2018/2/layout/IconLabelList"/>
    <dgm:cxn modelId="{6193392B-3CC9-4D19-9F98-3F78BB1E268A}" type="presParOf" srcId="{A0C0EDF9-37D9-44CF-80AF-5F94422DE909}" destId="{8557C99E-C12F-4CEF-B4E5-FDF41CF3413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F373D0-9EB3-4D77-9451-2E130ADECB77}"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D6A06FCA-136F-4214-8E2B-AF64EE6E33BC}">
      <dgm:prSet phldrT="[Text]"/>
      <dgm:spPr/>
      <dgm:t>
        <a:bodyPr/>
        <a:lstStyle/>
        <a:p>
          <a:r>
            <a:rPr lang="en-US" dirty="0">
              <a:solidFill>
                <a:schemeClr val="tx2"/>
              </a:solidFill>
            </a:rPr>
            <a:t>OpenVINO™</a:t>
          </a:r>
          <a:br>
            <a:rPr lang="en-US" dirty="0">
              <a:solidFill>
                <a:schemeClr val="tx2"/>
              </a:solidFill>
            </a:rPr>
          </a:br>
          <a:r>
            <a:rPr lang="en-US" dirty="0">
              <a:solidFill>
                <a:schemeClr val="tx2"/>
              </a:solidFill>
            </a:rPr>
            <a:t>Runtime </a:t>
          </a:r>
          <a:br>
            <a:rPr lang="en-US" dirty="0">
              <a:solidFill>
                <a:schemeClr val="tx2"/>
              </a:solidFill>
            </a:rPr>
          </a:br>
          <a:r>
            <a:rPr lang="en-US" dirty="0">
              <a:solidFill>
                <a:schemeClr val="tx2"/>
              </a:solidFill>
            </a:rPr>
            <a:t>Package</a:t>
          </a:r>
        </a:p>
      </dgm:t>
    </dgm:pt>
    <dgm:pt modelId="{8D39BFE1-48C8-4311-A7AF-8F319423F914}" type="parTrans" cxnId="{F16E10AE-C134-4D03-9996-8E36B5D2FE9C}">
      <dgm:prSet/>
      <dgm:spPr/>
      <dgm:t>
        <a:bodyPr/>
        <a:lstStyle/>
        <a:p>
          <a:endParaRPr lang="en-US"/>
        </a:p>
      </dgm:t>
    </dgm:pt>
    <dgm:pt modelId="{41F3B210-FEDF-4D2C-AA18-FBC50BE45676}" type="sibTrans" cxnId="{F16E10AE-C134-4D03-9996-8E36B5D2FE9C}">
      <dgm:prSet/>
      <dgm:spPr/>
      <dgm:t>
        <a:bodyPr/>
        <a:lstStyle/>
        <a:p>
          <a:endParaRPr lang="en-US"/>
        </a:p>
      </dgm:t>
    </dgm:pt>
    <dgm:pt modelId="{D1B64780-BFDF-4E79-8987-E34CF14F41C5}">
      <dgm:prSet phldrT="[Text]" custT="1"/>
      <dgm:spPr/>
      <dgm:t>
        <a:bodyPr anchor="ctr"/>
        <a:lstStyle/>
        <a:p>
          <a:r>
            <a:rPr lang="en-US" sz="1600" dirty="0"/>
            <a:t>Install OpenVINO runtime</a:t>
          </a:r>
        </a:p>
      </dgm:t>
    </dgm:pt>
    <dgm:pt modelId="{88BE62A6-7E8D-41DC-9AD7-5FC4CF3A5BB0}" type="parTrans" cxnId="{6AF55FC9-A37D-48D3-9C54-1480B8905F0A}">
      <dgm:prSet/>
      <dgm:spPr/>
      <dgm:t>
        <a:bodyPr/>
        <a:lstStyle/>
        <a:p>
          <a:endParaRPr lang="en-US"/>
        </a:p>
      </dgm:t>
    </dgm:pt>
    <dgm:pt modelId="{F71F05DE-5DAB-49FE-B40D-ADD34D440F56}" type="sibTrans" cxnId="{6AF55FC9-A37D-48D3-9C54-1480B8905F0A}">
      <dgm:prSet/>
      <dgm:spPr/>
      <dgm:t>
        <a:bodyPr/>
        <a:lstStyle/>
        <a:p>
          <a:endParaRPr lang="en-US"/>
        </a:p>
      </dgm:t>
    </dgm:pt>
    <dgm:pt modelId="{719F5581-F961-4718-9D20-B57CDFFDB4E7}">
      <dgm:prSet phldrT="[Text]"/>
      <dgm:spPr/>
      <dgm:t>
        <a:bodyPr/>
        <a:lstStyle/>
        <a:p>
          <a:r>
            <a:rPr lang="en-US" dirty="0">
              <a:solidFill>
                <a:schemeClr val="tx2"/>
              </a:solidFill>
            </a:rPr>
            <a:t>Configure Non-CPU Devices</a:t>
          </a:r>
        </a:p>
      </dgm:t>
    </dgm:pt>
    <dgm:pt modelId="{002B840D-A931-4D76-B275-34381A59A77D}" type="parTrans" cxnId="{E1F65FA1-0A6A-4667-A1DC-0952F45965A6}">
      <dgm:prSet/>
      <dgm:spPr/>
      <dgm:t>
        <a:bodyPr/>
        <a:lstStyle/>
        <a:p>
          <a:endParaRPr lang="en-US"/>
        </a:p>
      </dgm:t>
    </dgm:pt>
    <dgm:pt modelId="{EDDBE38B-7936-46F2-B4B5-EDE57904C87E}" type="sibTrans" cxnId="{E1F65FA1-0A6A-4667-A1DC-0952F45965A6}">
      <dgm:prSet/>
      <dgm:spPr/>
      <dgm:t>
        <a:bodyPr/>
        <a:lstStyle/>
        <a:p>
          <a:endParaRPr lang="en-US"/>
        </a:p>
      </dgm:t>
    </dgm:pt>
    <dgm:pt modelId="{95AE471C-5EC3-48ED-BE16-1480D6479D9E}">
      <dgm:prSet phldrT="[Text]" custT="1"/>
      <dgm:spPr/>
      <dgm:t>
        <a:bodyPr anchor="ctr"/>
        <a:lstStyle/>
        <a:p>
          <a:r>
            <a:rPr lang="en-US" sz="1600" dirty="0"/>
            <a:t>Enable GPU, VPU, and GNA (Myriad-X) as needed (Optional)</a:t>
          </a:r>
        </a:p>
      </dgm:t>
    </dgm:pt>
    <dgm:pt modelId="{81A95738-AD89-459D-B920-116727BBA455}" type="parTrans" cxnId="{B45F2E45-801D-4114-AEF0-EEF4EBE991AA}">
      <dgm:prSet/>
      <dgm:spPr/>
      <dgm:t>
        <a:bodyPr/>
        <a:lstStyle/>
        <a:p>
          <a:endParaRPr lang="en-US"/>
        </a:p>
      </dgm:t>
    </dgm:pt>
    <dgm:pt modelId="{0A85EBD2-B411-4C5E-9F7F-7FCCFA88222B}" type="sibTrans" cxnId="{B45F2E45-801D-4114-AEF0-EEF4EBE991AA}">
      <dgm:prSet/>
      <dgm:spPr/>
      <dgm:t>
        <a:bodyPr/>
        <a:lstStyle/>
        <a:p>
          <a:endParaRPr lang="en-US"/>
        </a:p>
      </dgm:t>
    </dgm:pt>
    <dgm:pt modelId="{72B7ACB2-3342-48C8-A808-82D9FD521F03}">
      <dgm:prSet phldrT="[Text]"/>
      <dgm:spPr/>
      <dgm:t>
        <a:bodyPr/>
        <a:lstStyle/>
        <a:p>
          <a:r>
            <a:rPr lang="en-US" dirty="0">
              <a:solidFill>
                <a:schemeClr val="tx2"/>
              </a:solidFill>
            </a:rPr>
            <a:t>OpenCV</a:t>
          </a:r>
        </a:p>
      </dgm:t>
    </dgm:pt>
    <dgm:pt modelId="{CE9991D5-A99F-4FED-863C-5D2DC27EA82B}" type="parTrans" cxnId="{906936CA-BCA5-44A6-ADCF-34645E0DC3E6}">
      <dgm:prSet/>
      <dgm:spPr/>
      <dgm:t>
        <a:bodyPr/>
        <a:lstStyle/>
        <a:p>
          <a:endParaRPr lang="en-US"/>
        </a:p>
      </dgm:t>
    </dgm:pt>
    <dgm:pt modelId="{C26AE399-7392-4284-9688-F9ABCA88FCF0}" type="sibTrans" cxnId="{906936CA-BCA5-44A6-ADCF-34645E0DC3E6}">
      <dgm:prSet/>
      <dgm:spPr/>
      <dgm:t>
        <a:bodyPr/>
        <a:lstStyle/>
        <a:p>
          <a:endParaRPr lang="en-US"/>
        </a:p>
      </dgm:t>
    </dgm:pt>
    <dgm:pt modelId="{E8E0B181-E963-4B4B-A60D-08C5DD479965}">
      <dgm:prSet phldrT="[Text]" custT="1"/>
      <dgm:spPr/>
      <dgm:t>
        <a:bodyPr anchor="ctr"/>
        <a:lstStyle/>
        <a:p>
          <a:r>
            <a:rPr lang="en-US" sz="1600" dirty="0"/>
            <a:t>Install OpenCV as needed (Optional)</a:t>
          </a:r>
        </a:p>
      </dgm:t>
    </dgm:pt>
    <dgm:pt modelId="{C0019BF3-42AA-41AD-8B33-88F895769C15}" type="parTrans" cxnId="{FB689265-7616-42F0-A1E8-6AE0FD434C29}">
      <dgm:prSet/>
      <dgm:spPr/>
      <dgm:t>
        <a:bodyPr/>
        <a:lstStyle/>
        <a:p>
          <a:endParaRPr lang="en-US"/>
        </a:p>
      </dgm:t>
    </dgm:pt>
    <dgm:pt modelId="{EE8C2A57-733B-4700-84F6-1AEA0C94B0C9}" type="sibTrans" cxnId="{FB689265-7616-42F0-A1E8-6AE0FD434C29}">
      <dgm:prSet/>
      <dgm:spPr/>
      <dgm:t>
        <a:bodyPr/>
        <a:lstStyle/>
        <a:p>
          <a:endParaRPr lang="en-US"/>
        </a:p>
      </dgm:t>
    </dgm:pt>
    <dgm:pt modelId="{742E491B-1799-4D6C-A47A-C721601B4B4A}">
      <dgm:prSet phldrT="[Text]" custT="1"/>
      <dgm:spPr/>
      <dgm:t>
        <a:bodyPr anchor="ctr"/>
        <a:lstStyle/>
        <a:p>
          <a:r>
            <a:rPr lang="en-US" sz="1600" dirty="0"/>
            <a:t>Sample / Demo programs require OpenCV to build and run</a:t>
          </a:r>
        </a:p>
      </dgm:t>
    </dgm:pt>
    <dgm:pt modelId="{C09750CA-AAEB-40EA-AA68-058CF2DFF05D}" type="parTrans" cxnId="{114452D1-6FD5-42F0-869F-E6FCDB20ABE0}">
      <dgm:prSet/>
      <dgm:spPr/>
      <dgm:t>
        <a:bodyPr/>
        <a:lstStyle/>
        <a:p>
          <a:endParaRPr lang="en-US"/>
        </a:p>
      </dgm:t>
    </dgm:pt>
    <dgm:pt modelId="{1F971219-6128-4AE1-9383-57C8599A572E}" type="sibTrans" cxnId="{114452D1-6FD5-42F0-869F-E6FCDB20ABE0}">
      <dgm:prSet/>
      <dgm:spPr/>
      <dgm:t>
        <a:bodyPr/>
        <a:lstStyle/>
        <a:p>
          <a:endParaRPr lang="en-US"/>
        </a:p>
      </dgm:t>
    </dgm:pt>
    <dgm:pt modelId="{F8A103AE-EA77-40C9-93AA-04D9C73DE54D}">
      <dgm:prSet phldrT="[Text]"/>
      <dgm:spPr/>
      <dgm:t>
        <a:bodyPr/>
        <a:lstStyle/>
        <a:p>
          <a:r>
            <a:rPr lang="en-US" dirty="0">
              <a:solidFill>
                <a:schemeClr val="tx2"/>
              </a:solidFill>
            </a:rPr>
            <a:t>OpenVINO™ Developer Package</a:t>
          </a:r>
        </a:p>
      </dgm:t>
    </dgm:pt>
    <dgm:pt modelId="{73010E0E-F579-4345-8DEC-A71C549CB031}" type="parTrans" cxnId="{DA6ADF74-6875-43F6-A670-ABA4DF048D1B}">
      <dgm:prSet/>
      <dgm:spPr/>
      <dgm:t>
        <a:bodyPr/>
        <a:lstStyle/>
        <a:p>
          <a:endParaRPr lang="en-US"/>
        </a:p>
      </dgm:t>
    </dgm:pt>
    <dgm:pt modelId="{272C9785-EB2E-4986-8C09-1788B6DCDDC0}" type="sibTrans" cxnId="{DA6ADF74-6875-43F6-A670-ABA4DF048D1B}">
      <dgm:prSet/>
      <dgm:spPr/>
      <dgm:t>
        <a:bodyPr/>
        <a:lstStyle/>
        <a:p>
          <a:endParaRPr lang="en-US"/>
        </a:p>
      </dgm:t>
    </dgm:pt>
    <dgm:pt modelId="{6A89DEF6-703B-4791-8500-34F15277560F}">
      <dgm:prSet phldrT="[Text]" custT="1"/>
      <dgm:spPr/>
      <dgm:t>
        <a:bodyPr anchor="ctr"/>
        <a:lstStyle/>
        <a:p>
          <a:r>
            <a:rPr lang="en-US" sz="1600" dirty="0"/>
            <a:t>Package Installer</a:t>
          </a:r>
        </a:p>
      </dgm:t>
    </dgm:pt>
    <dgm:pt modelId="{2EEF68AE-DFA2-439F-BC1A-69B645609369}" type="parTrans" cxnId="{D4C04706-923F-41CD-98B3-96229358BD4C}">
      <dgm:prSet/>
      <dgm:spPr/>
      <dgm:t>
        <a:bodyPr/>
        <a:lstStyle/>
        <a:p>
          <a:endParaRPr lang="en-US"/>
        </a:p>
      </dgm:t>
    </dgm:pt>
    <dgm:pt modelId="{EBFDF52A-D03A-4776-95B5-0EFA3D7F4F69}" type="sibTrans" cxnId="{D4C04706-923F-41CD-98B3-96229358BD4C}">
      <dgm:prSet/>
      <dgm:spPr/>
      <dgm:t>
        <a:bodyPr/>
        <a:lstStyle/>
        <a:p>
          <a:endParaRPr lang="en-US"/>
        </a:p>
      </dgm:t>
    </dgm:pt>
    <dgm:pt modelId="{2D166CE2-53ED-4227-A5C8-9A10DA00F358}">
      <dgm:prSet phldrT="[Text]" custT="1"/>
      <dgm:spPr/>
      <dgm:t>
        <a:bodyPr anchor="ctr"/>
        <a:lstStyle/>
        <a:p>
          <a:r>
            <a:rPr lang="en-US" sz="1600" dirty="0"/>
            <a:t>yum / apt</a:t>
          </a:r>
        </a:p>
      </dgm:t>
    </dgm:pt>
    <dgm:pt modelId="{59810E8B-436F-4B94-84D7-8EDF54A29DD6}" type="parTrans" cxnId="{BBE3B6A0-AE0B-49A7-B3A2-C1390DEAF4F0}">
      <dgm:prSet/>
      <dgm:spPr/>
      <dgm:t>
        <a:bodyPr/>
        <a:lstStyle/>
        <a:p>
          <a:endParaRPr lang="en-US"/>
        </a:p>
      </dgm:t>
    </dgm:pt>
    <dgm:pt modelId="{74B422FD-1FE5-4A8C-ABF4-EFD9FA64C241}" type="sibTrans" cxnId="{BBE3B6A0-AE0B-49A7-B3A2-C1390DEAF4F0}">
      <dgm:prSet/>
      <dgm:spPr/>
      <dgm:t>
        <a:bodyPr/>
        <a:lstStyle/>
        <a:p>
          <a:endParaRPr lang="en-US"/>
        </a:p>
      </dgm:t>
    </dgm:pt>
    <dgm:pt modelId="{25F5B776-DAE8-4490-8245-F1C506503F92}">
      <dgm:prSet phldrT="[Text]" custT="1"/>
      <dgm:spPr/>
      <dgm:t>
        <a:bodyPr anchor="ctr"/>
        <a:lstStyle/>
        <a:p>
          <a:r>
            <a:rPr lang="en-US" sz="1600" dirty="0"/>
            <a:t>pip / </a:t>
          </a:r>
          <a:r>
            <a:rPr lang="en-US" sz="1600" dirty="0" err="1"/>
            <a:t>conda</a:t>
          </a:r>
          <a:endParaRPr lang="en-US" sz="1600" dirty="0"/>
        </a:p>
      </dgm:t>
    </dgm:pt>
    <dgm:pt modelId="{7F956794-1AD7-4A00-8930-7BA8B4A37D2D}" type="parTrans" cxnId="{9B20C870-54A2-4C11-91B9-6B5CA838975C}">
      <dgm:prSet/>
      <dgm:spPr/>
      <dgm:t>
        <a:bodyPr/>
        <a:lstStyle/>
        <a:p>
          <a:endParaRPr lang="en-US"/>
        </a:p>
      </dgm:t>
    </dgm:pt>
    <dgm:pt modelId="{0915FEE0-2559-400E-8F72-7DFC106B3E02}" type="sibTrans" cxnId="{9B20C870-54A2-4C11-91B9-6B5CA838975C}">
      <dgm:prSet/>
      <dgm:spPr/>
      <dgm:t>
        <a:bodyPr/>
        <a:lstStyle/>
        <a:p>
          <a:endParaRPr lang="en-US"/>
        </a:p>
      </dgm:t>
    </dgm:pt>
    <dgm:pt modelId="{2207B360-303A-46F4-9E40-B9130C5FCEBB}">
      <dgm:prSet phldrT="[Text]" custT="1"/>
      <dgm:spPr/>
      <dgm:t>
        <a:bodyPr anchor="ctr"/>
        <a:lstStyle/>
        <a:p>
          <a:r>
            <a:rPr lang="en-US" sz="1600" dirty="0"/>
            <a:t>Model Optimizer</a:t>
          </a:r>
        </a:p>
      </dgm:t>
    </dgm:pt>
    <dgm:pt modelId="{B140FA01-297D-41A5-90CB-7275004733AA}" type="parTrans" cxnId="{88A1BA77-195C-465D-A01F-2A463DA02544}">
      <dgm:prSet/>
      <dgm:spPr/>
      <dgm:t>
        <a:bodyPr/>
        <a:lstStyle/>
        <a:p>
          <a:endParaRPr lang="en-US"/>
        </a:p>
      </dgm:t>
    </dgm:pt>
    <dgm:pt modelId="{1784679D-FD77-4F14-A84E-7769BFFF2185}" type="sibTrans" cxnId="{88A1BA77-195C-465D-A01F-2A463DA02544}">
      <dgm:prSet/>
      <dgm:spPr/>
      <dgm:t>
        <a:bodyPr/>
        <a:lstStyle/>
        <a:p>
          <a:endParaRPr lang="en-US"/>
        </a:p>
      </dgm:t>
    </dgm:pt>
    <dgm:pt modelId="{F02EDDF2-1D04-4AB1-8ABE-AB194DFFB9C6}">
      <dgm:prSet custT="1"/>
      <dgm:spPr/>
      <dgm:t>
        <a:bodyPr anchor="ctr"/>
        <a:lstStyle/>
        <a:p>
          <a:r>
            <a:rPr lang="en-US" sz="1600" dirty="0"/>
            <a:t>Post-Training Optimization Tool</a:t>
          </a:r>
        </a:p>
      </dgm:t>
    </dgm:pt>
    <dgm:pt modelId="{25DD17EA-38D3-405F-AAB0-286C168C010B}" type="parTrans" cxnId="{E6AE5147-5B2A-41CE-AC59-CB32924D3A28}">
      <dgm:prSet/>
      <dgm:spPr/>
      <dgm:t>
        <a:bodyPr/>
        <a:lstStyle/>
        <a:p>
          <a:endParaRPr lang="en-US"/>
        </a:p>
      </dgm:t>
    </dgm:pt>
    <dgm:pt modelId="{D6CA47AE-582C-4860-936E-DE817D8F71F3}" type="sibTrans" cxnId="{E6AE5147-5B2A-41CE-AC59-CB32924D3A28}">
      <dgm:prSet/>
      <dgm:spPr/>
      <dgm:t>
        <a:bodyPr/>
        <a:lstStyle/>
        <a:p>
          <a:endParaRPr lang="en-US"/>
        </a:p>
      </dgm:t>
    </dgm:pt>
    <dgm:pt modelId="{353EFDD2-C9F9-4CE9-A7BD-1095613E6E61}">
      <dgm:prSet custT="1"/>
      <dgm:spPr/>
      <dgm:t>
        <a:bodyPr anchor="ctr"/>
        <a:lstStyle/>
        <a:p>
          <a:r>
            <a:rPr lang="en-US" sz="1600" dirty="0"/>
            <a:t>Benchmark Tool</a:t>
          </a:r>
        </a:p>
      </dgm:t>
    </dgm:pt>
    <dgm:pt modelId="{A6911E52-8D7F-4050-B072-2AB7F5B3215F}" type="parTrans" cxnId="{B0BEF34E-31B3-4B72-9760-D6F0799CCDF3}">
      <dgm:prSet/>
      <dgm:spPr/>
      <dgm:t>
        <a:bodyPr/>
        <a:lstStyle/>
        <a:p>
          <a:endParaRPr lang="en-US"/>
        </a:p>
      </dgm:t>
    </dgm:pt>
    <dgm:pt modelId="{0F964DB5-607B-4132-8FBF-81BD6CA1C8CC}" type="sibTrans" cxnId="{B0BEF34E-31B3-4B72-9760-D6F0799CCDF3}">
      <dgm:prSet/>
      <dgm:spPr/>
      <dgm:t>
        <a:bodyPr/>
        <a:lstStyle/>
        <a:p>
          <a:endParaRPr lang="en-US"/>
        </a:p>
      </dgm:t>
    </dgm:pt>
    <dgm:pt modelId="{6389AB79-866B-4D09-B5E4-FC224B299192}">
      <dgm:prSet custT="1"/>
      <dgm:spPr/>
      <dgm:t>
        <a:bodyPr anchor="ctr"/>
        <a:lstStyle/>
        <a:p>
          <a:r>
            <a:rPr lang="en-US" sz="1600" dirty="0"/>
            <a:t>Accuracy Checker and Annotation Converter</a:t>
          </a:r>
        </a:p>
      </dgm:t>
    </dgm:pt>
    <dgm:pt modelId="{539FD34A-D5DE-4533-8E07-3004694B3B09}" type="parTrans" cxnId="{025421B6-5F88-420C-A3CD-6AB881EF954F}">
      <dgm:prSet/>
      <dgm:spPr/>
      <dgm:t>
        <a:bodyPr/>
        <a:lstStyle/>
        <a:p>
          <a:endParaRPr lang="en-US"/>
        </a:p>
      </dgm:t>
    </dgm:pt>
    <dgm:pt modelId="{327ACCF9-EADA-4A57-B450-683179588B2D}" type="sibTrans" cxnId="{025421B6-5F88-420C-A3CD-6AB881EF954F}">
      <dgm:prSet/>
      <dgm:spPr/>
      <dgm:t>
        <a:bodyPr/>
        <a:lstStyle/>
        <a:p>
          <a:endParaRPr lang="en-US"/>
        </a:p>
      </dgm:t>
    </dgm:pt>
    <dgm:pt modelId="{BC76E91D-35BE-4778-B2EE-DA52CE716593}">
      <dgm:prSet custT="1"/>
      <dgm:spPr/>
      <dgm:t>
        <a:bodyPr anchor="ctr"/>
        <a:lstStyle/>
        <a:p>
          <a:r>
            <a:rPr lang="en-US" sz="1600" dirty="0"/>
            <a:t>Model Downloader and other Open Model Zoo tools</a:t>
          </a:r>
        </a:p>
      </dgm:t>
    </dgm:pt>
    <dgm:pt modelId="{BB38E9C4-FB7E-463A-BC89-C26C7E79DE2F}" type="parTrans" cxnId="{27E2AC5A-7C40-4A2C-8E54-F7CB35FEA4EC}">
      <dgm:prSet/>
      <dgm:spPr/>
      <dgm:t>
        <a:bodyPr/>
        <a:lstStyle/>
        <a:p>
          <a:endParaRPr lang="en-US"/>
        </a:p>
      </dgm:t>
    </dgm:pt>
    <dgm:pt modelId="{5A284362-9D3E-4862-A676-8BA3C5C5C321}" type="sibTrans" cxnId="{27E2AC5A-7C40-4A2C-8E54-F7CB35FEA4EC}">
      <dgm:prSet/>
      <dgm:spPr/>
      <dgm:t>
        <a:bodyPr/>
        <a:lstStyle/>
        <a:p>
          <a:endParaRPr lang="en-US"/>
        </a:p>
      </dgm:t>
    </dgm:pt>
    <dgm:pt modelId="{32AC671F-7CAC-46FF-950D-0C131BB3A18D}" type="pres">
      <dgm:prSet presAssocID="{79F373D0-9EB3-4D77-9451-2E130ADECB77}" presName="Name0" presStyleCnt="0">
        <dgm:presLayoutVars>
          <dgm:dir/>
          <dgm:animLvl val="lvl"/>
          <dgm:resizeHandles val="exact"/>
        </dgm:presLayoutVars>
      </dgm:prSet>
      <dgm:spPr/>
    </dgm:pt>
    <dgm:pt modelId="{8A7E5A05-23EF-4A85-B6D1-1E73C13E95A2}" type="pres">
      <dgm:prSet presAssocID="{D6A06FCA-136F-4214-8E2B-AF64EE6E33BC}" presName="composite" presStyleCnt="0"/>
      <dgm:spPr/>
    </dgm:pt>
    <dgm:pt modelId="{BADF4B2A-9B56-4305-817C-72380EBA1FD0}" type="pres">
      <dgm:prSet presAssocID="{D6A06FCA-136F-4214-8E2B-AF64EE6E33BC}" presName="parTx" presStyleLbl="node1" presStyleIdx="0" presStyleCnt="4">
        <dgm:presLayoutVars>
          <dgm:chMax val="0"/>
          <dgm:chPref val="0"/>
          <dgm:bulletEnabled val="1"/>
        </dgm:presLayoutVars>
      </dgm:prSet>
      <dgm:spPr/>
    </dgm:pt>
    <dgm:pt modelId="{4C62A91D-9F7B-488A-B4CD-3EE3722EED72}" type="pres">
      <dgm:prSet presAssocID="{D6A06FCA-136F-4214-8E2B-AF64EE6E33BC}" presName="desTx" presStyleLbl="revTx" presStyleIdx="0" presStyleCnt="4">
        <dgm:presLayoutVars>
          <dgm:bulletEnabled val="1"/>
        </dgm:presLayoutVars>
      </dgm:prSet>
      <dgm:spPr/>
    </dgm:pt>
    <dgm:pt modelId="{3096915B-6124-4E8E-9697-5AEF8A384EA5}" type="pres">
      <dgm:prSet presAssocID="{41F3B210-FEDF-4D2C-AA18-FBC50BE45676}" presName="space" presStyleCnt="0"/>
      <dgm:spPr/>
    </dgm:pt>
    <dgm:pt modelId="{236A24CB-7465-4A19-9BDC-D73581826EBA}" type="pres">
      <dgm:prSet presAssocID="{719F5581-F961-4718-9D20-B57CDFFDB4E7}" presName="composite" presStyleCnt="0"/>
      <dgm:spPr/>
    </dgm:pt>
    <dgm:pt modelId="{5FA26ED1-2191-4E3A-BD42-70B054D9BA76}" type="pres">
      <dgm:prSet presAssocID="{719F5581-F961-4718-9D20-B57CDFFDB4E7}" presName="parTx" presStyleLbl="node1" presStyleIdx="1" presStyleCnt="4">
        <dgm:presLayoutVars>
          <dgm:chMax val="0"/>
          <dgm:chPref val="0"/>
          <dgm:bulletEnabled val="1"/>
        </dgm:presLayoutVars>
      </dgm:prSet>
      <dgm:spPr/>
    </dgm:pt>
    <dgm:pt modelId="{66DEDD3E-6393-4DA0-9F69-4F42A4CD1DE5}" type="pres">
      <dgm:prSet presAssocID="{719F5581-F961-4718-9D20-B57CDFFDB4E7}" presName="desTx" presStyleLbl="revTx" presStyleIdx="1" presStyleCnt="4">
        <dgm:presLayoutVars>
          <dgm:bulletEnabled val="1"/>
        </dgm:presLayoutVars>
      </dgm:prSet>
      <dgm:spPr/>
    </dgm:pt>
    <dgm:pt modelId="{891054C0-2BF6-4952-957A-D2C0323B2E00}" type="pres">
      <dgm:prSet presAssocID="{EDDBE38B-7936-46F2-B4B5-EDE57904C87E}" presName="space" presStyleCnt="0"/>
      <dgm:spPr/>
    </dgm:pt>
    <dgm:pt modelId="{3E2FECD5-D9DB-49B1-ACB7-0FF420BC43CE}" type="pres">
      <dgm:prSet presAssocID="{72B7ACB2-3342-48C8-A808-82D9FD521F03}" presName="composite" presStyleCnt="0"/>
      <dgm:spPr/>
    </dgm:pt>
    <dgm:pt modelId="{EFBAC1D7-12D6-46C1-904C-C67E76CF8873}" type="pres">
      <dgm:prSet presAssocID="{72B7ACB2-3342-48C8-A808-82D9FD521F03}" presName="parTx" presStyleLbl="node1" presStyleIdx="2" presStyleCnt="4">
        <dgm:presLayoutVars>
          <dgm:chMax val="0"/>
          <dgm:chPref val="0"/>
          <dgm:bulletEnabled val="1"/>
        </dgm:presLayoutVars>
      </dgm:prSet>
      <dgm:spPr/>
    </dgm:pt>
    <dgm:pt modelId="{5C508E0E-CADC-48CE-927B-76F1EA3DDB7D}" type="pres">
      <dgm:prSet presAssocID="{72B7ACB2-3342-48C8-A808-82D9FD521F03}" presName="desTx" presStyleLbl="revTx" presStyleIdx="2" presStyleCnt="4">
        <dgm:presLayoutVars>
          <dgm:bulletEnabled val="1"/>
        </dgm:presLayoutVars>
      </dgm:prSet>
      <dgm:spPr/>
    </dgm:pt>
    <dgm:pt modelId="{C481692B-2540-4515-BA07-4C5B58C43C2F}" type="pres">
      <dgm:prSet presAssocID="{C26AE399-7392-4284-9688-F9ABCA88FCF0}" presName="space" presStyleCnt="0"/>
      <dgm:spPr/>
    </dgm:pt>
    <dgm:pt modelId="{A4404EC4-2F08-4574-A0B9-0C8825EDE32E}" type="pres">
      <dgm:prSet presAssocID="{F8A103AE-EA77-40C9-93AA-04D9C73DE54D}" presName="composite" presStyleCnt="0"/>
      <dgm:spPr/>
    </dgm:pt>
    <dgm:pt modelId="{8D1A71D0-F8E7-4FE1-A7F1-3B8F48401C6F}" type="pres">
      <dgm:prSet presAssocID="{F8A103AE-EA77-40C9-93AA-04D9C73DE54D}" presName="parTx" presStyleLbl="node1" presStyleIdx="3" presStyleCnt="4">
        <dgm:presLayoutVars>
          <dgm:chMax val="0"/>
          <dgm:chPref val="0"/>
          <dgm:bulletEnabled val="1"/>
        </dgm:presLayoutVars>
      </dgm:prSet>
      <dgm:spPr/>
    </dgm:pt>
    <dgm:pt modelId="{DEF567AF-3731-410C-B17E-7206DA850BDE}" type="pres">
      <dgm:prSet presAssocID="{F8A103AE-EA77-40C9-93AA-04D9C73DE54D}" presName="desTx" presStyleLbl="revTx" presStyleIdx="3" presStyleCnt="4">
        <dgm:presLayoutVars>
          <dgm:bulletEnabled val="1"/>
        </dgm:presLayoutVars>
      </dgm:prSet>
      <dgm:spPr/>
    </dgm:pt>
  </dgm:ptLst>
  <dgm:cxnLst>
    <dgm:cxn modelId="{75438904-2DAC-4283-A231-06952C4B18FB}" type="presOf" srcId="{95AE471C-5EC3-48ED-BE16-1480D6479D9E}" destId="{66DEDD3E-6393-4DA0-9F69-4F42A4CD1DE5}" srcOrd="0" destOrd="0" presId="urn:microsoft.com/office/officeart/2005/8/layout/chevron1"/>
    <dgm:cxn modelId="{D4C04706-923F-41CD-98B3-96229358BD4C}" srcId="{D1B64780-BFDF-4E79-8987-E34CF14F41C5}" destId="{6A89DEF6-703B-4791-8500-34F15277560F}" srcOrd="0" destOrd="0" parTransId="{2EEF68AE-DFA2-439F-BC1A-69B645609369}" sibTransId="{EBFDF52A-D03A-4776-95B5-0EFA3D7F4F69}"/>
    <dgm:cxn modelId="{7E382B1A-D6DF-4343-A455-9391EBF64CAF}" type="presOf" srcId="{742E491B-1799-4D6C-A47A-C721601B4B4A}" destId="{5C508E0E-CADC-48CE-927B-76F1EA3DDB7D}" srcOrd="0" destOrd="1" presId="urn:microsoft.com/office/officeart/2005/8/layout/chevron1"/>
    <dgm:cxn modelId="{1740481E-BD9B-4B23-A42C-DB7DEF67B879}" type="presOf" srcId="{BC76E91D-35BE-4778-B2EE-DA52CE716593}" destId="{DEF567AF-3731-410C-B17E-7206DA850BDE}" srcOrd="0" destOrd="4" presId="urn:microsoft.com/office/officeart/2005/8/layout/chevron1"/>
    <dgm:cxn modelId="{8C3E7D30-1CEC-4C56-B82F-05F3D531C439}" type="presOf" srcId="{F8A103AE-EA77-40C9-93AA-04D9C73DE54D}" destId="{8D1A71D0-F8E7-4FE1-A7F1-3B8F48401C6F}" srcOrd="0" destOrd="0" presId="urn:microsoft.com/office/officeart/2005/8/layout/chevron1"/>
    <dgm:cxn modelId="{D35C8434-7F53-4181-884A-7CEEAC9F4FE8}" type="presOf" srcId="{D6A06FCA-136F-4214-8E2B-AF64EE6E33BC}" destId="{BADF4B2A-9B56-4305-817C-72380EBA1FD0}" srcOrd="0" destOrd="0" presId="urn:microsoft.com/office/officeart/2005/8/layout/chevron1"/>
    <dgm:cxn modelId="{3A662845-E1E4-418A-ACC7-FA9FA23ED955}" type="presOf" srcId="{D1B64780-BFDF-4E79-8987-E34CF14F41C5}" destId="{4C62A91D-9F7B-488A-B4CD-3EE3722EED72}" srcOrd="0" destOrd="0" presId="urn:microsoft.com/office/officeart/2005/8/layout/chevron1"/>
    <dgm:cxn modelId="{B45F2E45-801D-4114-AEF0-EEF4EBE991AA}" srcId="{719F5581-F961-4718-9D20-B57CDFFDB4E7}" destId="{95AE471C-5EC3-48ED-BE16-1480D6479D9E}" srcOrd="0" destOrd="0" parTransId="{81A95738-AD89-459D-B920-116727BBA455}" sibTransId="{0A85EBD2-B411-4C5E-9F7F-7FCCFA88222B}"/>
    <dgm:cxn modelId="{FB689265-7616-42F0-A1E8-6AE0FD434C29}" srcId="{72B7ACB2-3342-48C8-A808-82D9FD521F03}" destId="{E8E0B181-E963-4B4B-A60D-08C5DD479965}" srcOrd="0" destOrd="0" parTransId="{C0019BF3-42AA-41AD-8B33-88F895769C15}" sibTransId="{EE8C2A57-733B-4700-84F6-1AEA0C94B0C9}"/>
    <dgm:cxn modelId="{E6AE5147-5B2A-41CE-AC59-CB32924D3A28}" srcId="{F8A103AE-EA77-40C9-93AA-04D9C73DE54D}" destId="{F02EDDF2-1D04-4AB1-8ABE-AB194DFFB9C6}" srcOrd="1" destOrd="0" parTransId="{25DD17EA-38D3-405F-AAB0-286C168C010B}" sibTransId="{D6CA47AE-582C-4860-936E-DE817D8F71F3}"/>
    <dgm:cxn modelId="{CC3C7A4D-96AA-4AB3-9D61-8E6A63992751}" type="presOf" srcId="{F02EDDF2-1D04-4AB1-8ABE-AB194DFFB9C6}" destId="{DEF567AF-3731-410C-B17E-7206DA850BDE}" srcOrd="0" destOrd="1" presId="urn:microsoft.com/office/officeart/2005/8/layout/chevron1"/>
    <dgm:cxn modelId="{B0BEF34E-31B3-4B72-9760-D6F0799CCDF3}" srcId="{F8A103AE-EA77-40C9-93AA-04D9C73DE54D}" destId="{353EFDD2-C9F9-4CE9-A7BD-1095613E6E61}" srcOrd="2" destOrd="0" parTransId="{A6911E52-8D7F-4050-B072-2AB7F5B3215F}" sibTransId="{0F964DB5-607B-4132-8FBF-81BD6CA1C8CC}"/>
    <dgm:cxn modelId="{D2BF6270-76B4-4218-80DC-3AE93F5F6ECC}" type="presOf" srcId="{72B7ACB2-3342-48C8-A808-82D9FD521F03}" destId="{EFBAC1D7-12D6-46C1-904C-C67E76CF8873}" srcOrd="0" destOrd="0" presId="urn:microsoft.com/office/officeart/2005/8/layout/chevron1"/>
    <dgm:cxn modelId="{9B20C870-54A2-4C11-91B9-6B5CA838975C}" srcId="{D1B64780-BFDF-4E79-8987-E34CF14F41C5}" destId="{25F5B776-DAE8-4490-8245-F1C506503F92}" srcOrd="2" destOrd="0" parTransId="{7F956794-1AD7-4A00-8930-7BA8B4A37D2D}" sibTransId="{0915FEE0-2559-400E-8F72-7DFC106B3E02}"/>
    <dgm:cxn modelId="{DA6ADF74-6875-43F6-A670-ABA4DF048D1B}" srcId="{79F373D0-9EB3-4D77-9451-2E130ADECB77}" destId="{F8A103AE-EA77-40C9-93AA-04D9C73DE54D}" srcOrd="3" destOrd="0" parTransId="{73010E0E-F579-4345-8DEC-A71C549CB031}" sibTransId="{272C9785-EB2E-4986-8C09-1788B6DCDDC0}"/>
    <dgm:cxn modelId="{88A1BA77-195C-465D-A01F-2A463DA02544}" srcId="{F8A103AE-EA77-40C9-93AA-04D9C73DE54D}" destId="{2207B360-303A-46F4-9E40-B9130C5FCEBB}" srcOrd="0" destOrd="0" parTransId="{B140FA01-297D-41A5-90CB-7275004733AA}" sibTransId="{1784679D-FD77-4F14-A84E-7769BFFF2185}"/>
    <dgm:cxn modelId="{DD7EDD58-406F-4865-9786-56F2897260A4}" type="presOf" srcId="{353EFDD2-C9F9-4CE9-A7BD-1095613E6E61}" destId="{DEF567AF-3731-410C-B17E-7206DA850BDE}" srcOrd="0" destOrd="2" presId="urn:microsoft.com/office/officeart/2005/8/layout/chevron1"/>
    <dgm:cxn modelId="{27E2AC5A-7C40-4A2C-8E54-F7CB35FEA4EC}" srcId="{F8A103AE-EA77-40C9-93AA-04D9C73DE54D}" destId="{BC76E91D-35BE-4778-B2EE-DA52CE716593}" srcOrd="4" destOrd="0" parTransId="{BB38E9C4-FB7E-463A-BC89-C26C7E79DE2F}" sibTransId="{5A284362-9D3E-4862-A676-8BA3C5C5C321}"/>
    <dgm:cxn modelId="{3B6AF79C-05D8-4BEA-9ADC-67EBA1CBE8C2}" type="presOf" srcId="{25F5B776-DAE8-4490-8245-F1C506503F92}" destId="{4C62A91D-9F7B-488A-B4CD-3EE3722EED72}" srcOrd="0" destOrd="3" presId="urn:microsoft.com/office/officeart/2005/8/layout/chevron1"/>
    <dgm:cxn modelId="{BBE3B6A0-AE0B-49A7-B3A2-C1390DEAF4F0}" srcId="{D1B64780-BFDF-4E79-8987-E34CF14F41C5}" destId="{2D166CE2-53ED-4227-A5C8-9A10DA00F358}" srcOrd="1" destOrd="0" parTransId="{59810E8B-436F-4B94-84D7-8EDF54A29DD6}" sibTransId="{74B422FD-1FE5-4A8C-ABF4-EFD9FA64C241}"/>
    <dgm:cxn modelId="{E1F65FA1-0A6A-4667-A1DC-0952F45965A6}" srcId="{79F373D0-9EB3-4D77-9451-2E130ADECB77}" destId="{719F5581-F961-4718-9D20-B57CDFFDB4E7}" srcOrd="1" destOrd="0" parTransId="{002B840D-A931-4D76-B275-34381A59A77D}" sibTransId="{EDDBE38B-7936-46F2-B4B5-EDE57904C87E}"/>
    <dgm:cxn modelId="{AA9AFBA5-E71F-4B91-91C6-9E2E6EDA31B8}" type="presOf" srcId="{6A89DEF6-703B-4791-8500-34F15277560F}" destId="{4C62A91D-9F7B-488A-B4CD-3EE3722EED72}" srcOrd="0" destOrd="1" presId="urn:microsoft.com/office/officeart/2005/8/layout/chevron1"/>
    <dgm:cxn modelId="{F16E10AE-C134-4D03-9996-8E36B5D2FE9C}" srcId="{79F373D0-9EB3-4D77-9451-2E130ADECB77}" destId="{D6A06FCA-136F-4214-8E2B-AF64EE6E33BC}" srcOrd="0" destOrd="0" parTransId="{8D39BFE1-48C8-4311-A7AF-8F319423F914}" sibTransId="{41F3B210-FEDF-4D2C-AA18-FBC50BE45676}"/>
    <dgm:cxn modelId="{F4324AB1-33FE-4672-BD8D-0A7A55F94A78}" type="presOf" srcId="{2D166CE2-53ED-4227-A5C8-9A10DA00F358}" destId="{4C62A91D-9F7B-488A-B4CD-3EE3722EED72}" srcOrd="0" destOrd="2" presId="urn:microsoft.com/office/officeart/2005/8/layout/chevron1"/>
    <dgm:cxn modelId="{33DE75B3-EC1D-4B65-A857-A3CACD54DCFB}" type="presOf" srcId="{E8E0B181-E963-4B4B-A60D-08C5DD479965}" destId="{5C508E0E-CADC-48CE-927B-76F1EA3DDB7D}" srcOrd="0" destOrd="0" presId="urn:microsoft.com/office/officeart/2005/8/layout/chevron1"/>
    <dgm:cxn modelId="{025421B6-5F88-420C-A3CD-6AB881EF954F}" srcId="{F8A103AE-EA77-40C9-93AA-04D9C73DE54D}" destId="{6389AB79-866B-4D09-B5E4-FC224B299192}" srcOrd="3" destOrd="0" parTransId="{539FD34A-D5DE-4533-8E07-3004694B3B09}" sibTransId="{327ACCF9-EADA-4A57-B450-683179588B2D}"/>
    <dgm:cxn modelId="{AF76CEBB-78D5-4C81-93B3-7CDCC61A65D7}" type="presOf" srcId="{79F373D0-9EB3-4D77-9451-2E130ADECB77}" destId="{32AC671F-7CAC-46FF-950D-0C131BB3A18D}" srcOrd="0" destOrd="0" presId="urn:microsoft.com/office/officeart/2005/8/layout/chevron1"/>
    <dgm:cxn modelId="{F8BD11BF-BE91-4BBD-8B88-82DEFF13F5A7}" type="presOf" srcId="{719F5581-F961-4718-9D20-B57CDFFDB4E7}" destId="{5FA26ED1-2191-4E3A-BD42-70B054D9BA76}" srcOrd="0" destOrd="0" presId="urn:microsoft.com/office/officeart/2005/8/layout/chevron1"/>
    <dgm:cxn modelId="{6AF55FC9-A37D-48D3-9C54-1480B8905F0A}" srcId="{D6A06FCA-136F-4214-8E2B-AF64EE6E33BC}" destId="{D1B64780-BFDF-4E79-8987-E34CF14F41C5}" srcOrd="0" destOrd="0" parTransId="{88BE62A6-7E8D-41DC-9AD7-5FC4CF3A5BB0}" sibTransId="{F71F05DE-5DAB-49FE-B40D-ADD34D440F56}"/>
    <dgm:cxn modelId="{906936CA-BCA5-44A6-ADCF-34645E0DC3E6}" srcId="{79F373D0-9EB3-4D77-9451-2E130ADECB77}" destId="{72B7ACB2-3342-48C8-A808-82D9FD521F03}" srcOrd="2" destOrd="0" parTransId="{CE9991D5-A99F-4FED-863C-5D2DC27EA82B}" sibTransId="{C26AE399-7392-4284-9688-F9ABCA88FCF0}"/>
    <dgm:cxn modelId="{114452D1-6FD5-42F0-869F-E6FCDB20ABE0}" srcId="{72B7ACB2-3342-48C8-A808-82D9FD521F03}" destId="{742E491B-1799-4D6C-A47A-C721601B4B4A}" srcOrd="1" destOrd="0" parTransId="{C09750CA-AAEB-40EA-AA68-058CF2DFF05D}" sibTransId="{1F971219-6128-4AE1-9383-57C8599A572E}"/>
    <dgm:cxn modelId="{9A96F6DD-4016-47A5-993D-D25C22C93E33}" type="presOf" srcId="{2207B360-303A-46F4-9E40-B9130C5FCEBB}" destId="{DEF567AF-3731-410C-B17E-7206DA850BDE}" srcOrd="0" destOrd="0" presId="urn:microsoft.com/office/officeart/2005/8/layout/chevron1"/>
    <dgm:cxn modelId="{FAC080DE-DCD5-4CC4-A0C2-4051CAE79A06}" type="presOf" srcId="{6389AB79-866B-4D09-B5E4-FC224B299192}" destId="{DEF567AF-3731-410C-B17E-7206DA850BDE}" srcOrd="0" destOrd="3" presId="urn:microsoft.com/office/officeart/2005/8/layout/chevron1"/>
    <dgm:cxn modelId="{70181085-5F53-4544-ABF2-91592238AA43}" type="presParOf" srcId="{32AC671F-7CAC-46FF-950D-0C131BB3A18D}" destId="{8A7E5A05-23EF-4A85-B6D1-1E73C13E95A2}" srcOrd="0" destOrd="0" presId="urn:microsoft.com/office/officeart/2005/8/layout/chevron1"/>
    <dgm:cxn modelId="{F91F78D6-0874-4241-ABF8-BB7921542441}" type="presParOf" srcId="{8A7E5A05-23EF-4A85-B6D1-1E73C13E95A2}" destId="{BADF4B2A-9B56-4305-817C-72380EBA1FD0}" srcOrd="0" destOrd="0" presId="urn:microsoft.com/office/officeart/2005/8/layout/chevron1"/>
    <dgm:cxn modelId="{883C3E4B-A9CC-4060-9079-34B3D25EB7CA}" type="presParOf" srcId="{8A7E5A05-23EF-4A85-B6D1-1E73C13E95A2}" destId="{4C62A91D-9F7B-488A-B4CD-3EE3722EED72}" srcOrd="1" destOrd="0" presId="urn:microsoft.com/office/officeart/2005/8/layout/chevron1"/>
    <dgm:cxn modelId="{3E66A441-B9FB-449C-8D6F-8133DD987C94}" type="presParOf" srcId="{32AC671F-7CAC-46FF-950D-0C131BB3A18D}" destId="{3096915B-6124-4E8E-9697-5AEF8A384EA5}" srcOrd="1" destOrd="0" presId="urn:microsoft.com/office/officeart/2005/8/layout/chevron1"/>
    <dgm:cxn modelId="{A54BB2C6-1453-4038-8CAA-1DDD3FFC5C8E}" type="presParOf" srcId="{32AC671F-7CAC-46FF-950D-0C131BB3A18D}" destId="{236A24CB-7465-4A19-9BDC-D73581826EBA}" srcOrd="2" destOrd="0" presId="urn:microsoft.com/office/officeart/2005/8/layout/chevron1"/>
    <dgm:cxn modelId="{8FC7BD89-9D45-4614-BE5B-74661CE41BC7}" type="presParOf" srcId="{236A24CB-7465-4A19-9BDC-D73581826EBA}" destId="{5FA26ED1-2191-4E3A-BD42-70B054D9BA76}" srcOrd="0" destOrd="0" presId="urn:microsoft.com/office/officeart/2005/8/layout/chevron1"/>
    <dgm:cxn modelId="{C9E2ABAB-5436-49A6-833C-00CEB9386424}" type="presParOf" srcId="{236A24CB-7465-4A19-9BDC-D73581826EBA}" destId="{66DEDD3E-6393-4DA0-9F69-4F42A4CD1DE5}" srcOrd="1" destOrd="0" presId="urn:microsoft.com/office/officeart/2005/8/layout/chevron1"/>
    <dgm:cxn modelId="{0C833985-6DDF-41A6-848F-EFF8FE396E51}" type="presParOf" srcId="{32AC671F-7CAC-46FF-950D-0C131BB3A18D}" destId="{891054C0-2BF6-4952-957A-D2C0323B2E00}" srcOrd="3" destOrd="0" presId="urn:microsoft.com/office/officeart/2005/8/layout/chevron1"/>
    <dgm:cxn modelId="{BC444042-1868-4A1F-95ED-C27376BAAB85}" type="presParOf" srcId="{32AC671F-7CAC-46FF-950D-0C131BB3A18D}" destId="{3E2FECD5-D9DB-49B1-ACB7-0FF420BC43CE}" srcOrd="4" destOrd="0" presId="urn:microsoft.com/office/officeart/2005/8/layout/chevron1"/>
    <dgm:cxn modelId="{511FE590-CDE0-4E99-8F89-FB2D4CD60B79}" type="presParOf" srcId="{3E2FECD5-D9DB-49B1-ACB7-0FF420BC43CE}" destId="{EFBAC1D7-12D6-46C1-904C-C67E76CF8873}" srcOrd="0" destOrd="0" presId="urn:microsoft.com/office/officeart/2005/8/layout/chevron1"/>
    <dgm:cxn modelId="{B20A9DEF-9E5B-4748-A918-510C535B81D4}" type="presParOf" srcId="{3E2FECD5-D9DB-49B1-ACB7-0FF420BC43CE}" destId="{5C508E0E-CADC-48CE-927B-76F1EA3DDB7D}" srcOrd="1" destOrd="0" presId="urn:microsoft.com/office/officeart/2005/8/layout/chevron1"/>
    <dgm:cxn modelId="{AB3320E9-8EB2-4413-A0BC-05952E5E3DEB}" type="presParOf" srcId="{32AC671F-7CAC-46FF-950D-0C131BB3A18D}" destId="{C481692B-2540-4515-BA07-4C5B58C43C2F}" srcOrd="5" destOrd="0" presId="urn:microsoft.com/office/officeart/2005/8/layout/chevron1"/>
    <dgm:cxn modelId="{B838F72D-640B-406A-B94C-6364EE2C5991}" type="presParOf" srcId="{32AC671F-7CAC-46FF-950D-0C131BB3A18D}" destId="{A4404EC4-2F08-4574-A0B9-0C8825EDE32E}" srcOrd="6" destOrd="0" presId="urn:microsoft.com/office/officeart/2005/8/layout/chevron1"/>
    <dgm:cxn modelId="{6B5EF5DC-60F0-4A60-A1F7-7820B74B4E4C}" type="presParOf" srcId="{A4404EC4-2F08-4574-A0B9-0C8825EDE32E}" destId="{8D1A71D0-F8E7-4FE1-A7F1-3B8F48401C6F}" srcOrd="0" destOrd="0" presId="urn:microsoft.com/office/officeart/2005/8/layout/chevron1"/>
    <dgm:cxn modelId="{56F54408-789C-4AF7-B6D5-C031C24AF178}" type="presParOf" srcId="{A4404EC4-2F08-4574-A0B9-0C8825EDE32E}" destId="{DEF567AF-3731-410C-B17E-7206DA850BDE}"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3435DB-93AF-4417-AC5B-84C2DFB51B9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1F7952D-E254-4505-96E0-BF2731BA16B2}">
      <dgm:prSet custT="1"/>
      <dgm:spPr/>
      <dgm:t>
        <a:bodyPr/>
        <a:lstStyle/>
        <a:p>
          <a:r>
            <a:rPr lang="en-US" sz="1400" dirty="0">
              <a:solidFill>
                <a:schemeClr val="tx1"/>
              </a:solidFill>
            </a:rPr>
            <a:t>Model has pre- or post-processing parts that cannot be translated</a:t>
          </a:r>
        </a:p>
      </dgm:t>
    </dgm:pt>
    <dgm:pt modelId="{CB33CBE3-7264-44F9-AE74-9BE9D9B2EFEE}" type="parTrans" cxnId="{B9172FD8-9483-4E2D-978B-730F97976680}">
      <dgm:prSet/>
      <dgm:spPr/>
      <dgm:t>
        <a:bodyPr/>
        <a:lstStyle/>
        <a:p>
          <a:endParaRPr lang="en-US" sz="2800"/>
        </a:p>
      </dgm:t>
    </dgm:pt>
    <dgm:pt modelId="{9B8F86B0-E67C-4C74-B2E4-CF14EF3409C6}" type="sibTrans" cxnId="{B9172FD8-9483-4E2D-978B-730F97976680}">
      <dgm:prSet/>
      <dgm:spPr/>
      <dgm:t>
        <a:bodyPr/>
        <a:lstStyle/>
        <a:p>
          <a:endParaRPr lang="en-US" sz="2800"/>
        </a:p>
      </dgm:t>
    </dgm:pt>
    <dgm:pt modelId="{C96D89D7-C0F9-415C-A2F7-2667A8C94654}">
      <dgm:prSet custT="1"/>
      <dgm:spPr/>
      <dgm:t>
        <a:bodyPr/>
        <a:lstStyle/>
        <a:p>
          <a:r>
            <a:rPr lang="en-US" sz="1400" dirty="0">
              <a:solidFill>
                <a:schemeClr val="tx1"/>
              </a:solidFill>
            </a:rPr>
            <a:t>Model has a training part that is convenient to be kept in the model, but not used during inference</a:t>
          </a:r>
        </a:p>
      </dgm:t>
    </dgm:pt>
    <dgm:pt modelId="{BCA52AD5-AFDA-479B-B997-C55F9381F842}" type="parTrans" cxnId="{231969B7-EC94-406C-A1E3-023214405913}">
      <dgm:prSet/>
      <dgm:spPr/>
      <dgm:t>
        <a:bodyPr/>
        <a:lstStyle/>
        <a:p>
          <a:endParaRPr lang="en-US" sz="2800"/>
        </a:p>
      </dgm:t>
    </dgm:pt>
    <dgm:pt modelId="{73C680E9-0703-4C60-BA61-6B2B23713A60}" type="sibTrans" cxnId="{231969B7-EC94-406C-A1E3-023214405913}">
      <dgm:prSet/>
      <dgm:spPr/>
      <dgm:t>
        <a:bodyPr/>
        <a:lstStyle/>
        <a:p>
          <a:endParaRPr lang="en-US" sz="2800"/>
        </a:p>
      </dgm:t>
    </dgm:pt>
    <dgm:pt modelId="{AD2545A7-F94A-4287-B97A-CFBF39F442C8}">
      <dgm:prSet custT="1"/>
      <dgm:spPr/>
      <dgm:t>
        <a:bodyPr/>
        <a:lstStyle/>
        <a:p>
          <a:r>
            <a:rPr lang="en-US" sz="1400" dirty="0">
              <a:solidFill>
                <a:schemeClr val="tx1"/>
              </a:solidFill>
            </a:rPr>
            <a:t>Model contains lots of unsupported operations that cannot be easily implemented as custom layers</a:t>
          </a:r>
        </a:p>
      </dgm:t>
    </dgm:pt>
    <dgm:pt modelId="{C513F5C9-EB7D-48C2-AC92-DB74BAA9EFCE}" type="parTrans" cxnId="{8E1098A1-79D5-4DBF-A04F-F238BFA48CB5}">
      <dgm:prSet/>
      <dgm:spPr/>
      <dgm:t>
        <a:bodyPr/>
        <a:lstStyle/>
        <a:p>
          <a:endParaRPr lang="en-US" sz="2800"/>
        </a:p>
      </dgm:t>
    </dgm:pt>
    <dgm:pt modelId="{7DA316C6-DAAB-4035-8CDB-EB80E20FF7CC}" type="sibTrans" cxnId="{8E1098A1-79D5-4DBF-A04F-F238BFA48CB5}">
      <dgm:prSet/>
      <dgm:spPr/>
      <dgm:t>
        <a:bodyPr/>
        <a:lstStyle/>
        <a:p>
          <a:endParaRPr lang="en-US" sz="2800"/>
        </a:p>
      </dgm:t>
    </dgm:pt>
    <dgm:pt modelId="{23A57825-B703-4DB2-A2C9-DF1030BAEB24}">
      <dgm:prSet custT="1"/>
      <dgm:spPr/>
      <dgm:t>
        <a:bodyPr/>
        <a:lstStyle/>
        <a:p>
          <a:r>
            <a:rPr lang="en-US" sz="1400" dirty="0">
              <a:solidFill>
                <a:schemeClr val="tx1"/>
              </a:solidFill>
            </a:rPr>
            <a:t>Problem with model conversion in the Model Optimizer</a:t>
          </a:r>
        </a:p>
      </dgm:t>
    </dgm:pt>
    <dgm:pt modelId="{851B0FA3-B11C-4291-84AB-2440CCE6CA9D}" type="parTrans" cxnId="{A85159FA-618C-4BB7-9E12-E4610299F513}">
      <dgm:prSet/>
      <dgm:spPr/>
      <dgm:t>
        <a:bodyPr/>
        <a:lstStyle/>
        <a:p>
          <a:endParaRPr lang="en-US" sz="2800"/>
        </a:p>
      </dgm:t>
    </dgm:pt>
    <dgm:pt modelId="{97D505BB-2785-4279-81D3-0AE5D4D368A1}" type="sibTrans" cxnId="{A85159FA-618C-4BB7-9E12-E4610299F513}">
      <dgm:prSet/>
      <dgm:spPr/>
      <dgm:t>
        <a:bodyPr/>
        <a:lstStyle/>
        <a:p>
          <a:endParaRPr lang="en-US" sz="2800"/>
        </a:p>
      </dgm:t>
    </dgm:pt>
    <dgm:pt modelId="{51AB76A2-D4D6-481D-9089-F01CBF1ED833}">
      <dgm:prSet custT="1"/>
      <dgm:spPr/>
      <dgm:t>
        <a:bodyPr/>
        <a:lstStyle/>
        <a:p>
          <a:r>
            <a:rPr lang="en-US" sz="1400" dirty="0">
              <a:solidFill>
                <a:schemeClr val="tx1"/>
              </a:solidFill>
            </a:rPr>
            <a:t>Single custom layer or a combination of custom layers is isolated for debugging purposes</a:t>
          </a:r>
        </a:p>
      </dgm:t>
    </dgm:pt>
    <dgm:pt modelId="{5F8AF872-0925-4921-BBE8-7905171E523A}" type="parTrans" cxnId="{010937A7-7922-4D01-99A5-5F4D991F7C32}">
      <dgm:prSet/>
      <dgm:spPr/>
      <dgm:t>
        <a:bodyPr/>
        <a:lstStyle/>
        <a:p>
          <a:endParaRPr lang="en-US" sz="2800"/>
        </a:p>
      </dgm:t>
    </dgm:pt>
    <dgm:pt modelId="{09E75B78-B948-4924-8D0E-F40ED035930B}" type="sibTrans" cxnId="{010937A7-7922-4D01-99A5-5F4D991F7C32}">
      <dgm:prSet/>
      <dgm:spPr/>
      <dgm:t>
        <a:bodyPr/>
        <a:lstStyle/>
        <a:p>
          <a:endParaRPr lang="en-US" sz="2800"/>
        </a:p>
      </dgm:t>
    </dgm:pt>
    <dgm:pt modelId="{9D4F2A16-6DD9-41DA-AEF1-A1A94765FE11}" type="pres">
      <dgm:prSet presAssocID="{BD3435DB-93AF-4417-AC5B-84C2DFB51B97}" presName="diagram" presStyleCnt="0">
        <dgm:presLayoutVars>
          <dgm:chPref val="1"/>
          <dgm:dir/>
          <dgm:animOne val="branch"/>
          <dgm:animLvl val="lvl"/>
          <dgm:resizeHandles/>
        </dgm:presLayoutVars>
      </dgm:prSet>
      <dgm:spPr/>
    </dgm:pt>
    <dgm:pt modelId="{E3888304-4D7A-4DA3-912E-C24A14A3E352}" type="pres">
      <dgm:prSet presAssocID="{A1F7952D-E254-4505-96E0-BF2731BA16B2}" presName="root" presStyleCnt="0"/>
      <dgm:spPr/>
    </dgm:pt>
    <dgm:pt modelId="{EAE92CF8-C5AB-4832-B0F8-E5A8E07F9821}" type="pres">
      <dgm:prSet presAssocID="{A1F7952D-E254-4505-96E0-BF2731BA16B2}" presName="rootComposite" presStyleCnt="0"/>
      <dgm:spPr/>
    </dgm:pt>
    <dgm:pt modelId="{A4FFC1FF-49D5-43C5-AFE3-617E11C84D1F}" type="pres">
      <dgm:prSet presAssocID="{A1F7952D-E254-4505-96E0-BF2731BA16B2}" presName="rootText" presStyleLbl="node1" presStyleIdx="0" presStyleCnt="5" custScaleX="141997" custScaleY="200936"/>
      <dgm:spPr/>
    </dgm:pt>
    <dgm:pt modelId="{4DF29018-8674-4CC7-A23C-9A9393F52AF5}" type="pres">
      <dgm:prSet presAssocID="{A1F7952D-E254-4505-96E0-BF2731BA16B2}" presName="rootConnector" presStyleLbl="node1" presStyleIdx="0" presStyleCnt="5"/>
      <dgm:spPr/>
    </dgm:pt>
    <dgm:pt modelId="{2C0C4F26-A38E-4E7E-8E8A-0929E252D8E6}" type="pres">
      <dgm:prSet presAssocID="{A1F7952D-E254-4505-96E0-BF2731BA16B2}" presName="childShape" presStyleCnt="0"/>
      <dgm:spPr/>
    </dgm:pt>
    <dgm:pt modelId="{53A1CBD3-1D96-48E6-99A6-23D7F01C01A0}" type="pres">
      <dgm:prSet presAssocID="{C96D89D7-C0F9-415C-A2F7-2667A8C94654}" presName="root" presStyleCnt="0"/>
      <dgm:spPr/>
    </dgm:pt>
    <dgm:pt modelId="{D224F550-D76F-479E-85EF-E2016222D0A9}" type="pres">
      <dgm:prSet presAssocID="{C96D89D7-C0F9-415C-A2F7-2667A8C94654}" presName="rootComposite" presStyleCnt="0"/>
      <dgm:spPr/>
    </dgm:pt>
    <dgm:pt modelId="{72B76773-96F5-4395-8B2A-5D73BDD1FDF4}" type="pres">
      <dgm:prSet presAssocID="{C96D89D7-C0F9-415C-A2F7-2667A8C94654}" presName="rootText" presStyleLbl="node1" presStyleIdx="1" presStyleCnt="5" custScaleX="141997" custScaleY="200936"/>
      <dgm:spPr/>
    </dgm:pt>
    <dgm:pt modelId="{C8B38D75-E0C1-44A2-ADC0-5AA6F4FCB009}" type="pres">
      <dgm:prSet presAssocID="{C96D89D7-C0F9-415C-A2F7-2667A8C94654}" presName="rootConnector" presStyleLbl="node1" presStyleIdx="1" presStyleCnt="5"/>
      <dgm:spPr/>
    </dgm:pt>
    <dgm:pt modelId="{3D74D9A4-4550-40F8-9F39-FB904A1FF933}" type="pres">
      <dgm:prSet presAssocID="{C96D89D7-C0F9-415C-A2F7-2667A8C94654}" presName="childShape" presStyleCnt="0"/>
      <dgm:spPr/>
    </dgm:pt>
    <dgm:pt modelId="{4BF0F56E-B60E-4920-B086-55570E2A9FCF}" type="pres">
      <dgm:prSet presAssocID="{AD2545A7-F94A-4287-B97A-CFBF39F442C8}" presName="root" presStyleCnt="0"/>
      <dgm:spPr/>
    </dgm:pt>
    <dgm:pt modelId="{C3840989-3354-4BFE-BE54-F6CB311EDFBF}" type="pres">
      <dgm:prSet presAssocID="{AD2545A7-F94A-4287-B97A-CFBF39F442C8}" presName="rootComposite" presStyleCnt="0"/>
      <dgm:spPr/>
    </dgm:pt>
    <dgm:pt modelId="{6366D925-0829-4D41-8C0E-C0BB741EA177}" type="pres">
      <dgm:prSet presAssocID="{AD2545A7-F94A-4287-B97A-CFBF39F442C8}" presName="rootText" presStyleLbl="node1" presStyleIdx="2" presStyleCnt="5" custScaleX="141997" custScaleY="200936"/>
      <dgm:spPr/>
    </dgm:pt>
    <dgm:pt modelId="{B59608EE-232B-4C0D-BE84-8D2A24555C1B}" type="pres">
      <dgm:prSet presAssocID="{AD2545A7-F94A-4287-B97A-CFBF39F442C8}" presName="rootConnector" presStyleLbl="node1" presStyleIdx="2" presStyleCnt="5"/>
      <dgm:spPr/>
    </dgm:pt>
    <dgm:pt modelId="{8DE405BB-5212-41FD-AD1A-32C3FDE36F26}" type="pres">
      <dgm:prSet presAssocID="{AD2545A7-F94A-4287-B97A-CFBF39F442C8}" presName="childShape" presStyleCnt="0"/>
      <dgm:spPr/>
    </dgm:pt>
    <dgm:pt modelId="{5A1F02F8-65F2-4686-A0CE-9DB103DE0017}" type="pres">
      <dgm:prSet presAssocID="{23A57825-B703-4DB2-A2C9-DF1030BAEB24}" presName="root" presStyleCnt="0"/>
      <dgm:spPr/>
    </dgm:pt>
    <dgm:pt modelId="{CAB03475-56C9-463B-B0E9-FD7ACD0CDE7D}" type="pres">
      <dgm:prSet presAssocID="{23A57825-B703-4DB2-A2C9-DF1030BAEB24}" presName="rootComposite" presStyleCnt="0"/>
      <dgm:spPr/>
    </dgm:pt>
    <dgm:pt modelId="{56ADFDA4-FA84-4D8D-9D6F-E433E2F21F6F}" type="pres">
      <dgm:prSet presAssocID="{23A57825-B703-4DB2-A2C9-DF1030BAEB24}" presName="rootText" presStyleLbl="node1" presStyleIdx="3" presStyleCnt="5" custScaleX="141997" custScaleY="200936"/>
      <dgm:spPr/>
    </dgm:pt>
    <dgm:pt modelId="{BCBA8CFE-1241-4C6A-AE56-3C8FEE45BCCC}" type="pres">
      <dgm:prSet presAssocID="{23A57825-B703-4DB2-A2C9-DF1030BAEB24}" presName="rootConnector" presStyleLbl="node1" presStyleIdx="3" presStyleCnt="5"/>
      <dgm:spPr/>
    </dgm:pt>
    <dgm:pt modelId="{82E0248B-B5B1-4D8C-BC52-0998EFCAC750}" type="pres">
      <dgm:prSet presAssocID="{23A57825-B703-4DB2-A2C9-DF1030BAEB24}" presName="childShape" presStyleCnt="0"/>
      <dgm:spPr/>
    </dgm:pt>
    <dgm:pt modelId="{039AC1EC-9A8E-4C21-9013-03B9F907CF01}" type="pres">
      <dgm:prSet presAssocID="{51AB76A2-D4D6-481D-9089-F01CBF1ED833}" presName="root" presStyleCnt="0"/>
      <dgm:spPr/>
    </dgm:pt>
    <dgm:pt modelId="{F34E7187-7535-48E8-B7F0-A10A7F73CE6F}" type="pres">
      <dgm:prSet presAssocID="{51AB76A2-D4D6-481D-9089-F01CBF1ED833}" presName="rootComposite" presStyleCnt="0"/>
      <dgm:spPr/>
    </dgm:pt>
    <dgm:pt modelId="{72B91F77-7C30-4808-AD79-CC694421C174}" type="pres">
      <dgm:prSet presAssocID="{51AB76A2-D4D6-481D-9089-F01CBF1ED833}" presName="rootText" presStyleLbl="node1" presStyleIdx="4" presStyleCnt="5" custScaleX="141997" custScaleY="200936"/>
      <dgm:spPr/>
    </dgm:pt>
    <dgm:pt modelId="{128AC403-8C83-4601-A1A3-AD67DC88FC3D}" type="pres">
      <dgm:prSet presAssocID="{51AB76A2-D4D6-481D-9089-F01CBF1ED833}" presName="rootConnector" presStyleLbl="node1" presStyleIdx="4" presStyleCnt="5"/>
      <dgm:spPr/>
    </dgm:pt>
    <dgm:pt modelId="{7D2AE4A5-5E2A-43D8-92EF-8A0EC5EC7BF7}" type="pres">
      <dgm:prSet presAssocID="{51AB76A2-D4D6-481D-9089-F01CBF1ED833}" presName="childShape" presStyleCnt="0"/>
      <dgm:spPr/>
    </dgm:pt>
  </dgm:ptLst>
  <dgm:cxnLst>
    <dgm:cxn modelId="{FC98050C-F7B0-482D-863F-F7B987A98962}" type="presOf" srcId="{AD2545A7-F94A-4287-B97A-CFBF39F442C8}" destId="{6366D925-0829-4D41-8C0E-C0BB741EA177}" srcOrd="0" destOrd="0" presId="urn:microsoft.com/office/officeart/2005/8/layout/hierarchy3"/>
    <dgm:cxn modelId="{841F680C-E9BD-4CE6-BC7E-3BF281D664AC}" type="presOf" srcId="{51AB76A2-D4D6-481D-9089-F01CBF1ED833}" destId="{72B91F77-7C30-4808-AD79-CC694421C174}" srcOrd="0" destOrd="0" presId="urn:microsoft.com/office/officeart/2005/8/layout/hierarchy3"/>
    <dgm:cxn modelId="{10B7331B-429B-440B-B22A-5F943D831066}" type="presOf" srcId="{C96D89D7-C0F9-415C-A2F7-2667A8C94654}" destId="{C8B38D75-E0C1-44A2-ADC0-5AA6F4FCB009}" srcOrd="1" destOrd="0" presId="urn:microsoft.com/office/officeart/2005/8/layout/hierarchy3"/>
    <dgm:cxn modelId="{B1A15076-9B2B-46BD-9824-BC78681B1061}" type="presOf" srcId="{23A57825-B703-4DB2-A2C9-DF1030BAEB24}" destId="{BCBA8CFE-1241-4C6A-AE56-3C8FEE45BCCC}" srcOrd="1" destOrd="0" presId="urn:microsoft.com/office/officeart/2005/8/layout/hierarchy3"/>
    <dgm:cxn modelId="{6016D681-E04F-40BE-AB1D-F79F282F32C3}" type="presOf" srcId="{AD2545A7-F94A-4287-B97A-CFBF39F442C8}" destId="{B59608EE-232B-4C0D-BE84-8D2A24555C1B}" srcOrd="1" destOrd="0" presId="urn:microsoft.com/office/officeart/2005/8/layout/hierarchy3"/>
    <dgm:cxn modelId="{897D9783-A5B2-4806-8CDF-C8358B74DCE4}" type="presOf" srcId="{23A57825-B703-4DB2-A2C9-DF1030BAEB24}" destId="{56ADFDA4-FA84-4D8D-9D6F-E433E2F21F6F}" srcOrd="0" destOrd="0" presId="urn:microsoft.com/office/officeart/2005/8/layout/hierarchy3"/>
    <dgm:cxn modelId="{96694F96-6014-4F6C-9F74-C63A97965F77}" type="presOf" srcId="{C96D89D7-C0F9-415C-A2F7-2667A8C94654}" destId="{72B76773-96F5-4395-8B2A-5D73BDD1FDF4}" srcOrd="0" destOrd="0" presId="urn:microsoft.com/office/officeart/2005/8/layout/hierarchy3"/>
    <dgm:cxn modelId="{8E1098A1-79D5-4DBF-A04F-F238BFA48CB5}" srcId="{BD3435DB-93AF-4417-AC5B-84C2DFB51B97}" destId="{AD2545A7-F94A-4287-B97A-CFBF39F442C8}" srcOrd="2" destOrd="0" parTransId="{C513F5C9-EB7D-48C2-AC92-DB74BAA9EFCE}" sibTransId="{7DA316C6-DAAB-4035-8CDB-EB80E20FF7CC}"/>
    <dgm:cxn modelId="{010937A7-7922-4D01-99A5-5F4D991F7C32}" srcId="{BD3435DB-93AF-4417-AC5B-84C2DFB51B97}" destId="{51AB76A2-D4D6-481D-9089-F01CBF1ED833}" srcOrd="4" destOrd="0" parTransId="{5F8AF872-0925-4921-BBE8-7905171E523A}" sibTransId="{09E75B78-B948-4924-8D0E-F40ED035930B}"/>
    <dgm:cxn modelId="{D09C9EB4-D0A7-4794-9713-8C1F396F1F0D}" type="presOf" srcId="{A1F7952D-E254-4505-96E0-BF2731BA16B2}" destId="{A4FFC1FF-49D5-43C5-AFE3-617E11C84D1F}" srcOrd="0" destOrd="0" presId="urn:microsoft.com/office/officeart/2005/8/layout/hierarchy3"/>
    <dgm:cxn modelId="{FD4B06B6-FEA6-423C-AA64-CD0B27FBA1EC}" type="presOf" srcId="{BD3435DB-93AF-4417-AC5B-84C2DFB51B97}" destId="{9D4F2A16-6DD9-41DA-AEF1-A1A94765FE11}" srcOrd="0" destOrd="0" presId="urn:microsoft.com/office/officeart/2005/8/layout/hierarchy3"/>
    <dgm:cxn modelId="{231969B7-EC94-406C-A1E3-023214405913}" srcId="{BD3435DB-93AF-4417-AC5B-84C2DFB51B97}" destId="{C96D89D7-C0F9-415C-A2F7-2667A8C94654}" srcOrd="1" destOrd="0" parTransId="{BCA52AD5-AFDA-479B-B997-C55F9381F842}" sibTransId="{73C680E9-0703-4C60-BA61-6B2B23713A60}"/>
    <dgm:cxn modelId="{7CCFB3C1-F399-4002-82DA-2FB0FB4F87BF}" type="presOf" srcId="{51AB76A2-D4D6-481D-9089-F01CBF1ED833}" destId="{128AC403-8C83-4601-A1A3-AD67DC88FC3D}" srcOrd="1" destOrd="0" presId="urn:microsoft.com/office/officeart/2005/8/layout/hierarchy3"/>
    <dgm:cxn modelId="{B9172FD8-9483-4E2D-978B-730F97976680}" srcId="{BD3435DB-93AF-4417-AC5B-84C2DFB51B97}" destId="{A1F7952D-E254-4505-96E0-BF2731BA16B2}" srcOrd="0" destOrd="0" parTransId="{CB33CBE3-7264-44F9-AE74-9BE9D9B2EFEE}" sibTransId="{9B8F86B0-E67C-4C74-B2E4-CF14EF3409C6}"/>
    <dgm:cxn modelId="{FEC328E8-5F75-4CE9-BFCF-AE23D266B64F}" type="presOf" srcId="{A1F7952D-E254-4505-96E0-BF2731BA16B2}" destId="{4DF29018-8674-4CC7-A23C-9A9393F52AF5}" srcOrd="1" destOrd="0" presId="urn:microsoft.com/office/officeart/2005/8/layout/hierarchy3"/>
    <dgm:cxn modelId="{A85159FA-618C-4BB7-9E12-E4610299F513}" srcId="{BD3435DB-93AF-4417-AC5B-84C2DFB51B97}" destId="{23A57825-B703-4DB2-A2C9-DF1030BAEB24}" srcOrd="3" destOrd="0" parTransId="{851B0FA3-B11C-4291-84AB-2440CCE6CA9D}" sibTransId="{97D505BB-2785-4279-81D3-0AE5D4D368A1}"/>
    <dgm:cxn modelId="{2A40B227-B4DD-48F1-8BA5-1DD3D1F7B711}" type="presParOf" srcId="{9D4F2A16-6DD9-41DA-AEF1-A1A94765FE11}" destId="{E3888304-4D7A-4DA3-912E-C24A14A3E352}" srcOrd="0" destOrd="0" presId="urn:microsoft.com/office/officeart/2005/8/layout/hierarchy3"/>
    <dgm:cxn modelId="{08EF1D76-70ED-4EDB-8AEC-5C4DD0EE7E30}" type="presParOf" srcId="{E3888304-4D7A-4DA3-912E-C24A14A3E352}" destId="{EAE92CF8-C5AB-4832-B0F8-E5A8E07F9821}" srcOrd="0" destOrd="0" presId="urn:microsoft.com/office/officeart/2005/8/layout/hierarchy3"/>
    <dgm:cxn modelId="{F8593657-E0EC-481C-AF3A-53E851ECCE7D}" type="presParOf" srcId="{EAE92CF8-C5AB-4832-B0F8-E5A8E07F9821}" destId="{A4FFC1FF-49D5-43C5-AFE3-617E11C84D1F}" srcOrd="0" destOrd="0" presId="urn:microsoft.com/office/officeart/2005/8/layout/hierarchy3"/>
    <dgm:cxn modelId="{A0DC168C-5A05-43D1-8C24-E23A1687C5EB}" type="presParOf" srcId="{EAE92CF8-C5AB-4832-B0F8-E5A8E07F9821}" destId="{4DF29018-8674-4CC7-A23C-9A9393F52AF5}" srcOrd="1" destOrd="0" presId="urn:microsoft.com/office/officeart/2005/8/layout/hierarchy3"/>
    <dgm:cxn modelId="{42A49699-C844-4F31-8DB9-17DEB994E66F}" type="presParOf" srcId="{E3888304-4D7A-4DA3-912E-C24A14A3E352}" destId="{2C0C4F26-A38E-4E7E-8E8A-0929E252D8E6}" srcOrd="1" destOrd="0" presId="urn:microsoft.com/office/officeart/2005/8/layout/hierarchy3"/>
    <dgm:cxn modelId="{332CCA14-F6F9-46D2-B07C-C91100D48958}" type="presParOf" srcId="{9D4F2A16-6DD9-41DA-AEF1-A1A94765FE11}" destId="{53A1CBD3-1D96-48E6-99A6-23D7F01C01A0}" srcOrd="1" destOrd="0" presId="urn:microsoft.com/office/officeart/2005/8/layout/hierarchy3"/>
    <dgm:cxn modelId="{01C826D1-1ACC-456D-A10A-D3DC2B2BA5E9}" type="presParOf" srcId="{53A1CBD3-1D96-48E6-99A6-23D7F01C01A0}" destId="{D224F550-D76F-479E-85EF-E2016222D0A9}" srcOrd="0" destOrd="0" presId="urn:microsoft.com/office/officeart/2005/8/layout/hierarchy3"/>
    <dgm:cxn modelId="{2903ED1E-4D7C-4770-8FC1-3728147BF1F7}" type="presParOf" srcId="{D224F550-D76F-479E-85EF-E2016222D0A9}" destId="{72B76773-96F5-4395-8B2A-5D73BDD1FDF4}" srcOrd="0" destOrd="0" presId="urn:microsoft.com/office/officeart/2005/8/layout/hierarchy3"/>
    <dgm:cxn modelId="{3996163E-C7DC-463F-A3C7-3F19B0528DB0}" type="presParOf" srcId="{D224F550-D76F-479E-85EF-E2016222D0A9}" destId="{C8B38D75-E0C1-44A2-ADC0-5AA6F4FCB009}" srcOrd="1" destOrd="0" presId="urn:microsoft.com/office/officeart/2005/8/layout/hierarchy3"/>
    <dgm:cxn modelId="{CEAB9018-9BDA-43CE-9ED3-8DD768A508F3}" type="presParOf" srcId="{53A1CBD3-1D96-48E6-99A6-23D7F01C01A0}" destId="{3D74D9A4-4550-40F8-9F39-FB904A1FF933}" srcOrd="1" destOrd="0" presId="urn:microsoft.com/office/officeart/2005/8/layout/hierarchy3"/>
    <dgm:cxn modelId="{F52F1026-06EC-4540-8205-8DF59F61B76D}" type="presParOf" srcId="{9D4F2A16-6DD9-41DA-AEF1-A1A94765FE11}" destId="{4BF0F56E-B60E-4920-B086-55570E2A9FCF}" srcOrd="2" destOrd="0" presId="urn:microsoft.com/office/officeart/2005/8/layout/hierarchy3"/>
    <dgm:cxn modelId="{0F59CBA7-4D06-4806-9344-0DE9368A2A55}" type="presParOf" srcId="{4BF0F56E-B60E-4920-B086-55570E2A9FCF}" destId="{C3840989-3354-4BFE-BE54-F6CB311EDFBF}" srcOrd="0" destOrd="0" presId="urn:microsoft.com/office/officeart/2005/8/layout/hierarchy3"/>
    <dgm:cxn modelId="{3ACF1AB0-63D9-4715-9ABA-AB1D97DBB2AC}" type="presParOf" srcId="{C3840989-3354-4BFE-BE54-F6CB311EDFBF}" destId="{6366D925-0829-4D41-8C0E-C0BB741EA177}" srcOrd="0" destOrd="0" presId="urn:microsoft.com/office/officeart/2005/8/layout/hierarchy3"/>
    <dgm:cxn modelId="{78C5B6D8-8B50-4F24-8729-376251BF8775}" type="presParOf" srcId="{C3840989-3354-4BFE-BE54-F6CB311EDFBF}" destId="{B59608EE-232B-4C0D-BE84-8D2A24555C1B}" srcOrd="1" destOrd="0" presId="urn:microsoft.com/office/officeart/2005/8/layout/hierarchy3"/>
    <dgm:cxn modelId="{20F124E4-5E19-4617-855F-4E4CECFA2872}" type="presParOf" srcId="{4BF0F56E-B60E-4920-B086-55570E2A9FCF}" destId="{8DE405BB-5212-41FD-AD1A-32C3FDE36F26}" srcOrd="1" destOrd="0" presId="urn:microsoft.com/office/officeart/2005/8/layout/hierarchy3"/>
    <dgm:cxn modelId="{094FFBF3-DC92-4E54-A147-D12AAE1E16D8}" type="presParOf" srcId="{9D4F2A16-6DD9-41DA-AEF1-A1A94765FE11}" destId="{5A1F02F8-65F2-4686-A0CE-9DB103DE0017}" srcOrd="3" destOrd="0" presId="urn:microsoft.com/office/officeart/2005/8/layout/hierarchy3"/>
    <dgm:cxn modelId="{D76B1178-B76E-4F42-9CE3-9221539567FB}" type="presParOf" srcId="{5A1F02F8-65F2-4686-A0CE-9DB103DE0017}" destId="{CAB03475-56C9-463B-B0E9-FD7ACD0CDE7D}" srcOrd="0" destOrd="0" presId="urn:microsoft.com/office/officeart/2005/8/layout/hierarchy3"/>
    <dgm:cxn modelId="{F07422E8-DA6A-4EF2-93EB-53F6271B135B}" type="presParOf" srcId="{CAB03475-56C9-463B-B0E9-FD7ACD0CDE7D}" destId="{56ADFDA4-FA84-4D8D-9D6F-E433E2F21F6F}" srcOrd="0" destOrd="0" presId="urn:microsoft.com/office/officeart/2005/8/layout/hierarchy3"/>
    <dgm:cxn modelId="{57234F2E-7DC1-4201-9E7A-F916434F9FF8}" type="presParOf" srcId="{CAB03475-56C9-463B-B0E9-FD7ACD0CDE7D}" destId="{BCBA8CFE-1241-4C6A-AE56-3C8FEE45BCCC}" srcOrd="1" destOrd="0" presId="urn:microsoft.com/office/officeart/2005/8/layout/hierarchy3"/>
    <dgm:cxn modelId="{B604121D-5FF0-4FB9-8DFE-9AC6AA76B11C}" type="presParOf" srcId="{5A1F02F8-65F2-4686-A0CE-9DB103DE0017}" destId="{82E0248B-B5B1-4D8C-BC52-0998EFCAC750}" srcOrd="1" destOrd="0" presId="urn:microsoft.com/office/officeart/2005/8/layout/hierarchy3"/>
    <dgm:cxn modelId="{EE9D30DD-77BA-4E09-B3F6-928AA54693A6}" type="presParOf" srcId="{9D4F2A16-6DD9-41DA-AEF1-A1A94765FE11}" destId="{039AC1EC-9A8E-4C21-9013-03B9F907CF01}" srcOrd="4" destOrd="0" presId="urn:microsoft.com/office/officeart/2005/8/layout/hierarchy3"/>
    <dgm:cxn modelId="{FDB8DEDA-067C-4FD5-9FCA-C111DCF16A7F}" type="presParOf" srcId="{039AC1EC-9A8E-4C21-9013-03B9F907CF01}" destId="{F34E7187-7535-48E8-B7F0-A10A7F73CE6F}" srcOrd="0" destOrd="0" presId="urn:microsoft.com/office/officeart/2005/8/layout/hierarchy3"/>
    <dgm:cxn modelId="{672BB809-4B7D-4EEA-8DA0-546E9F577A64}" type="presParOf" srcId="{F34E7187-7535-48E8-B7F0-A10A7F73CE6F}" destId="{72B91F77-7C30-4808-AD79-CC694421C174}" srcOrd="0" destOrd="0" presId="urn:microsoft.com/office/officeart/2005/8/layout/hierarchy3"/>
    <dgm:cxn modelId="{49DACB91-1437-4608-979B-AC4A35C47E45}" type="presParOf" srcId="{F34E7187-7535-48E8-B7F0-A10A7F73CE6F}" destId="{128AC403-8C83-4601-A1A3-AD67DC88FC3D}" srcOrd="1" destOrd="0" presId="urn:microsoft.com/office/officeart/2005/8/layout/hierarchy3"/>
    <dgm:cxn modelId="{AA10E9BB-3488-4174-8028-F661B6F21DAD}" type="presParOf" srcId="{039AC1EC-9A8E-4C21-9013-03B9F907CF01}" destId="{7D2AE4A5-5E2A-43D8-92EF-8A0EC5EC7BF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2DF6CF-2B96-4B79-9881-7287A6F6BFF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E923100-3690-4B48-AABA-EFE28A183BD6}">
      <dgm:prSet/>
      <dgm:spPr/>
      <dgm:t>
        <a:bodyPr/>
        <a:lstStyle/>
        <a:p>
          <a:pPr algn="l"/>
          <a:r>
            <a:rPr lang="en-US" dirty="0">
              <a:solidFill>
                <a:srgbClr val="FFFFFF"/>
              </a:solidFill>
            </a:rPr>
            <a:t>Example: run the Model Optimizer for the </a:t>
          </a:r>
          <a:r>
            <a:rPr lang="en-US" dirty="0" err="1">
              <a:solidFill>
                <a:srgbClr val="FFFFFF"/>
              </a:solidFill>
            </a:rPr>
            <a:t>PaddlePaddle</a:t>
          </a:r>
          <a:r>
            <a:rPr lang="en-US" dirty="0">
              <a:solidFill>
                <a:srgbClr val="FFFFFF"/>
              </a:solidFill>
            </a:rPr>
            <a:t>* </a:t>
          </a:r>
          <a:r>
            <a:rPr lang="en-US" dirty="0" err="1">
              <a:solidFill>
                <a:srgbClr val="FFFFFF"/>
              </a:solidFill>
            </a:rPr>
            <a:t>UNet</a:t>
          </a:r>
          <a:r>
            <a:rPr lang="en-US" dirty="0">
              <a:solidFill>
                <a:srgbClr val="FFFFFF"/>
              </a:solidFill>
            </a:rPr>
            <a:t> model and apply mean-scale normalization to the input data.</a:t>
          </a:r>
        </a:p>
      </dgm:t>
    </dgm:pt>
    <dgm:pt modelId="{2333E408-11EA-4D08-9AF5-7F8202D69049}" type="parTrans" cxnId="{F147A3B2-8B50-4EEE-A7AC-34DE9FF186B4}">
      <dgm:prSet/>
      <dgm:spPr/>
      <dgm:t>
        <a:bodyPr/>
        <a:lstStyle/>
        <a:p>
          <a:endParaRPr lang="en-US"/>
        </a:p>
      </dgm:t>
    </dgm:pt>
    <dgm:pt modelId="{0246489F-30D1-4A78-82EE-D50DC60F94DF}" type="sibTrans" cxnId="{F147A3B2-8B50-4EEE-A7AC-34DE9FF186B4}">
      <dgm:prSet/>
      <dgm:spPr/>
      <dgm:t>
        <a:bodyPr/>
        <a:lstStyle/>
        <a:p>
          <a:endParaRPr lang="en-US"/>
        </a:p>
      </dgm:t>
    </dgm:pt>
    <dgm:pt modelId="{392DE16C-B100-45B5-B6C6-237AAF56EF02}">
      <dgm:prSet custT="1"/>
      <dgm:spPr>
        <a:solidFill>
          <a:srgbClr val="8F5DA2">
            <a:alpha val="90000"/>
          </a:srgbClr>
        </a:solidFill>
      </dgm:spPr>
      <dgm:t>
        <a:bodyPr/>
        <a:lstStyle/>
        <a:p>
          <a:r>
            <a:rPr lang="en-US" sz="1800" dirty="0" err="1">
              <a:solidFill>
                <a:srgbClr val="FFFF00"/>
              </a:solidFill>
            </a:rPr>
            <a:t>mo</a:t>
          </a:r>
          <a:r>
            <a:rPr lang="en-US" sz="1800" dirty="0">
              <a:solidFill>
                <a:srgbClr val="FFFF00"/>
              </a:solidFill>
            </a:rPr>
            <a:t> --</a:t>
          </a:r>
          <a:r>
            <a:rPr lang="en-US" sz="1800" dirty="0" err="1">
              <a:solidFill>
                <a:srgbClr val="FFFF00"/>
              </a:solidFill>
            </a:rPr>
            <a:t>input_model</a:t>
          </a:r>
          <a:r>
            <a:rPr lang="en-US" sz="1800" dirty="0">
              <a:solidFill>
                <a:srgbClr val="FFFF00"/>
              </a:solidFill>
            </a:rPr>
            <a:t> </a:t>
          </a:r>
          <a:r>
            <a:rPr lang="en-US" sz="1800" dirty="0" err="1">
              <a:solidFill>
                <a:srgbClr val="FFFF00"/>
              </a:solidFill>
            </a:rPr>
            <a:t>unet.pdmodel</a:t>
          </a:r>
          <a:r>
            <a:rPr lang="en-US" sz="1800" dirty="0">
              <a:solidFill>
                <a:srgbClr val="FFFF00"/>
              </a:solidFill>
            </a:rPr>
            <a:t> </a:t>
          </a:r>
          <a:r>
            <a:rPr lang="en-US" sz="1800" b="1" dirty="0">
              <a:solidFill>
                <a:srgbClr val="FFFF00"/>
              </a:solidFill>
            </a:rPr>
            <a:t>--</a:t>
          </a:r>
          <a:r>
            <a:rPr lang="en-US" sz="1800" b="1" dirty="0" err="1">
              <a:solidFill>
                <a:srgbClr val="FFFF00"/>
              </a:solidFill>
            </a:rPr>
            <a:t>mean_values</a:t>
          </a:r>
          <a:r>
            <a:rPr lang="en-US" sz="1800" b="1" dirty="0">
              <a:solidFill>
                <a:srgbClr val="FFFF00"/>
              </a:solidFill>
            </a:rPr>
            <a:t> </a:t>
          </a:r>
          <a:r>
            <a:rPr lang="en-US" sz="1800" dirty="0">
              <a:solidFill>
                <a:srgbClr val="FFFF00"/>
              </a:solidFill>
            </a:rPr>
            <a:t>[123,117,104] </a:t>
          </a:r>
          <a:r>
            <a:rPr lang="en-US" sz="1800" b="1" dirty="0">
              <a:solidFill>
                <a:srgbClr val="FFFF00"/>
              </a:solidFill>
            </a:rPr>
            <a:t>--scale </a:t>
          </a:r>
          <a:r>
            <a:rPr lang="en-US" sz="1800" dirty="0">
              <a:solidFill>
                <a:srgbClr val="FFFF00"/>
              </a:solidFill>
            </a:rPr>
            <a:t>255</a:t>
          </a:r>
        </a:p>
      </dgm:t>
    </dgm:pt>
    <dgm:pt modelId="{2633C75E-E52D-4FD6-B85F-9FB02515829A}" type="parTrans" cxnId="{4A13AE82-2ADB-41DB-AA14-CBE6443E9FE3}">
      <dgm:prSet/>
      <dgm:spPr/>
      <dgm:t>
        <a:bodyPr/>
        <a:lstStyle/>
        <a:p>
          <a:endParaRPr lang="en-US"/>
        </a:p>
      </dgm:t>
    </dgm:pt>
    <dgm:pt modelId="{2C12679A-746E-4EB1-8A91-72E55323830B}" type="sibTrans" cxnId="{4A13AE82-2ADB-41DB-AA14-CBE6443E9FE3}">
      <dgm:prSet/>
      <dgm:spPr/>
      <dgm:t>
        <a:bodyPr/>
        <a:lstStyle/>
        <a:p>
          <a:endParaRPr lang="en-US"/>
        </a:p>
      </dgm:t>
    </dgm:pt>
    <dgm:pt modelId="{652C0175-A5AB-4A27-831B-A51C1FA394E9}">
      <dgm:prSet/>
      <dgm:spPr/>
      <dgm:t>
        <a:bodyPr/>
        <a:lstStyle/>
        <a:p>
          <a:pPr algn="l"/>
          <a:r>
            <a:rPr lang="en-US" dirty="0">
              <a:solidFill>
                <a:srgbClr val="FFFFFF"/>
              </a:solidFill>
            </a:rPr>
            <a:t>Example: launch the Model Optimizer for the TensorFlow* </a:t>
          </a:r>
          <a:r>
            <a:rPr lang="en-US" dirty="0" err="1">
              <a:solidFill>
                <a:srgbClr val="FFFFFF"/>
              </a:solidFill>
            </a:rPr>
            <a:t>AlexNet</a:t>
          </a:r>
          <a:r>
            <a:rPr lang="en-US" dirty="0">
              <a:solidFill>
                <a:srgbClr val="FFFFFF"/>
              </a:solidFill>
            </a:rPr>
            <a:t> model and embed </a:t>
          </a:r>
          <a:r>
            <a:rPr lang="en-US" dirty="0" err="1">
              <a:solidFill>
                <a:srgbClr val="FFFFFF"/>
              </a:solidFill>
            </a:rPr>
            <a:t>reverse_input_channel</a:t>
          </a:r>
          <a:r>
            <a:rPr lang="en-US" dirty="0">
              <a:solidFill>
                <a:srgbClr val="FFFFFF"/>
              </a:solidFill>
            </a:rPr>
            <a:t> preprocessing block into IR.</a:t>
          </a:r>
        </a:p>
      </dgm:t>
    </dgm:pt>
    <dgm:pt modelId="{AFB9DE29-CC29-408D-95B0-99623ACD8403}" type="parTrans" cxnId="{3EB7B373-84DC-4AD7-BAD3-CEB98D61126E}">
      <dgm:prSet/>
      <dgm:spPr/>
      <dgm:t>
        <a:bodyPr/>
        <a:lstStyle/>
        <a:p>
          <a:endParaRPr lang="en-US"/>
        </a:p>
      </dgm:t>
    </dgm:pt>
    <dgm:pt modelId="{5C784CF1-C762-4283-92B1-E7B4475D1561}" type="sibTrans" cxnId="{3EB7B373-84DC-4AD7-BAD3-CEB98D61126E}">
      <dgm:prSet/>
      <dgm:spPr/>
      <dgm:t>
        <a:bodyPr/>
        <a:lstStyle/>
        <a:p>
          <a:endParaRPr lang="en-US"/>
        </a:p>
      </dgm:t>
    </dgm:pt>
    <dgm:pt modelId="{8B5BC2E6-0876-449D-B502-70F2C0EE0985}">
      <dgm:prSet custT="1"/>
      <dgm:spPr>
        <a:solidFill>
          <a:srgbClr val="8F5DA2">
            <a:alpha val="90000"/>
          </a:srgbClr>
        </a:solidFill>
      </dgm:spPr>
      <dgm:t>
        <a:bodyPr/>
        <a:lstStyle/>
        <a:p>
          <a:r>
            <a:rPr lang="en-US" sz="1800" dirty="0" err="1">
              <a:solidFill>
                <a:srgbClr val="FFFF00"/>
              </a:solidFill>
            </a:rPr>
            <a:t>mo</a:t>
          </a:r>
          <a:r>
            <a:rPr lang="en-US" sz="1800" dirty="0">
              <a:solidFill>
                <a:srgbClr val="FFFF00"/>
              </a:solidFill>
            </a:rPr>
            <a:t> --</a:t>
          </a:r>
          <a:r>
            <a:rPr lang="en-US" sz="1800" dirty="0" err="1">
              <a:solidFill>
                <a:srgbClr val="FFFF00"/>
              </a:solidFill>
            </a:rPr>
            <a:t>input_model</a:t>
          </a:r>
          <a:r>
            <a:rPr lang="en-US" sz="1800" dirty="0">
              <a:solidFill>
                <a:srgbClr val="FFFF00"/>
              </a:solidFill>
            </a:rPr>
            <a:t> </a:t>
          </a:r>
          <a:r>
            <a:rPr lang="en-US" sz="1800" dirty="0" err="1">
              <a:solidFill>
                <a:srgbClr val="FFFF00"/>
              </a:solidFill>
            </a:rPr>
            <a:t>alexnet.pb</a:t>
          </a:r>
          <a:r>
            <a:rPr lang="en-US" sz="1800" dirty="0">
              <a:solidFill>
                <a:srgbClr val="FFFF00"/>
              </a:solidFill>
            </a:rPr>
            <a:t> </a:t>
          </a:r>
          <a:r>
            <a:rPr lang="en-US" sz="1800" b="1" dirty="0">
              <a:solidFill>
                <a:srgbClr val="FFFF00"/>
              </a:solidFill>
            </a:rPr>
            <a:t>--</a:t>
          </a:r>
          <a:r>
            <a:rPr lang="en-US" sz="1800" b="1" dirty="0" err="1">
              <a:solidFill>
                <a:srgbClr val="FFFF00"/>
              </a:solidFill>
            </a:rPr>
            <a:t>reverse_input_channels</a:t>
          </a:r>
          <a:endParaRPr lang="en-US" sz="1800" b="1" dirty="0">
            <a:solidFill>
              <a:srgbClr val="FFFF00"/>
            </a:solidFill>
          </a:endParaRPr>
        </a:p>
      </dgm:t>
    </dgm:pt>
    <dgm:pt modelId="{D76D67DC-83FC-4F3F-9B49-3153EA698FF1}" type="parTrans" cxnId="{B829E267-C63D-4070-A1B9-4F62426B33D1}">
      <dgm:prSet/>
      <dgm:spPr/>
      <dgm:t>
        <a:bodyPr/>
        <a:lstStyle/>
        <a:p>
          <a:endParaRPr lang="en-US"/>
        </a:p>
      </dgm:t>
    </dgm:pt>
    <dgm:pt modelId="{4AF4C628-6C48-4D02-96AB-D1C5DE170657}" type="sibTrans" cxnId="{B829E267-C63D-4070-A1B9-4F62426B33D1}">
      <dgm:prSet/>
      <dgm:spPr/>
      <dgm:t>
        <a:bodyPr/>
        <a:lstStyle/>
        <a:p>
          <a:endParaRPr lang="en-US"/>
        </a:p>
      </dgm:t>
    </dgm:pt>
    <dgm:pt modelId="{E836BC74-5FFF-41F3-8C27-8326F8402EC2}">
      <dgm:prSet/>
      <dgm:spPr/>
      <dgm:t>
        <a:bodyPr/>
        <a:lstStyle/>
        <a:p>
          <a:pPr algn="l"/>
          <a:r>
            <a:rPr lang="en-US">
              <a:solidFill>
                <a:srgbClr val="FFFFFF"/>
              </a:solidFill>
            </a:rPr>
            <a:t>Example: for the nasnet_large that we may want to provide data in NCHW layout:</a:t>
          </a:r>
        </a:p>
      </dgm:t>
    </dgm:pt>
    <dgm:pt modelId="{DB381807-9E33-45F1-A1F8-63A5D7339381}" type="parTrans" cxnId="{F25652BD-BCA3-4E5E-BB5A-F072D95D3A6D}">
      <dgm:prSet/>
      <dgm:spPr/>
      <dgm:t>
        <a:bodyPr/>
        <a:lstStyle/>
        <a:p>
          <a:endParaRPr lang="en-US"/>
        </a:p>
      </dgm:t>
    </dgm:pt>
    <dgm:pt modelId="{CB00A500-A506-4B2E-8D59-5E082C8BF81C}" type="sibTrans" cxnId="{F25652BD-BCA3-4E5E-BB5A-F072D95D3A6D}">
      <dgm:prSet/>
      <dgm:spPr/>
      <dgm:t>
        <a:bodyPr/>
        <a:lstStyle/>
        <a:p>
          <a:endParaRPr lang="en-US"/>
        </a:p>
      </dgm:t>
    </dgm:pt>
    <dgm:pt modelId="{BCEE2CC1-64E6-4865-AEFD-C2DDA8CF01EF}">
      <dgm:prSet custT="1"/>
      <dgm:spPr>
        <a:solidFill>
          <a:srgbClr val="8F5DA2">
            <a:alpha val="90000"/>
          </a:srgbClr>
        </a:solidFill>
      </dgm:spPr>
      <dgm:t>
        <a:bodyPr/>
        <a:lstStyle/>
        <a:p>
          <a:r>
            <a:rPr lang="en-US" sz="1800" dirty="0" err="1">
              <a:solidFill>
                <a:srgbClr val="FFFF00"/>
              </a:solidFill>
            </a:rPr>
            <a:t>mo</a:t>
          </a:r>
          <a:r>
            <a:rPr lang="en-US" sz="1800" dirty="0">
              <a:solidFill>
                <a:srgbClr val="FFFF00"/>
              </a:solidFill>
            </a:rPr>
            <a:t> --</a:t>
          </a:r>
          <a:r>
            <a:rPr lang="en-US" sz="1800" dirty="0" err="1">
              <a:solidFill>
                <a:srgbClr val="FFFF00"/>
              </a:solidFill>
            </a:rPr>
            <a:t>input_model</a:t>
          </a:r>
          <a:r>
            <a:rPr lang="en-US" sz="1800" dirty="0">
              <a:solidFill>
                <a:srgbClr val="FFFF00"/>
              </a:solidFill>
            </a:rPr>
            <a:t> </a:t>
          </a:r>
          <a:r>
            <a:rPr lang="en-US" sz="1800" dirty="0" err="1">
              <a:solidFill>
                <a:srgbClr val="FFFF00"/>
              </a:solidFill>
            </a:rPr>
            <a:t>tf_nasnet_large.onnx</a:t>
          </a:r>
          <a:r>
            <a:rPr lang="en-US" sz="1800" dirty="0">
              <a:solidFill>
                <a:srgbClr val="FFFF00"/>
              </a:solidFill>
            </a:rPr>
            <a:t> </a:t>
          </a:r>
          <a:r>
            <a:rPr lang="en-US" sz="1800" b="1" dirty="0">
              <a:solidFill>
                <a:srgbClr val="FFFF00"/>
              </a:solidFill>
            </a:rPr>
            <a:t>--layout </a:t>
          </a:r>
          <a:r>
            <a:rPr lang="en-US" sz="1800" dirty="0">
              <a:solidFill>
                <a:srgbClr val="FFFF00"/>
              </a:solidFill>
            </a:rPr>
            <a:t>"</a:t>
          </a:r>
          <a:r>
            <a:rPr lang="en-US" sz="1800" dirty="0" err="1">
              <a:solidFill>
                <a:srgbClr val="FFFF00"/>
              </a:solidFill>
            </a:rPr>
            <a:t>nhwc</a:t>
          </a:r>
          <a:r>
            <a:rPr lang="en-US" sz="1800" dirty="0">
              <a:solidFill>
                <a:srgbClr val="FFFF00"/>
              </a:solidFill>
            </a:rPr>
            <a:t>-&gt;</a:t>
          </a:r>
          <a:r>
            <a:rPr lang="en-US" sz="1800" dirty="0" err="1">
              <a:solidFill>
                <a:srgbClr val="FFFF00"/>
              </a:solidFill>
            </a:rPr>
            <a:t>nchw</a:t>
          </a:r>
          <a:r>
            <a:rPr lang="en-US" sz="1800" dirty="0">
              <a:solidFill>
                <a:srgbClr val="FFFF00"/>
              </a:solidFill>
            </a:rPr>
            <a:t>"</a:t>
          </a:r>
        </a:p>
      </dgm:t>
    </dgm:pt>
    <dgm:pt modelId="{A3E5A694-935B-4A36-A8F2-DAED2F1B171D}" type="parTrans" cxnId="{E60F2AA9-A710-42E3-86FF-523927C7D52F}">
      <dgm:prSet/>
      <dgm:spPr/>
      <dgm:t>
        <a:bodyPr/>
        <a:lstStyle/>
        <a:p>
          <a:endParaRPr lang="en-US"/>
        </a:p>
      </dgm:t>
    </dgm:pt>
    <dgm:pt modelId="{37E5BAD1-758C-4204-8BD1-A53267481667}" type="sibTrans" cxnId="{E60F2AA9-A710-42E3-86FF-523927C7D52F}">
      <dgm:prSet/>
      <dgm:spPr/>
      <dgm:t>
        <a:bodyPr/>
        <a:lstStyle/>
        <a:p>
          <a:endParaRPr lang="en-US"/>
        </a:p>
      </dgm:t>
    </dgm:pt>
    <dgm:pt modelId="{E62E70DD-F878-4253-ADB8-9E5691B5C4B8}" type="pres">
      <dgm:prSet presAssocID="{592DF6CF-2B96-4B79-9881-7287A6F6BFF1}" presName="Name0" presStyleCnt="0">
        <dgm:presLayoutVars>
          <dgm:dir/>
          <dgm:animLvl val="lvl"/>
          <dgm:resizeHandles val="exact"/>
        </dgm:presLayoutVars>
      </dgm:prSet>
      <dgm:spPr/>
    </dgm:pt>
    <dgm:pt modelId="{0CD3559F-491A-41D4-A86C-55BBC7BBE9F7}" type="pres">
      <dgm:prSet presAssocID="{9E923100-3690-4B48-AABA-EFE28A183BD6}" presName="linNode" presStyleCnt="0"/>
      <dgm:spPr/>
    </dgm:pt>
    <dgm:pt modelId="{C1612748-45B4-4B5D-A5BC-E3366E36A5D1}" type="pres">
      <dgm:prSet presAssocID="{9E923100-3690-4B48-AABA-EFE28A183BD6}" presName="parentText" presStyleLbl="node1" presStyleIdx="0" presStyleCnt="3">
        <dgm:presLayoutVars>
          <dgm:chMax val="1"/>
          <dgm:bulletEnabled val="1"/>
        </dgm:presLayoutVars>
      </dgm:prSet>
      <dgm:spPr/>
    </dgm:pt>
    <dgm:pt modelId="{31E51B8D-BEC8-44F0-941F-41E2615B988A}" type="pres">
      <dgm:prSet presAssocID="{9E923100-3690-4B48-AABA-EFE28A183BD6}" presName="descendantText" presStyleLbl="alignAccFollowNode1" presStyleIdx="0" presStyleCnt="3">
        <dgm:presLayoutVars>
          <dgm:bulletEnabled val="1"/>
        </dgm:presLayoutVars>
      </dgm:prSet>
      <dgm:spPr/>
    </dgm:pt>
    <dgm:pt modelId="{053BD00F-F866-49FD-A881-6083198D83B5}" type="pres">
      <dgm:prSet presAssocID="{0246489F-30D1-4A78-82EE-D50DC60F94DF}" presName="sp" presStyleCnt="0"/>
      <dgm:spPr/>
    </dgm:pt>
    <dgm:pt modelId="{19278B8E-2F8D-443B-BB4C-F91F6B0D0D0C}" type="pres">
      <dgm:prSet presAssocID="{652C0175-A5AB-4A27-831B-A51C1FA394E9}" presName="linNode" presStyleCnt="0"/>
      <dgm:spPr/>
    </dgm:pt>
    <dgm:pt modelId="{5851DBF4-6428-43DB-8263-D5BE465E208B}" type="pres">
      <dgm:prSet presAssocID="{652C0175-A5AB-4A27-831B-A51C1FA394E9}" presName="parentText" presStyleLbl="node1" presStyleIdx="1" presStyleCnt="3">
        <dgm:presLayoutVars>
          <dgm:chMax val="1"/>
          <dgm:bulletEnabled val="1"/>
        </dgm:presLayoutVars>
      </dgm:prSet>
      <dgm:spPr/>
    </dgm:pt>
    <dgm:pt modelId="{3A9D0375-177E-4FF1-880B-C47784427A37}" type="pres">
      <dgm:prSet presAssocID="{652C0175-A5AB-4A27-831B-A51C1FA394E9}" presName="descendantText" presStyleLbl="alignAccFollowNode1" presStyleIdx="1" presStyleCnt="3">
        <dgm:presLayoutVars>
          <dgm:bulletEnabled val="1"/>
        </dgm:presLayoutVars>
      </dgm:prSet>
      <dgm:spPr/>
    </dgm:pt>
    <dgm:pt modelId="{E1BCF6AF-A8F0-4B83-BF5F-16802EF99D5E}" type="pres">
      <dgm:prSet presAssocID="{5C784CF1-C762-4283-92B1-E7B4475D1561}" presName="sp" presStyleCnt="0"/>
      <dgm:spPr/>
    </dgm:pt>
    <dgm:pt modelId="{A57D198E-074D-49FF-ABDA-56E653EA5EA3}" type="pres">
      <dgm:prSet presAssocID="{E836BC74-5FFF-41F3-8C27-8326F8402EC2}" presName="linNode" presStyleCnt="0"/>
      <dgm:spPr/>
    </dgm:pt>
    <dgm:pt modelId="{2B79E482-F80A-4B75-A828-10D26AD12614}" type="pres">
      <dgm:prSet presAssocID="{E836BC74-5FFF-41F3-8C27-8326F8402EC2}" presName="parentText" presStyleLbl="node1" presStyleIdx="2" presStyleCnt="3">
        <dgm:presLayoutVars>
          <dgm:chMax val="1"/>
          <dgm:bulletEnabled val="1"/>
        </dgm:presLayoutVars>
      </dgm:prSet>
      <dgm:spPr/>
    </dgm:pt>
    <dgm:pt modelId="{E319042E-05F8-4A37-BD5E-4101BEA2DB8C}" type="pres">
      <dgm:prSet presAssocID="{E836BC74-5FFF-41F3-8C27-8326F8402EC2}" presName="descendantText" presStyleLbl="alignAccFollowNode1" presStyleIdx="2" presStyleCnt="3">
        <dgm:presLayoutVars>
          <dgm:bulletEnabled val="1"/>
        </dgm:presLayoutVars>
      </dgm:prSet>
      <dgm:spPr/>
    </dgm:pt>
  </dgm:ptLst>
  <dgm:cxnLst>
    <dgm:cxn modelId="{76862607-3957-4A90-9C55-B27DD2CE00D9}" type="presOf" srcId="{652C0175-A5AB-4A27-831B-A51C1FA394E9}" destId="{5851DBF4-6428-43DB-8263-D5BE465E208B}" srcOrd="0" destOrd="0" presId="urn:microsoft.com/office/officeart/2005/8/layout/vList5"/>
    <dgm:cxn modelId="{8256135F-9AAA-452A-BB02-FC351E7BDEAB}" type="presOf" srcId="{392DE16C-B100-45B5-B6C6-237AAF56EF02}" destId="{31E51B8D-BEC8-44F0-941F-41E2615B988A}" srcOrd="0" destOrd="0" presId="urn:microsoft.com/office/officeart/2005/8/layout/vList5"/>
    <dgm:cxn modelId="{B829E267-C63D-4070-A1B9-4F62426B33D1}" srcId="{652C0175-A5AB-4A27-831B-A51C1FA394E9}" destId="{8B5BC2E6-0876-449D-B502-70F2C0EE0985}" srcOrd="0" destOrd="0" parTransId="{D76D67DC-83FC-4F3F-9B49-3153EA698FF1}" sibTransId="{4AF4C628-6C48-4D02-96AB-D1C5DE170657}"/>
    <dgm:cxn modelId="{3EB7B373-84DC-4AD7-BAD3-CEB98D61126E}" srcId="{592DF6CF-2B96-4B79-9881-7287A6F6BFF1}" destId="{652C0175-A5AB-4A27-831B-A51C1FA394E9}" srcOrd="1" destOrd="0" parTransId="{AFB9DE29-CC29-408D-95B0-99623ACD8403}" sibTransId="{5C784CF1-C762-4283-92B1-E7B4475D1561}"/>
    <dgm:cxn modelId="{6041497B-51F5-475A-BBB5-6DEA64B7D5B3}" type="presOf" srcId="{8B5BC2E6-0876-449D-B502-70F2C0EE0985}" destId="{3A9D0375-177E-4FF1-880B-C47784427A37}" srcOrd="0" destOrd="0" presId="urn:microsoft.com/office/officeart/2005/8/layout/vList5"/>
    <dgm:cxn modelId="{4A13AE82-2ADB-41DB-AA14-CBE6443E9FE3}" srcId="{9E923100-3690-4B48-AABA-EFE28A183BD6}" destId="{392DE16C-B100-45B5-B6C6-237AAF56EF02}" srcOrd="0" destOrd="0" parTransId="{2633C75E-E52D-4FD6-B85F-9FB02515829A}" sibTransId="{2C12679A-746E-4EB1-8A91-72E55323830B}"/>
    <dgm:cxn modelId="{D8E73395-379D-4131-920C-D87B43D24B99}" type="presOf" srcId="{E836BC74-5FFF-41F3-8C27-8326F8402EC2}" destId="{2B79E482-F80A-4B75-A828-10D26AD12614}" srcOrd="0" destOrd="0" presId="urn:microsoft.com/office/officeart/2005/8/layout/vList5"/>
    <dgm:cxn modelId="{C6C04D9E-5BB6-46EE-AD92-0D3196454CB0}" type="presOf" srcId="{592DF6CF-2B96-4B79-9881-7287A6F6BFF1}" destId="{E62E70DD-F878-4253-ADB8-9E5691B5C4B8}" srcOrd="0" destOrd="0" presId="urn:microsoft.com/office/officeart/2005/8/layout/vList5"/>
    <dgm:cxn modelId="{E60F2AA9-A710-42E3-86FF-523927C7D52F}" srcId="{E836BC74-5FFF-41F3-8C27-8326F8402EC2}" destId="{BCEE2CC1-64E6-4865-AEFD-C2DDA8CF01EF}" srcOrd="0" destOrd="0" parTransId="{A3E5A694-935B-4A36-A8F2-DAED2F1B171D}" sibTransId="{37E5BAD1-758C-4204-8BD1-A53267481667}"/>
    <dgm:cxn modelId="{F147A3B2-8B50-4EEE-A7AC-34DE9FF186B4}" srcId="{592DF6CF-2B96-4B79-9881-7287A6F6BFF1}" destId="{9E923100-3690-4B48-AABA-EFE28A183BD6}" srcOrd="0" destOrd="0" parTransId="{2333E408-11EA-4D08-9AF5-7F8202D69049}" sibTransId="{0246489F-30D1-4A78-82EE-D50DC60F94DF}"/>
    <dgm:cxn modelId="{F25652BD-BCA3-4E5E-BB5A-F072D95D3A6D}" srcId="{592DF6CF-2B96-4B79-9881-7287A6F6BFF1}" destId="{E836BC74-5FFF-41F3-8C27-8326F8402EC2}" srcOrd="2" destOrd="0" parTransId="{DB381807-9E33-45F1-A1F8-63A5D7339381}" sibTransId="{CB00A500-A506-4B2E-8D59-5E082C8BF81C}"/>
    <dgm:cxn modelId="{52F598D0-AAEC-4C83-A404-C88E279A4E4C}" type="presOf" srcId="{9E923100-3690-4B48-AABA-EFE28A183BD6}" destId="{C1612748-45B4-4B5D-A5BC-E3366E36A5D1}" srcOrd="0" destOrd="0" presId="urn:microsoft.com/office/officeart/2005/8/layout/vList5"/>
    <dgm:cxn modelId="{B11ECEE2-BF45-4781-AB0D-6CFD736A2A6F}" type="presOf" srcId="{BCEE2CC1-64E6-4865-AEFD-C2DDA8CF01EF}" destId="{E319042E-05F8-4A37-BD5E-4101BEA2DB8C}" srcOrd="0" destOrd="0" presId="urn:microsoft.com/office/officeart/2005/8/layout/vList5"/>
    <dgm:cxn modelId="{D26A44D6-691F-467A-9FA3-60B75A210508}" type="presParOf" srcId="{E62E70DD-F878-4253-ADB8-9E5691B5C4B8}" destId="{0CD3559F-491A-41D4-A86C-55BBC7BBE9F7}" srcOrd="0" destOrd="0" presId="urn:microsoft.com/office/officeart/2005/8/layout/vList5"/>
    <dgm:cxn modelId="{BDEC6EEB-BB05-44FD-9ACF-1107156B09EF}" type="presParOf" srcId="{0CD3559F-491A-41D4-A86C-55BBC7BBE9F7}" destId="{C1612748-45B4-4B5D-A5BC-E3366E36A5D1}" srcOrd="0" destOrd="0" presId="urn:microsoft.com/office/officeart/2005/8/layout/vList5"/>
    <dgm:cxn modelId="{5DB0DD13-7823-4A73-B845-EA1BC2CC5699}" type="presParOf" srcId="{0CD3559F-491A-41D4-A86C-55BBC7BBE9F7}" destId="{31E51B8D-BEC8-44F0-941F-41E2615B988A}" srcOrd="1" destOrd="0" presId="urn:microsoft.com/office/officeart/2005/8/layout/vList5"/>
    <dgm:cxn modelId="{C39CA0B0-A73D-4DFE-B9EE-4FB53A864243}" type="presParOf" srcId="{E62E70DD-F878-4253-ADB8-9E5691B5C4B8}" destId="{053BD00F-F866-49FD-A881-6083198D83B5}" srcOrd="1" destOrd="0" presId="urn:microsoft.com/office/officeart/2005/8/layout/vList5"/>
    <dgm:cxn modelId="{C54EB0A7-0E9E-4610-B5E9-24A49A334132}" type="presParOf" srcId="{E62E70DD-F878-4253-ADB8-9E5691B5C4B8}" destId="{19278B8E-2F8D-443B-BB4C-F91F6B0D0D0C}" srcOrd="2" destOrd="0" presId="urn:microsoft.com/office/officeart/2005/8/layout/vList5"/>
    <dgm:cxn modelId="{B9ABA200-99B3-4AAB-AC8B-63E2B2EBF362}" type="presParOf" srcId="{19278B8E-2F8D-443B-BB4C-F91F6B0D0D0C}" destId="{5851DBF4-6428-43DB-8263-D5BE465E208B}" srcOrd="0" destOrd="0" presId="urn:microsoft.com/office/officeart/2005/8/layout/vList5"/>
    <dgm:cxn modelId="{5417C15D-8730-4FC4-AFFF-511AAADA24A8}" type="presParOf" srcId="{19278B8E-2F8D-443B-BB4C-F91F6B0D0D0C}" destId="{3A9D0375-177E-4FF1-880B-C47784427A37}" srcOrd="1" destOrd="0" presId="urn:microsoft.com/office/officeart/2005/8/layout/vList5"/>
    <dgm:cxn modelId="{48A622E8-A605-4D67-97E3-17F10F0D8914}" type="presParOf" srcId="{E62E70DD-F878-4253-ADB8-9E5691B5C4B8}" destId="{E1BCF6AF-A8F0-4B83-BF5F-16802EF99D5E}" srcOrd="3" destOrd="0" presId="urn:microsoft.com/office/officeart/2005/8/layout/vList5"/>
    <dgm:cxn modelId="{088D608B-F883-4CEC-8411-07943081726E}" type="presParOf" srcId="{E62E70DD-F878-4253-ADB8-9E5691B5C4B8}" destId="{A57D198E-074D-49FF-ABDA-56E653EA5EA3}" srcOrd="4" destOrd="0" presId="urn:microsoft.com/office/officeart/2005/8/layout/vList5"/>
    <dgm:cxn modelId="{435D7473-8C97-4005-BB98-27A00025759D}" type="presParOf" srcId="{A57D198E-074D-49FF-ABDA-56E653EA5EA3}" destId="{2B79E482-F80A-4B75-A828-10D26AD12614}" srcOrd="0" destOrd="0" presId="urn:microsoft.com/office/officeart/2005/8/layout/vList5"/>
    <dgm:cxn modelId="{7507A225-FAF0-489E-BEAF-2BC7585B9649}" type="presParOf" srcId="{A57D198E-074D-49FF-ABDA-56E653EA5EA3}" destId="{E319042E-05F8-4A37-BD5E-4101BEA2DB8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0065DF-5F7B-4A24-87C8-907FF01AC99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7ACD62D-05F3-4AA9-B9CC-C02F74AEB79B}">
      <dgm:prSet/>
      <dgm:spPr/>
      <dgm:t>
        <a:bodyPr/>
        <a:lstStyle/>
        <a:p>
          <a:r>
            <a:rPr lang="en-US" dirty="0">
              <a:solidFill>
                <a:schemeClr val="tx1"/>
              </a:solidFill>
            </a:rPr>
            <a:t>Static Shape</a:t>
          </a:r>
        </a:p>
      </dgm:t>
    </dgm:pt>
    <dgm:pt modelId="{EA1BA0B9-3CF7-4630-B29A-55CD95150E3D}" type="parTrans" cxnId="{38519F5B-2A6E-4C79-91C6-28D636BDE700}">
      <dgm:prSet/>
      <dgm:spPr/>
      <dgm:t>
        <a:bodyPr/>
        <a:lstStyle/>
        <a:p>
          <a:endParaRPr lang="en-US"/>
        </a:p>
      </dgm:t>
    </dgm:pt>
    <dgm:pt modelId="{5AE85C71-91B4-4F69-B1D3-29934AACEE7E}" type="sibTrans" cxnId="{38519F5B-2A6E-4C79-91C6-28D636BDE700}">
      <dgm:prSet/>
      <dgm:spPr/>
      <dgm:t>
        <a:bodyPr/>
        <a:lstStyle/>
        <a:p>
          <a:endParaRPr lang="en-US"/>
        </a:p>
      </dgm:t>
    </dgm:pt>
    <dgm:pt modelId="{B49081B0-5625-4C0E-9020-AD1E2AA8E415}">
      <dgm:prSet/>
      <dgm:spPr>
        <a:noFill/>
      </dgm:spPr>
      <dgm:t>
        <a:bodyPr anchor="ctr"/>
        <a:lstStyle/>
        <a:p>
          <a:r>
            <a:rPr lang="en-US" dirty="0"/>
            <a:t>Conventional “static” model reshaping works well when it can be done once per many model inference calls with the same shape.</a:t>
          </a:r>
        </a:p>
      </dgm:t>
    </dgm:pt>
    <dgm:pt modelId="{537504B9-531C-40A1-8446-CFC9BF4E9F76}" type="parTrans" cxnId="{EF74AF15-99DF-492F-971E-7B6392420E27}">
      <dgm:prSet/>
      <dgm:spPr/>
      <dgm:t>
        <a:bodyPr/>
        <a:lstStyle/>
        <a:p>
          <a:endParaRPr lang="en-US"/>
        </a:p>
      </dgm:t>
    </dgm:pt>
    <dgm:pt modelId="{8A95F3E0-3E19-4FEF-BFF8-6B5D89E0A253}" type="sibTrans" cxnId="{EF74AF15-99DF-492F-971E-7B6392420E27}">
      <dgm:prSet/>
      <dgm:spPr/>
      <dgm:t>
        <a:bodyPr/>
        <a:lstStyle/>
        <a:p>
          <a:endParaRPr lang="en-US"/>
        </a:p>
      </dgm:t>
    </dgm:pt>
    <dgm:pt modelId="{A6052A24-2D91-4E26-980C-874E3663A464}">
      <dgm:prSet/>
      <dgm:spPr/>
      <dgm:t>
        <a:bodyPr/>
        <a:lstStyle/>
        <a:p>
          <a:r>
            <a:rPr lang="en-US" dirty="0">
              <a:solidFill>
                <a:schemeClr val="tx1"/>
              </a:solidFill>
            </a:rPr>
            <a:t>Dynamic Shape</a:t>
          </a:r>
        </a:p>
      </dgm:t>
    </dgm:pt>
    <dgm:pt modelId="{2CB6323E-12B8-46B5-8362-8B883AD1C500}" type="parTrans" cxnId="{C9E04297-0F8D-4C5A-ADD1-F2A4D351191B}">
      <dgm:prSet/>
      <dgm:spPr/>
      <dgm:t>
        <a:bodyPr/>
        <a:lstStyle/>
        <a:p>
          <a:endParaRPr lang="en-US"/>
        </a:p>
      </dgm:t>
    </dgm:pt>
    <dgm:pt modelId="{02AD8E83-1460-4F66-BC84-2A796A816026}" type="sibTrans" cxnId="{C9E04297-0F8D-4C5A-ADD1-F2A4D351191B}">
      <dgm:prSet/>
      <dgm:spPr/>
      <dgm:t>
        <a:bodyPr/>
        <a:lstStyle/>
        <a:p>
          <a:endParaRPr lang="en-US"/>
        </a:p>
      </dgm:t>
    </dgm:pt>
    <dgm:pt modelId="{BAFF8723-14A8-4151-9EC0-26830C716EF9}">
      <dgm:prSet/>
      <dgm:spPr>
        <a:noFill/>
      </dgm:spPr>
      <dgm:t>
        <a:bodyPr anchor="ctr"/>
        <a:lstStyle/>
        <a:p>
          <a:r>
            <a:rPr lang="en-US" dirty="0"/>
            <a:t>The input tensor shape may change on every inference call.</a:t>
          </a:r>
        </a:p>
      </dgm:t>
    </dgm:pt>
    <dgm:pt modelId="{29C46813-35E2-4225-935B-AA2558B31D0C}" type="parTrans" cxnId="{CE3192C5-F237-4750-9836-5E04B39953F7}">
      <dgm:prSet/>
      <dgm:spPr/>
      <dgm:t>
        <a:bodyPr/>
        <a:lstStyle/>
        <a:p>
          <a:endParaRPr lang="en-US"/>
        </a:p>
      </dgm:t>
    </dgm:pt>
    <dgm:pt modelId="{984E60D1-C89D-4928-A9CE-E947546B4CE8}" type="sibTrans" cxnId="{CE3192C5-F237-4750-9836-5E04B39953F7}">
      <dgm:prSet/>
      <dgm:spPr/>
      <dgm:t>
        <a:bodyPr/>
        <a:lstStyle/>
        <a:p>
          <a:endParaRPr lang="en-US"/>
        </a:p>
      </dgm:t>
    </dgm:pt>
    <dgm:pt modelId="{D7829409-6FAE-41DC-AB11-338A8B4CBD2A}" type="pres">
      <dgm:prSet presAssocID="{D50065DF-5F7B-4A24-87C8-907FF01AC994}" presName="Name0" presStyleCnt="0">
        <dgm:presLayoutVars>
          <dgm:dir/>
          <dgm:animLvl val="lvl"/>
          <dgm:resizeHandles val="exact"/>
        </dgm:presLayoutVars>
      </dgm:prSet>
      <dgm:spPr/>
    </dgm:pt>
    <dgm:pt modelId="{2422DC3D-E824-4AA1-A486-682DD468FE82}" type="pres">
      <dgm:prSet presAssocID="{A7ACD62D-05F3-4AA9-B9CC-C02F74AEB79B}" presName="composite" presStyleCnt="0"/>
      <dgm:spPr/>
    </dgm:pt>
    <dgm:pt modelId="{13049AD6-8ED7-4CEC-86F6-D4D1F29A8388}" type="pres">
      <dgm:prSet presAssocID="{A7ACD62D-05F3-4AA9-B9CC-C02F74AEB79B}" presName="parTx" presStyleLbl="alignNode1" presStyleIdx="0" presStyleCnt="2">
        <dgm:presLayoutVars>
          <dgm:chMax val="0"/>
          <dgm:chPref val="0"/>
          <dgm:bulletEnabled val="1"/>
        </dgm:presLayoutVars>
      </dgm:prSet>
      <dgm:spPr/>
    </dgm:pt>
    <dgm:pt modelId="{EC5FF556-60BF-4576-A4A9-98C016C90898}" type="pres">
      <dgm:prSet presAssocID="{A7ACD62D-05F3-4AA9-B9CC-C02F74AEB79B}" presName="desTx" presStyleLbl="alignAccFollowNode1" presStyleIdx="0" presStyleCnt="2">
        <dgm:presLayoutVars>
          <dgm:bulletEnabled val="1"/>
        </dgm:presLayoutVars>
      </dgm:prSet>
      <dgm:spPr/>
    </dgm:pt>
    <dgm:pt modelId="{C7F025BB-EE00-4125-8C89-9BBA7F7AA8ED}" type="pres">
      <dgm:prSet presAssocID="{5AE85C71-91B4-4F69-B1D3-29934AACEE7E}" presName="space" presStyleCnt="0"/>
      <dgm:spPr/>
    </dgm:pt>
    <dgm:pt modelId="{407C7C53-A5F4-48A4-A079-DE9FE4825CB8}" type="pres">
      <dgm:prSet presAssocID="{A6052A24-2D91-4E26-980C-874E3663A464}" presName="composite" presStyleCnt="0"/>
      <dgm:spPr/>
    </dgm:pt>
    <dgm:pt modelId="{4E7110BD-31CD-4D1D-A31C-2FBE3C0EE682}" type="pres">
      <dgm:prSet presAssocID="{A6052A24-2D91-4E26-980C-874E3663A464}" presName="parTx" presStyleLbl="alignNode1" presStyleIdx="1" presStyleCnt="2">
        <dgm:presLayoutVars>
          <dgm:chMax val="0"/>
          <dgm:chPref val="0"/>
          <dgm:bulletEnabled val="1"/>
        </dgm:presLayoutVars>
      </dgm:prSet>
      <dgm:spPr/>
    </dgm:pt>
    <dgm:pt modelId="{CDA7D212-946A-4B2A-9A43-A8DC2B331D2F}" type="pres">
      <dgm:prSet presAssocID="{A6052A24-2D91-4E26-980C-874E3663A464}" presName="desTx" presStyleLbl="alignAccFollowNode1" presStyleIdx="1" presStyleCnt="2">
        <dgm:presLayoutVars>
          <dgm:bulletEnabled val="1"/>
        </dgm:presLayoutVars>
      </dgm:prSet>
      <dgm:spPr/>
    </dgm:pt>
  </dgm:ptLst>
  <dgm:cxnLst>
    <dgm:cxn modelId="{EF74AF15-99DF-492F-971E-7B6392420E27}" srcId="{A7ACD62D-05F3-4AA9-B9CC-C02F74AEB79B}" destId="{B49081B0-5625-4C0E-9020-AD1E2AA8E415}" srcOrd="0" destOrd="0" parTransId="{537504B9-531C-40A1-8446-CFC9BF4E9F76}" sibTransId="{8A95F3E0-3E19-4FEF-BFF8-6B5D89E0A253}"/>
    <dgm:cxn modelId="{38519F5B-2A6E-4C79-91C6-28D636BDE700}" srcId="{D50065DF-5F7B-4A24-87C8-907FF01AC994}" destId="{A7ACD62D-05F3-4AA9-B9CC-C02F74AEB79B}" srcOrd="0" destOrd="0" parTransId="{EA1BA0B9-3CF7-4630-B29A-55CD95150E3D}" sibTransId="{5AE85C71-91B4-4F69-B1D3-29934AACEE7E}"/>
    <dgm:cxn modelId="{858E9B4E-B9BA-4A3D-B42E-079B88BAF27A}" type="presOf" srcId="{BAFF8723-14A8-4151-9EC0-26830C716EF9}" destId="{CDA7D212-946A-4B2A-9A43-A8DC2B331D2F}" srcOrd="0" destOrd="0" presId="urn:microsoft.com/office/officeart/2005/8/layout/hList1"/>
    <dgm:cxn modelId="{5C8B0E8A-34F0-4FC8-B92F-C901AEBEBF9B}" type="presOf" srcId="{B49081B0-5625-4C0E-9020-AD1E2AA8E415}" destId="{EC5FF556-60BF-4576-A4A9-98C016C90898}" srcOrd="0" destOrd="0" presId="urn:microsoft.com/office/officeart/2005/8/layout/hList1"/>
    <dgm:cxn modelId="{C9E04297-0F8D-4C5A-ADD1-F2A4D351191B}" srcId="{D50065DF-5F7B-4A24-87C8-907FF01AC994}" destId="{A6052A24-2D91-4E26-980C-874E3663A464}" srcOrd="1" destOrd="0" parTransId="{2CB6323E-12B8-46B5-8362-8B883AD1C500}" sibTransId="{02AD8E83-1460-4F66-BC84-2A796A816026}"/>
    <dgm:cxn modelId="{BEB6F6A8-F4F0-48C5-87B1-9DEA9685F4A7}" type="presOf" srcId="{A7ACD62D-05F3-4AA9-B9CC-C02F74AEB79B}" destId="{13049AD6-8ED7-4CEC-86F6-D4D1F29A8388}" srcOrd="0" destOrd="0" presId="urn:microsoft.com/office/officeart/2005/8/layout/hList1"/>
    <dgm:cxn modelId="{CE3192C5-F237-4750-9836-5E04B39953F7}" srcId="{A6052A24-2D91-4E26-980C-874E3663A464}" destId="{BAFF8723-14A8-4151-9EC0-26830C716EF9}" srcOrd="0" destOrd="0" parTransId="{29C46813-35E2-4225-935B-AA2558B31D0C}" sibTransId="{984E60D1-C89D-4928-A9CE-E947546B4CE8}"/>
    <dgm:cxn modelId="{33C875CA-02D4-430C-98AB-CAE72A20140F}" type="presOf" srcId="{D50065DF-5F7B-4A24-87C8-907FF01AC994}" destId="{D7829409-6FAE-41DC-AB11-338A8B4CBD2A}" srcOrd="0" destOrd="0" presId="urn:microsoft.com/office/officeart/2005/8/layout/hList1"/>
    <dgm:cxn modelId="{714EABE8-C7F5-4392-903A-815C545CF03D}" type="presOf" srcId="{A6052A24-2D91-4E26-980C-874E3663A464}" destId="{4E7110BD-31CD-4D1D-A31C-2FBE3C0EE682}" srcOrd="0" destOrd="0" presId="urn:microsoft.com/office/officeart/2005/8/layout/hList1"/>
    <dgm:cxn modelId="{202A6A79-4DAE-4F8C-ADE1-A3997D75D5B1}" type="presParOf" srcId="{D7829409-6FAE-41DC-AB11-338A8B4CBD2A}" destId="{2422DC3D-E824-4AA1-A486-682DD468FE82}" srcOrd="0" destOrd="0" presId="urn:microsoft.com/office/officeart/2005/8/layout/hList1"/>
    <dgm:cxn modelId="{7C21B271-7469-4746-9EDD-25D5838837CB}" type="presParOf" srcId="{2422DC3D-E824-4AA1-A486-682DD468FE82}" destId="{13049AD6-8ED7-4CEC-86F6-D4D1F29A8388}" srcOrd="0" destOrd="0" presId="urn:microsoft.com/office/officeart/2005/8/layout/hList1"/>
    <dgm:cxn modelId="{7DADD73B-4361-43B7-AB8A-AB9DA448EFA8}" type="presParOf" srcId="{2422DC3D-E824-4AA1-A486-682DD468FE82}" destId="{EC5FF556-60BF-4576-A4A9-98C016C90898}" srcOrd="1" destOrd="0" presId="urn:microsoft.com/office/officeart/2005/8/layout/hList1"/>
    <dgm:cxn modelId="{A9F46D9D-678F-440C-A2BE-E8562AD6ED8D}" type="presParOf" srcId="{D7829409-6FAE-41DC-AB11-338A8B4CBD2A}" destId="{C7F025BB-EE00-4125-8C89-9BBA7F7AA8ED}" srcOrd="1" destOrd="0" presId="urn:microsoft.com/office/officeart/2005/8/layout/hList1"/>
    <dgm:cxn modelId="{A76BA1EE-B0FA-4E08-9175-AEB8159504BB}" type="presParOf" srcId="{D7829409-6FAE-41DC-AB11-338A8B4CBD2A}" destId="{407C7C53-A5F4-48A4-A079-DE9FE4825CB8}" srcOrd="2" destOrd="0" presId="urn:microsoft.com/office/officeart/2005/8/layout/hList1"/>
    <dgm:cxn modelId="{EE8220B3-9302-4BE4-BE8F-43D0BE13C21B}" type="presParOf" srcId="{407C7C53-A5F4-48A4-A079-DE9FE4825CB8}" destId="{4E7110BD-31CD-4D1D-A31C-2FBE3C0EE682}" srcOrd="0" destOrd="0" presId="urn:microsoft.com/office/officeart/2005/8/layout/hList1"/>
    <dgm:cxn modelId="{60B61A92-4A16-43BF-97EE-2C141F6A627F}" type="presParOf" srcId="{407C7C53-A5F4-48A4-A079-DE9FE4825CB8}" destId="{CDA7D212-946A-4B2A-9A43-A8DC2B331D2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42FEA8-0953-4AEB-9D71-429A62F080C0}" type="doc">
      <dgm:prSet loTypeId="urn:microsoft.com/office/officeart/2016/7/layout/VerticalDownArrowProcess" loCatId="process" qsTypeId="urn:microsoft.com/office/officeart/2005/8/quickstyle/simple1" qsCatId="simple" csTypeId="urn:microsoft.com/office/officeart/2005/8/colors/accent1_2" csCatId="accent1"/>
      <dgm:spPr/>
      <dgm:t>
        <a:bodyPr/>
        <a:lstStyle/>
        <a:p>
          <a:endParaRPr lang="en-US"/>
        </a:p>
      </dgm:t>
    </dgm:pt>
    <dgm:pt modelId="{C0525260-D3F9-46F7-8506-7C29078D845B}">
      <dgm:prSet/>
      <dgm:spPr/>
      <dgm:t>
        <a:bodyPr/>
        <a:lstStyle/>
        <a:p>
          <a:r>
            <a:rPr lang="en-US" dirty="0">
              <a:solidFill>
                <a:schemeClr val="tx1"/>
              </a:solidFill>
            </a:rPr>
            <a:t>Load</a:t>
          </a:r>
        </a:p>
      </dgm:t>
    </dgm:pt>
    <dgm:pt modelId="{7C5D0CC0-DA49-458E-A42D-10819CDB0C84}" type="parTrans" cxnId="{A0CFD8CC-C0C8-482C-AA8F-9D3D96F30E7D}">
      <dgm:prSet/>
      <dgm:spPr/>
      <dgm:t>
        <a:bodyPr/>
        <a:lstStyle/>
        <a:p>
          <a:endParaRPr lang="en-US"/>
        </a:p>
      </dgm:t>
    </dgm:pt>
    <dgm:pt modelId="{B76A6FD4-9215-4DD5-A087-12ACE0ACAFEB}" type="sibTrans" cxnId="{A0CFD8CC-C0C8-482C-AA8F-9D3D96F30E7D}">
      <dgm:prSet/>
      <dgm:spPr/>
      <dgm:t>
        <a:bodyPr/>
        <a:lstStyle/>
        <a:p>
          <a:endParaRPr lang="en-US"/>
        </a:p>
      </dgm:t>
    </dgm:pt>
    <dgm:pt modelId="{02BFF388-149C-4A59-AAE3-348E9ADCC499}">
      <dgm:prSet custT="1"/>
      <dgm:spPr/>
      <dgm:t>
        <a:bodyPr/>
        <a:lstStyle/>
        <a:p>
          <a:r>
            <a:rPr lang="en-US" sz="1200" dirty="0">
              <a:solidFill>
                <a:schemeClr val="bg2">
                  <a:lumMod val="75000"/>
                </a:schemeClr>
              </a:solidFill>
            </a:rPr>
            <a:t>Load the OpenVINO™ Library</a:t>
          </a:r>
        </a:p>
      </dgm:t>
    </dgm:pt>
    <dgm:pt modelId="{11BA41FE-B24B-452F-B0E5-167E2898A803}" type="parTrans" cxnId="{D63290C2-679F-49C1-A6D2-0427A60142C5}">
      <dgm:prSet/>
      <dgm:spPr/>
      <dgm:t>
        <a:bodyPr/>
        <a:lstStyle/>
        <a:p>
          <a:endParaRPr lang="en-US"/>
        </a:p>
      </dgm:t>
    </dgm:pt>
    <dgm:pt modelId="{9B6515CD-BE6F-4F74-9C3B-87837F4849D7}" type="sibTrans" cxnId="{D63290C2-679F-49C1-A6D2-0427A60142C5}">
      <dgm:prSet/>
      <dgm:spPr/>
      <dgm:t>
        <a:bodyPr/>
        <a:lstStyle/>
        <a:p>
          <a:endParaRPr lang="en-US"/>
        </a:p>
      </dgm:t>
    </dgm:pt>
    <dgm:pt modelId="{5E253190-24A3-42E4-8DB7-833FAEF5E5A1}">
      <dgm:prSet/>
      <dgm:spPr/>
      <dgm:t>
        <a:bodyPr/>
        <a:lstStyle/>
        <a:p>
          <a:r>
            <a:rPr lang="en-US">
              <a:solidFill>
                <a:schemeClr val="tx1"/>
              </a:solidFill>
            </a:rPr>
            <a:t>Download</a:t>
          </a:r>
        </a:p>
      </dgm:t>
    </dgm:pt>
    <dgm:pt modelId="{275E6066-8595-423A-8A1F-6A18C09F37BC}" type="parTrans" cxnId="{9F1E452D-3760-4634-917C-A65F2E189A51}">
      <dgm:prSet/>
      <dgm:spPr/>
      <dgm:t>
        <a:bodyPr/>
        <a:lstStyle/>
        <a:p>
          <a:endParaRPr lang="en-US"/>
        </a:p>
      </dgm:t>
    </dgm:pt>
    <dgm:pt modelId="{A3AD88F1-2362-4E31-B0FB-E95059F5F24E}" type="sibTrans" cxnId="{9F1E452D-3760-4634-917C-A65F2E189A51}">
      <dgm:prSet/>
      <dgm:spPr/>
      <dgm:t>
        <a:bodyPr/>
        <a:lstStyle/>
        <a:p>
          <a:endParaRPr lang="en-US"/>
        </a:p>
      </dgm:t>
    </dgm:pt>
    <dgm:pt modelId="{C4CC4D51-4E0D-49D7-8078-897A154FEB20}">
      <dgm:prSet custT="1"/>
      <dgm:spPr/>
      <dgm:t>
        <a:bodyPr/>
        <a:lstStyle/>
        <a:p>
          <a:r>
            <a:rPr lang="en-US" sz="1200">
              <a:solidFill>
                <a:schemeClr val="bg2">
                  <a:lumMod val="75000"/>
                </a:schemeClr>
              </a:solidFill>
            </a:rPr>
            <a:t>Download the models from the Open Model Zoo</a:t>
          </a:r>
        </a:p>
      </dgm:t>
    </dgm:pt>
    <dgm:pt modelId="{DF4AA8DE-E74E-4775-BDE3-65A2DD6BB2BC}" type="parTrans" cxnId="{3525F303-C9FA-4D90-AB60-B166AE6886DE}">
      <dgm:prSet/>
      <dgm:spPr/>
      <dgm:t>
        <a:bodyPr/>
        <a:lstStyle/>
        <a:p>
          <a:endParaRPr lang="en-US"/>
        </a:p>
      </dgm:t>
    </dgm:pt>
    <dgm:pt modelId="{637BE1E4-C5C9-4A4E-9240-FC226BFDDB73}" type="sibTrans" cxnId="{3525F303-C9FA-4D90-AB60-B166AE6886DE}">
      <dgm:prSet/>
      <dgm:spPr/>
      <dgm:t>
        <a:bodyPr/>
        <a:lstStyle/>
        <a:p>
          <a:endParaRPr lang="en-US"/>
        </a:p>
      </dgm:t>
    </dgm:pt>
    <dgm:pt modelId="{F2FB33A3-9645-4B2E-A4EC-92CBC0278BC5}">
      <dgm:prSet/>
      <dgm:spPr/>
      <dgm:t>
        <a:bodyPr/>
        <a:lstStyle/>
        <a:p>
          <a:r>
            <a:rPr lang="en-US">
              <a:solidFill>
                <a:schemeClr val="tx1"/>
              </a:solidFill>
            </a:rPr>
            <a:t>Convert</a:t>
          </a:r>
        </a:p>
      </dgm:t>
    </dgm:pt>
    <dgm:pt modelId="{D814D9A2-9D24-4C02-9DBC-EBADDF9AAB22}" type="parTrans" cxnId="{36BDA0BB-273B-4503-90D1-10A230549792}">
      <dgm:prSet/>
      <dgm:spPr/>
      <dgm:t>
        <a:bodyPr/>
        <a:lstStyle/>
        <a:p>
          <a:endParaRPr lang="en-US"/>
        </a:p>
      </dgm:t>
    </dgm:pt>
    <dgm:pt modelId="{2FA3D2AE-AAB0-40A4-B65F-72FF003C99BA}" type="sibTrans" cxnId="{36BDA0BB-273B-4503-90D1-10A230549792}">
      <dgm:prSet/>
      <dgm:spPr/>
      <dgm:t>
        <a:bodyPr/>
        <a:lstStyle/>
        <a:p>
          <a:endParaRPr lang="en-US"/>
        </a:p>
      </dgm:t>
    </dgm:pt>
    <dgm:pt modelId="{A461B4B8-52D2-4826-A0C9-0409DC986193}">
      <dgm:prSet custT="1"/>
      <dgm:spPr/>
      <dgm:t>
        <a:bodyPr/>
        <a:lstStyle/>
        <a:p>
          <a:r>
            <a:rPr lang="en-US" sz="1200">
              <a:solidFill>
                <a:schemeClr val="bg2">
                  <a:lumMod val="75000"/>
                </a:schemeClr>
              </a:solidFill>
            </a:rPr>
            <a:t>Convert the models to Intermediate Representation Format</a:t>
          </a:r>
        </a:p>
      </dgm:t>
    </dgm:pt>
    <dgm:pt modelId="{222E32AA-8C65-4168-942D-0F5031DFEDE7}" type="parTrans" cxnId="{8435ADB9-7864-4A8C-9029-B768476B6C04}">
      <dgm:prSet/>
      <dgm:spPr/>
      <dgm:t>
        <a:bodyPr/>
        <a:lstStyle/>
        <a:p>
          <a:endParaRPr lang="en-US"/>
        </a:p>
      </dgm:t>
    </dgm:pt>
    <dgm:pt modelId="{6121184F-179E-4F75-8EC1-EB978BAEC928}" type="sibTrans" cxnId="{8435ADB9-7864-4A8C-9029-B768476B6C04}">
      <dgm:prSet/>
      <dgm:spPr/>
      <dgm:t>
        <a:bodyPr/>
        <a:lstStyle/>
        <a:p>
          <a:endParaRPr lang="en-US"/>
        </a:p>
      </dgm:t>
    </dgm:pt>
    <dgm:pt modelId="{4EC7E80A-768F-40A9-B918-00DB705B087F}">
      <dgm:prSet/>
      <dgm:spPr/>
      <dgm:t>
        <a:bodyPr/>
        <a:lstStyle/>
        <a:p>
          <a:r>
            <a:rPr lang="en-US">
              <a:solidFill>
                <a:schemeClr val="tx1"/>
              </a:solidFill>
            </a:rPr>
            <a:t>Load</a:t>
          </a:r>
        </a:p>
      </dgm:t>
    </dgm:pt>
    <dgm:pt modelId="{25C77CAA-F52D-47C9-9282-CE037F777EF7}" type="parTrans" cxnId="{CC016C3C-BD7F-4435-8E1C-EE57F1E7546A}">
      <dgm:prSet/>
      <dgm:spPr/>
      <dgm:t>
        <a:bodyPr/>
        <a:lstStyle/>
        <a:p>
          <a:endParaRPr lang="en-US"/>
        </a:p>
      </dgm:t>
    </dgm:pt>
    <dgm:pt modelId="{B4F74627-B96E-40E1-B258-E0284F7DCF70}" type="sibTrans" cxnId="{CC016C3C-BD7F-4435-8E1C-EE57F1E7546A}">
      <dgm:prSet/>
      <dgm:spPr/>
      <dgm:t>
        <a:bodyPr/>
        <a:lstStyle/>
        <a:p>
          <a:endParaRPr lang="en-US"/>
        </a:p>
      </dgm:t>
    </dgm:pt>
    <dgm:pt modelId="{EFACD356-66E0-4B52-9A4E-577CDD74CF6D}">
      <dgm:prSet custT="1"/>
      <dgm:spPr/>
      <dgm:t>
        <a:bodyPr/>
        <a:lstStyle/>
        <a:p>
          <a:r>
            <a:rPr lang="en-US" sz="1200">
              <a:solidFill>
                <a:schemeClr val="bg2">
                  <a:lumMod val="75000"/>
                </a:schemeClr>
              </a:solidFill>
            </a:rPr>
            <a:t>Load the models and the images</a:t>
          </a:r>
        </a:p>
      </dgm:t>
    </dgm:pt>
    <dgm:pt modelId="{65ED8F24-047D-4101-B84E-30F2F03C1918}" type="parTrans" cxnId="{BC408439-2436-47C8-A801-2FCFC2542C3C}">
      <dgm:prSet/>
      <dgm:spPr/>
      <dgm:t>
        <a:bodyPr/>
        <a:lstStyle/>
        <a:p>
          <a:endParaRPr lang="en-US"/>
        </a:p>
      </dgm:t>
    </dgm:pt>
    <dgm:pt modelId="{E9C3AF7F-0BFB-4EC7-A8DF-1022C2E94C84}" type="sibTrans" cxnId="{BC408439-2436-47C8-A801-2FCFC2542C3C}">
      <dgm:prSet/>
      <dgm:spPr/>
      <dgm:t>
        <a:bodyPr/>
        <a:lstStyle/>
        <a:p>
          <a:endParaRPr lang="en-US"/>
        </a:p>
      </dgm:t>
    </dgm:pt>
    <dgm:pt modelId="{758FC189-CB72-4722-80F7-8C75E87CDF12}">
      <dgm:prSet/>
      <dgm:spPr/>
      <dgm:t>
        <a:bodyPr/>
        <a:lstStyle/>
        <a:p>
          <a:r>
            <a:rPr lang="en-US">
              <a:solidFill>
                <a:schemeClr val="tx1"/>
              </a:solidFill>
            </a:rPr>
            <a:t>Perform</a:t>
          </a:r>
        </a:p>
      </dgm:t>
    </dgm:pt>
    <dgm:pt modelId="{540E7E25-F00C-4B07-BC77-495543D6E543}" type="parTrans" cxnId="{3E09FFF2-7DEB-4CAE-B928-C6330C4C9BE2}">
      <dgm:prSet/>
      <dgm:spPr/>
      <dgm:t>
        <a:bodyPr/>
        <a:lstStyle/>
        <a:p>
          <a:endParaRPr lang="en-US"/>
        </a:p>
      </dgm:t>
    </dgm:pt>
    <dgm:pt modelId="{1BE9A44D-96EE-4B3D-AAFA-A712C12E8BDB}" type="sibTrans" cxnId="{3E09FFF2-7DEB-4CAE-B928-C6330C4C9BE2}">
      <dgm:prSet/>
      <dgm:spPr/>
      <dgm:t>
        <a:bodyPr/>
        <a:lstStyle/>
        <a:p>
          <a:endParaRPr lang="en-US"/>
        </a:p>
      </dgm:t>
    </dgm:pt>
    <dgm:pt modelId="{FCBDB517-32D0-4C32-A2D5-DD9D3911F082}">
      <dgm:prSet custT="1"/>
      <dgm:spPr/>
      <dgm:t>
        <a:bodyPr/>
        <a:lstStyle/>
        <a:p>
          <a:r>
            <a:rPr lang="en-US" sz="1200">
              <a:solidFill>
                <a:schemeClr val="bg2">
                  <a:lumMod val="75000"/>
                </a:schemeClr>
              </a:solidFill>
            </a:rPr>
            <a:t>Perform the horizontal text detection inference</a:t>
          </a:r>
        </a:p>
      </dgm:t>
    </dgm:pt>
    <dgm:pt modelId="{37B4F9D9-1A54-4419-BBBC-64F231582E35}" type="parTrans" cxnId="{E340EA73-DF29-4561-896D-4DD025CA53BE}">
      <dgm:prSet/>
      <dgm:spPr/>
      <dgm:t>
        <a:bodyPr/>
        <a:lstStyle/>
        <a:p>
          <a:endParaRPr lang="en-US"/>
        </a:p>
      </dgm:t>
    </dgm:pt>
    <dgm:pt modelId="{64AF17FB-210C-4AAB-B0F4-4652C51DA331}" type="sibTrans" cxnId="{E340EA73-DF29-4561-896D-4DD025CA53BE}">
      <dgm:prSet/>
      <dgm:spPr/>
      <dgm:t>
        <a:bodyPr/>
        <a:lstStyle/>
        <a:p>
          <a:endParaRPr lang="en-US"/>
        </a:p>
      </dgm:t>
    </dgm:pt>
    <dgm:pt modelId="{26515C41-33D6-4AC6-981E-B819A3DE001A}">
      <dgm:prSet/>
      <dgm:spPr/>
      <dgm:t>
        <a:bodyPr/>
        <a:lstStyle/>
        <a:p>
          <a:r>
            <a:rPr lang="en-US">
              <a:solidFill>
                <a:schemeClr val="tx1"/>
              </a:solidFill>
            </a:rPr>
            <a:t>Perform</a:t>
          </a:r>
        </a:p>
      </dgm:t>
    </dgm:pt>
    <dgm:pt modelId="{EA143FD9-5340-4760-9356-FB1F3B57AECE}" type="parTrans" cxnId="{76E728A3-4BB6-4A7F-BB10-B68D27289AD0}">
      <dgm:prSet/>
      <dgm:spPr/>
      <dgm:t>
        <a:bodyPr/>
        <a:lstStyle/>
        <a:p>
          <a:endParaRPr lang="en-US"/>
        </a:p>
      </dgm:t>
    </dgm:pt>
    <dgm:pt modelId="{2FACEC9D-47F7-49B2-BC0F-5109B0EE81C0}" type="sibTrans" cxnId="{76E728A3-4BB6-4A7F-BB10-B68D27289AD0}">
      <dgm:prSet/>
      <dgm:spPr/>
      <dgm:t>
        <a:bodyPr/>
        <a:lstStyle/>
        <a:p>
          <a:endParaRPr lang="en-US"/>
        </a:p>
      </dgm:t>
    </dgm:pt>
    <dgm:pt modelId="{21511B98-68A9-4AEF-8FC1-E437E376E5F5}">
      <dgm:prSet custT="1"/>
      <dgm:spPr/>
      <dgm:t>
        <a:bodyPr/>
        <a:lstStyle/>
        <a:p>
          <a:r>
            <a:rPr lang="en-US" sz="1200">
              <a:solidFill>
                <a:schemeClr val="bg2">
                  <a:lumMod val="75000"/>
                </a:schemeClr>
              </a:solidFill>
            </a:rPr>
            <a:t>Perform recognition inference on each region of detected text</a:t>
          </a:r>
        </a:p>
      </dgm:t>
    </dgm:pt>
    <dgm:pt modelId="{66AE7A22-FF59-4ADC-9CF7-B58B67C820C8}" type="parTrans" cxnId="{83A1D1DD-9C0B-45C7-B2C3-7BC7E91356F9}">
      <dgm:prSet/>
      <dgm:spPr/>
      <dgm:t>
        <a:bodyPr/>
        <a:lstStyle/>
        <a:p>
          <a:endParaRPr lang="en-US"/>
        </a:p>
      </dgm:t>
    </dgm:pt>
    <dgm:pt modelId="{C641CC84-3F73-4413-86E9-E2B2FB09297E}" type="sibTrans" cxnId="{83A1D1DD-9C0B-45C7-B2C3-7BC7E91356F9}">
      <dgm:prSet/>
      <dgm:spPr/>
      <dgm:t>
        <a:bodyPr/>
        <a:lstStyle/>
        <a:p>
          <a:endParaRPr lang="en-US"/>
        </a:p>
      </dgm:t>
    </dgm:pt>
    <dgm:pt modelId="{7B9E59A0-0264-4BD0-9E4F-9BAFED685C48}">
      <dgm:prSet/>
      <dgm:spPr/>
      <dgm:t>
        <a:bodyPr/>
        <a:lstStyle/>
        <a:p>
          <a:r>
            <a:rPr lang="en-US">
              <a:solidFill>
                <a:schemeClr val="tx1"/>
              </a:solidFill>
            </a:rPr>
            <a:t>Display</a:t>
          </a:r>
        </a:p>
      </dgm:t>
    </dgm:pt>
    <dgm:pt modelId="{55FEA44B-3075-46BE-8EC1-8764DDA464EF}" type="parTrans" cxnId="{2BEC11C6-F1EB-4F5B-9392-EEBE09BD1627}">
      <dgm:prSet/>
      <dgm:spPr/>
      <dgm:t>
        <a:bodyPr/>
        <a:lstStyle/>
        <a:p>
          <a:endParaRPr lang="en-US"/>
        </a:p>
      </dgm:t>
    </dgm:pt>
    <dgm:pt modelId="{2A4A295F-44B5-47B9-9E0D-16CE79D51B59}" type="sibTrans" cxnId="{2BEC11C6-F1EB-4F5B-9392-EEBE09BD1627}">
      <dgm:prSet/>
      <dgm:spPr/>
      <dgm:t>
        <a:bodyPr/>
        <a:lstStyle/>
        <a:p>
          <a:endParaRPr lang="en-US"/>
        </a:p>
      </dgm:t>
    </dgm:pt>
    <dgm:pt modelId="{C56BFA24-A5E4-4800-969A-94E6BA707726}">
      <dgm:prSet custT="1"/>
      <dgm:spPr/>
      <dgm:t>
        <a:bodyPr/>
        <a:lstStyle/>
        <a:p>
          <a:r>
            <a:rPr lang="en-US" sz="1200">
              <a:solidFill>
                <a:schemeClr val="bg2">
                  <a:lumMod val="75000"/>
                </a:schemeClr>
              </a:solidFill>
            </a:rPr>
            <a:t>Display the results by annotating the image with bounding boxes and labeling with the recognized text.</a:t>
          </a:r>
        </a:p>
      </dgm:t>
    </dgm:pt>
    <dgm:pt modelId="{759F6BE8-649C-4ED2-8915-F7708CCB58E2}" type="parTrans" cxnId="{0B115E56-C050-4D3F-834C-9E41FB58CA43}">
      <dgm:prSet/>
      <dgm:spPr/>
      <dgm:t>
        <a:bodyPr/>
        <a:lstStyle/>
        <a:p>
          <a:endParaRPr lang="en-US"/>
        </a:p>
      </dgm:t>
    </dgm:pt>
    <dgm:pt modelId="{CDE8F7BA-EB67-4850-94C8-AD8B82130AA0}" type="sibTrans" cxnId="{0B115E56-C050-4D3F-834C-9E41FB58CA43}">
      <dgm:prSet/>
      <dgm:spPr/>
      <dgm:t>
        <a:bodyPr/>
        <a:lstStyle/>
        <a:p>
          <a:endParaRPr lang="en-US"/>
        </a:p>
      </dgm:t>
    </dgm:pt>
    <dgm:pt modelId="{A679E1DD-AB01-45AE-A088-1C4CFBEB35E9}" type="pres">
      <dgm:prSet presAssocID="{9D42FEA8-0953-4AEB-9D71-429A62F080C0}" presName="Name0" presStyleCnt="0">
        <dgm:presLayoutVars>
          <dgm:dir/>
          <dgm:animLvl val="lvl"/>
          <dgm:resizeHandles val="exact"/>
        </dgm:presLayoutVars>
      </dgm:prSet>
      <dgm:spPr/>
    </dgm:pt>
    <dgm:pt modelId="{1705CBC7-9A8C-41DA-9A83-B105AE8161F3}" type="pres">
      <dgm:prSet presAssocID="{7B9E59A0-0264-4BD0-9E4F-9BAFED685C48}" presName="boxAndChildren" presStyleCnt="0"/>
      <dgm:spPr/>
    </dgm:pt>
    <dgm:pt modelId="{4ACAD16A-DE52-4CD1-BAFC-FEFC64C14EFA}" type="pres">
      <dgm:prSet presAssocID="{7B9E59A0-0264-4BD0-9E4F-9BAFED685C48}" presName="parentTextBox" presStyleLbl="alignNode1" presStyleIdx="0" presStyleCnt="7"/>
      <dgm:spPr/>
    </dgm:pt>
    <dgm:pt modelId="{A1402F00-2DDA-4393-8370-3BD37F215AC0}" type="pres">
      <dgm:prSet presAssocID="{7B9E59A0-0264-4BD0-9E4F-9BAFED685C48}" presName="descendantBox" presStyleLbl="bgAccFollowNode1" presStyleIdx="0" presStyleCnt="7"/>
      <dgm:spPr/>
    </dgm:pt>
    <dgm:pt modelId="{BE9576C4-5E0D-4FE5-9715-A8136D7E4BC4}" type="pres">
      <dgm:prSet presAssocID="{2FACEC9D-47F7-49B2-BC0F-5109B0EE81C0}" presName="sp" presStyleCnt="0"/>
      <dgm:spPr/>
    </dgm:pt>
    <dgm:pt modelId="{97D306A0-AE2B-4480-85AE-BFA6D9D719EE}" type="pres">
      <dgm:prSet presAssocID="{26515C41-33D6-4AC6-981E-B819A3DE001A}" presName="arrowAndChildren" presStyleCnt="0"/>
      <dgm:spPr/>
    </dgm:pt>
    <dgm:pt modelId="{486DB0F8-CD48-41E1-9105-3EA5671B6CF2}" type="pres">
      <dgm:prSet presAssocID="{26515C41-33D6-4AC6-981E-B819A3DE001A}" presName="parentTextArrow" presStyleLbl="node1" presStyleIdx="0" presStyleCnt="0"/>
      <dgm:spPr/>
    </dgm:pt>
    <dgm:pt modelId="{CB6F5A89-7C9F-4C22-B066-15A4D857445F}" type="pres">
      <dgm:prSet presAssocID="{26515C41-33D6-4AC6-981E-B819A3DE001A}" presName="arrow" presStyleLbl="alignNode1" presStyleIdx="1" presStyleCnt="7"/>
      <dgm:spPr/>
    </dgm:pt>
    <dgm:pt modelId="{E94A1C09-CE77-44FC-97C1-E2FE2459D5A4}" type="pres">
      <dgm:prSet presAssocID="{26515C41-33D6-4AC6-981E-B819A3DE001A}" presName="descendantArrow" presStyleLbl="bgAccFollowNode1" presStyleIdx="1" presStyleCnt="7"/>
      <dgm:spPr/>
    </dgm:pt>
    <dgm:pt modelId="{3B9D0251-8589-4176-8873-DBEEA02BF4D3}" type="pres">
      <dgm:prSet presAssocID="{1BE9A44D-96EE-4B3D-AAFA-A712C12E8BDB}" presName="sp" presStyleCnt="0"/>
      <dgm:spPr/>
    </dgm:pt>
    <dgm:pt modelId="{4F8AABEE-304E-4C66-95FE-736D201A213C}" type="pres">
      <dgm:prSet presAssocID="{758FC189-CB72-4722-80F7-8C75E87CDF12}" presName="arrowAndChildren" presStyleCnt="0"/>
      <dgm:spPr/>
    </dgm:pt>
    <dgm:pt modelId="{6C12A286-2972-4EE6-907B-A547ADE856C7}" type="pres">
      <dgm:prSet presAssocID="{758FC189-CB72-4722-80F7-8C75E87CDF12}" presName="parentTextArrow" presStyleLbl="node1" presStyleIdx="0" presStyleCnt="0"/>
      <dgm:spPr/>
    </dgm:pt>
    <dgm:pt modelId="{368A1B92-452C-41A0-9BA6-DCB3FB424C62}" type="pres">
      <dgm:prSet presAssocID="{758FC189-CB72-4722-80F7-8C75E87CDF12}" presName="arrow" presStyleLbl="alignNode1" presStyleIdx="2" presStyleCnt="7"/>
      <dgm:spPr/>
    </dgm:pt>
    <dgm:pt modelId="{72A57CC6-5B92-4C1A-B378-34DA04BC41B0}" type="pres">
      <dgm:prSet presAssocID="{758FC189-CB72-4722-80F7-8C75E87CDF12}" presName="descendantArrow" presStyleLbl="bgAccFollowNode1" presStyleIdx="2" presStyleCnt="7"/>
      <dgm:spPr/>
    </dgm:pt>
    <dgm:pt modelId="{6249122F-412C-42C1-91DF-749EC7C08454}" type="pres">
      <dgm:prSet presAssocID="{B4F74627-B96E-40E1-B258-E0284F7DCF70}" presName="sp" presStyleCnt="0"/>
      <dgm:spPr/>
    </dgm:pt>
    <dgm:pt modelId="{4F14BA43-EEEE-488C-B308-29EBC9B4D8CA}" type="pres">
      <dgm:prSet presAssocID="{4EC7E80A-768F-40A9-B918-00DB705B087F}" presName="arrowAndChildren" presStyleCnt="0"/>
      <dgm:spPr/>
    </dgm:pt>
    <dgm:pt modelId="{264B64CE-60A6-44AC-814F-501C6800C4B2}" type="pres">
      <dgm:prSet presAssocID="{4EC7E80A-768F-40A9-B918-00DB705B087F}" presName="parentTextArrow" presStyleLbl="node1" presStyleIdx="0" presStyleCnt="0"/>
      <dgm:spPr/>
    </dgm:pt>
    <dgm:pt modelId="{6D5F8003-862B-4F14-BCF5-3925BA97157B}" type="pres">
      <dgm:prSet presAssocID="{4EC7E80A-768F-40A9-B918-00DB705B087F}" presName="arrow" presStyleLbl="alignNode1" presStyleIdx="3" presStyleCnt="7"/>
      <dgm:spPr/>
    </dgm:pt>
    <dgm:pt modelId="{D05CC351-378C-4432-A0F9-A99265E535E4}" type="pres">
      <dgm:prSet presAssocID="{4EC7E80A-768F-40A9-B918-00DB705B087F}" presName="descendantArrow" presStyleLbl="bgAccFollowNode1" presStyleIdx="3" presStyleCnt="7"/>
      <dgm:spPr/>
    </dgm:pt>
    <dgm:pt modelId="{45527A00-BE7C-40AE-BE00-6CAA4D578665}" type="pres">
      <dgm:prSet presAssocID="{2FA3D2AE-AAB0-40A4-B65F-72FF003C99BA}" presName="sp" presStyleCnt="0"/>
      <dgm:spPr/>
    </dgm:pt>
    <dgm:pt modelId="{54622A66-89C9-4352-8718-4C4886B42110}" type="pres">
      <dgm:prSet presAssocID="{F2FB33A3-9645-4B2E-A4EC-92CBC0278BC5}" presName="arrowAndChildren" presStyleCnt="0"/>
      <dgm:spPr/>
    </dgm:pt>
    <dgm:pt modelId="{E422932D-7366-415D-B531-B5ED354EFFF2}" type="pres">
      <dgm:prSet presAssocID="{F2FB33A3-9645-4B2E-A4EC-92CBC0278BC5}" presName="parentTextArrow" presStyleLbl="node1" presStyleIdx="0" presStyleCnt="0"/>
      <dgm:spPr/>
    </dgm:pt>
    <dgm:pt modelId="{23994919-66BD-40CC-A7DB-D7E4A81CB8D8}" type="pres">
      <dgm:prSet presAssocID="{F2FB33A3-9645-4B2E-A4EC-92CBC0278BC5}" presName="arrow" presStyleLbl="alignNode1" presStyleIdx="4" presStyleCnt="7"/>
      <dgm:spPr/>
    </dgm:pt>
    <dgm:pt modelId="{182C3072-2721-4660-9B55-F817BC46D350}" type="pres">
      <dgm:prSet presAssocID="{F2FB33A3-9645-4B2E-A4EC-92CBC0278BC5}" presName="descendantArrow" presStyleLbl="bgAccFollowNode1" presStyleIdx="4" presStyleCnt="7"/>
      <dgm:spPr/>
    </dgm:pt>
    <dgm:pt modelId="{1A495DAB-5ED2-4047-ADDD-F689C533D714}" type="pres">
      <dgm:prSet presAssocID="{A3AD88F1-2362-4E31-B0FB-E95059F5F24E}" presName="sp" presStyleCnt="0"/>
      <dgm:spPr/>
    </dgm:pt>
    <dgm:pt modelId="{1F0A8F35-4500-49FE-9AAD-446399666097}" type="pres">
      <dgm:prSet presAssocID="{5E253190-24A3-42E4-8DB7-833FAEF5E5A1}" presName="arrowAndChildren" presStyleCnt="0"/>
      <dgm:spPr/>
    </dgm:pt>
    <dgm:pt modelId="{62625F4D-3986-4FA3-852F-950883C74699}" type="pres">
      <dgm:prSet presAssocID="{5E253190-24A3-42E4-8DB7-833FAEF5E5A1}" presName="parentTextArrow" presStyleLbl="node1" presStyleIdx="0" presStyleCnt="0"/>
      <dgm:spPr/>
    </dgm:pt>
    <dgm:pt modelId="{D0A2613A-B69C-4F11-BA21-E03C2B33C992}" type="pres">
      <dgm:prSet presAssocID="{5E253190-24A3-42E4-8DB7-833FAEF5E5A1}" presName="arrow" presStyleLbl="alignNode1" presStyleIdx="5" presStyleCnt="7"/>
      <dgm:spPr/>
    </dgm:pt>
    <dgm:pt modelId="{F7A5DC83-D708-4D7D-A7DB-7473EE4DA915}" type="pres">
      <dgm:prSet presAssocID="{5E253190-24A3-42E4-8DB7-833FAEF5E5A1}" presName="descendantArrow" presStyleLbl="bgAccFollowNode1" presStyleIdx="5" presStyleCnt="7"/>
      <dgm:spPr/>
    </dgm:pt>
    <dgm:pt modelId="{F6CD88F9-587B-4DAF-A2DF-BA4E9A4D7525}" type="pres">
      <dgm:prSet presAssocID="{B76A6FD4-9215-4DD5-A087-12ACE0ACAFEB}" presName="sp" presStyleCnt="0"/>
      <dgm:spPr/>
    </dgm:pt>
    <dgm:pt modelId="{BB184BB5-D1F2-4B2F-96EC-EFCEED12AC2F}" type="pres">
      <dgm:prSet presAssocID="{C0525260-D3F9-46F7-8506-7C29078D845B}" presName="arrowAndChildren" presStyleCnt="0"/>
      <dgm:spPr/>
    </dgm:pt>
    <dgm:pt modelId="{ED385CA3-C286-4BEC-AFF9-3406AADA1FC4}" type="pres">
      <dgm:prSet presAssocID="{C0525260-D3F9-46F7-8506-7C29078D845B}" presName="parentTextArrow" presStyleLbl="node1" presStyleIdx="0" presStyleCnt="0"/>
      <dgm:spPr/>
    </dgm:pt>
    <dgm:pt modelId="{7C23AE87-361B-44EC-8512-43EEF4ADD834}" type="pres">
      <dgm:prSet presAssocID="{C0525260-D3F9-46F7-8506-7C29078D845B}" presName="arrow" presStyleLbl="alignNode1" presStyleIdx="6" presStyleCnt="7"/>
      <dgm:spPr/>
    </dgm:pt>
    <dgm:pt modelId="{DDAF743E-8AFB-47B1-BFD6-BC6D13D8B4F5}" type="pres">
      <dgm:prSet presAssocID="{C0525260-D3F9-46F7-8506-7C29078D845B}" presName="descendantArrow" presStyleLbl="bgAccFollowNode1" presStyleIdx="6" presStyleCnt="7"/>
      <dgm:spPr/>
    </dgm:pt>
  </dgm:ptLst>
  <dgm:cxnLst>
    <dgm:cxn modelId="{3525F303-C9FA-4D90-AB60-B166AE6886DE}" srcId="{5E253190-24A3-42E4-8DB7-833FAEF5E5A1}" destId="{C4CC4D51-4E0D-49D7-8078-897A154FEB20}" srcOrd="0" destOrd="0" parTransId="{DF4AA8DE-E74E-4775-BDE3-65A2DD6BB2BC}" sibTransId="{637BE1E4-C5C9-4A4E-9240-FC226BFDDB73}"/>
    <dgm:cxn modelId="{24D47823-4B82-49CD-9D76-D04E5FE954FC}" type="presOf" srcId="{26515C41-33D6-4AC6-981E-B819A3DE001A}" destId="{486DB0F8-CD48-41E1-9105-3EA5671B6CF2}" srcOrd="0" destOrd="0" presId="urn:microsoft.com/office/officeart/2016/7/layout/VerticalDownArrowProcess"/>
    <dgm:cxn modelId="{896E5A25-B603-4CC9-9CFF-E31AC5F27B86}" type="presOf" srcId="{758FC189-CB72-4722-80F7-8C75E87CDF12}" destId="{6C12A286-2972-4EE6-907B-A547ADE856C7}" srcOrd="0" destOrd="0" presId="urn:microsoft.com/office/officeart/2016/7/layout/VerticalDownArrowProcess"/>
    <dgm:cxn modelId="{6F1BDC26-E6F8-4F06-9322-6AFC8CD67E47}" type="presOf" srcId="{26515C41-33D6-4AC6-981E-B819A3DE001A}" destId="{CB6F5A89-7C9F-4C22-B066-15A4D857445F}" srcOrd="1" destOrd="0" presId="urn:microsoft.com/office/officeart/2016/7/layout/VerticalDownArrowProcess"/>
    <dgm:cxn modelId="{9F1E452D-3760-4634-917C-A65F2E189A51}" srcId="{9D42FEA8-0953-4AEB-9D71-429A62F080C0}" destId="{5E253190-24A3-42E4-8DB7-833FAEF5E5A1}" srcOrd="1" destOrd="0" parTransId="{275E6066-8595-423A-8A1F-6A18C09F37BC}" sibTransId="{A3AD88F1-2362-4E31-B0FB-E95059F5F24E}"/>
    <dgm:cxn modelId="{BC408439-2436-47C8-A801-2FCFC2542C3C}" srcId="{4EC7E80A-768F-40A9-B918-00DB705B087F}" destId="{EFACD356-66E0-4B52-9A4E-577CDD74CF6D}" srcOrd="0" destOrd="0" parTransId="{65ED8F24-047D-4101-B84E-30F2F03C1918}" sibTransId="{E9C3AF7F-0BFB-4EC7-A8DF-1022C2E94C84}"/>
    <dgm:cxn modelId="{2824003C-8AB7-4428-A795-4EC53FD0B801}" type="presOf" srcId="{9D42FEA8-0953-4AEB-9D71-429A62F080C0}" destId="{A679E1DD-AB01-45AE-A088-1C4CFBEB35E9}" srcOrd="0" destOrd="0" presId="urn:microsoft.com/office/officeart/2016/7/layout/VerticalDownArrowProcess"/>
    <dgm:cxn modelId="{CC016C3C-BD7F-4435-8E1C-EE57F1E7546A}" srcId="{9D42FEA8-0953-4AEB-9D71-429A62F080C0}" destId="{4EC7E80A-768F-40A9-B918-00DB705B087F}" srcOrd="3" destOrd="0" parTransId="{25C77CAA-F52D-47C9-9282-CE037F777EF7}" sibTransId="{B4F74627-B96E-40E1-B258-E0284F7DCF70}"/>
    <dgm:cxn modelId="{B68B8442-DBEC-400C-AB04-E52925DAD084}" type="presOf" srcId="{C4CC4D51-4E0D-49D7-8078-897A154FEB20}" destId="{F7A5DC83-D708-4D7D-A7DB-7473EE4DA915}" srcOrd="0" destOrd="0" presId="urn:microsoft.com/office/officeart/2016/7/layout/VerticalDownArrowProcess"/>
    <dgm:cxn modelId="{07815569-8068-481C-B288-02DD3353E599}" type="presOf" srcId="{758FC189-CB72-4722-80F7-8C75E87CDF12}" destId="{368A1B92-452C-41A0-9BA6-DCB3FB424C62}" srcOrd="1" destOrd="0" presId="urn:microsoft.com/office/officeart/2016/7/layout/VerticalDownArrowProcess"/>
    <dgm:cxn modelId="{2F51CB6A-BC20-40B5-8209-A3543B850336}" type="presOf" srcId="{C0525260-D3F9-46F7-8506-7C29078D845B}" destId="{7C23AE87-361B-44EC-8512-43EEF4ADD834}" srcOrd="1" destOrd="0" presId="urn:microsoft.com/office/officeart/2016/7/layout/VerticalDownArrowProcess"/>
    <dgm:cxn modelId="{2B41094E-75E5-4EEF-8A21-64C9DB1DD37E}" type="presOf" srcId="{4EC7E80A-768F-40A9-B918-00DB705B087F}" destId="{6D5F8003-862B-4F14-BCF5-3925BA97157B}" srcOrd="1" destOrd="0" presId="urn:microsoft.com/office/officeart/2016/7/layout/VerticalDownArrowProcess"/>
    <dgm:cxn modelId="{E340EA73-DF29-4561-896D-4DD025CA53BE}" srcId="{758FC189-CB72-4722-80F7-8C75E87CDF12}" destId="{FCBDB517-32D0-4C32-A2D5-DD9D3911F082}" srcOrd="0" destOrd="0" parTransId="{37B4F9D9-1A54-4419-BBBC-64F231582E35}" sibTransId="{64AF17FB-210C-4AAB-B0F4-4652C51DA331}"/>
    <dgm:cxn modelId="{0B115E56-C050-4D3F-834C-9E41FB58CA43}" srcId="{7B9E59A0-0264-4BD0-9E4F-9BAFED685C48}" destId="{C56BFA24-A5E4-4800-969A-94E6BA707726}" srcOrd="0" destOrd="0" parTransId="{759F6BE8-649C-4ED2-8915-F7708CCB58E2}" sibTransId="{CDE8F7BA-EB67-4850-94C8-AD8B82130AA0}"/>
    <dgm:cxn modelId="{C3D6E177-7594-4CF4-B29C-34EF75B4D246}" type="presOf" srcId="{02BFF388-149C-4A59-AAE3-348E9ADCC499}" destId="{DDAF743E-8AFB-47B1-BFD6-BC6D13D8B4F5}" srcOrd="0" destOrd="0" presId="urn:microsoft.com/office/officeart/2016/7/layout/VerticalDownArrowProcess"/>
    <dgm:cxn modelId="{98DD0B82-F634-4E8E-94B8-869817010610}" type="presOf" srcId="{C56BFA24-A5E4-4800-969A-94E6BA707726}" destId="{A1402F00-2DDA-4393-8370-3BD37F215AC0}" srcOrd="0" destOrd="0" presId="urn:microsoft.com/office/officeart/2016/7/layout/VerticalDownArrowProcess"/>
    <dgm:cxn modelId="{ABAE4682-4AE0-4D33-8C97-66DFA69B5D31}" type="presOf" srcId="{C0525260-D3F9-46F7-8506-7C29078D845B}" destId="{ED385CA3-C286-4BEC-AFF9-3406AADA1FC4}" srcOrd="0" destOrd="0" presId="urn:microsoft.com/office/officeart/2016/7/layout/VerticalDownArrowProcess"/>
    <dgm:cxn modelId="{45C52984-EADB-4E7C-935B-0C12A2A622B0}" type="presOf" srcId="{5E253190-24A3-42E4-8DB7-833FAEF5E5A1}" destId="{D0A2613A-B69C-4F11-BA21-E03C2B33C992}" srcOrd="1" destOrd="0" presId="urn:microsoft.com/office/officeart/2016/7/layout/VerticalDownArrowProcess"/>
    <dgm:cxn modelId="{8B2AC886-666E-4646-A005-11132AF9E60B}" type="presOf" srcId="{A461B4B8-52D2-4826-A0C9-0409DC986193}" destId="{182C3072-2721-4660-9B55-F817BC46D350}" srcOrd="0" destOrd="0" presId="urn:microsoft.com/office/officeart/2016/7/layout/VerticalDownArrowProcess"/>
    <dgm:cxn modelId="{76E728A3-4BB6-4A7F-BB10-B68D27289AD0}" srcId="{9D42FEA8-0953-4AEB-9D71-429A62F080C0}" destId="{26515C41-33D6-4AC6-981E-B819A3DE001A}" srcOrd="5" destOrd="0" parTransId="{EA143FD9-5340-4760-9356-FB1F3B57AECE}" sibTransId="{2FACEC9D-47F7-49B2-BC0F-5109B0EE81C0}"/>
    <dgm:cxn modelId="{0DA04AAE-117B-4B11-BB32-253E720EB1E2}" type="presOf" srcId="{4EC7E80A-768F-40A9-B918-00DB705B087F}" destId="{264B64CE-60A6-44AC-814F-501C6800C4B2}" srcOrd="0" destOrd="0" presId="urn:microsoft.com/office/officeart/2016/7/layout/VerticalDownArrowProcess"/>
    <dgm:cxn modelId="{63A6ECB0-823F-4CA0-BD0D-78234A6E283E}" type="presOf" srcId="{F2FB33A3-9645-4B2E-A4EC-92CBC0278BC5}" destId="{E422932D-7366-415D-B531-B5ED354EFFF2}" srcOrd="0" destOrd="0" presId="urn:microsoft.com/office/officeart/2016/7/layout/VerticalDownArrowProcess"/>
    <dgm:cxn modelId="{0A688FB3-332B-457F-872C-92F5AF959D66}" type="presOf" srcId="{F2FB33A3-9645-4B2E-A4EC-92CBC0278BC5}" destId="{23994919-66BD-40CC-A7DB-D7E4A81CB8D8}" srcOrd="1" destOrd="0" presId="urn:microsoft.com/office/officeart/2016/7/layout/VerticalDownArrowProcess"/>
    <dgm:cxn modelId="{8435ADB9-7864-4A8C-9029-B768476B6C04}" srcId="{F2FB33A3-9645-4B2E-A4EC-92CBC0278BC5}" destId="{A461B4B8-52D2-4826-A0C9-0409DC986193}" srcOrd="0" destOrd="0" parTransId="{222E32AA-8C65-4168-942D-0F5031DFEDE7}" sibTransId="{6121184F-179E-4F75-8EC1-EB978BAEC928}"/>
    <dgm:cxn modelId="{36BDA0BB-273B-4503-90D1-10A230549792}" srcId="{9D42FEA8-0953-4AEB-9D71-429A62F080C0}" destId="{F2FB33A3-9645-4B2E-A4EC-92CBC0278BC5}" srcOrd="2" destOrd="0" parTransId="{D814D9A2-9D24-4C02-9DBC-EBADDF9AAB22}" sibTransId="{2FA3D2AE-AAB0-40A4-B65F-72FF003C99BA}"/>
    <dgm:cxn modelId="{06383DC2-115A-42E6-B344-D45734FA04EC}" type="presOf" srcId="{21511B98-68A9-4AEF-8FC1-E437E376E5F5}" destId="{E94A1C09-CE77-44FC-97C1-E2FE2459D5A4}" srcOrd="0" destOrd="0" presId="urn:microsoft.com/office/officeart/2016/7/layout/VerticalDownArrowProcess"/>
    <dgm:cxn modelId="{D63290C2-679F-49C1-A6D2-0427A60142C5}" srcId="{C0525260-D3F9-46F7-8506-7C29078D845B}" destId="{02BFF388-149C-4A59-AAE3-348E9ADCC499}" srcOrd="0" destOrd="0" parTransId="{11BA41FE-B24B-452F-B0E5-167E2898A803}" sibTransId="{9B6515CD-BE6F-4F74-9C3B-87837F4849D7}"/>
    <dgm:cxn modelId="{2BEC11C6-F1EB-4F5B-9392-EEBE09BD1627}" srcId="{9D42FEA8-0953-4AEB-9D71-429A62F080C0}" destId="{7B9E59A0-0264-4BD0-9E4F-9BAFED685C48}" srcOrd="6" destOrd="0" parTransId="{55FEA44B-3075-46BE-8EC1-8764DDA464EF}" sibTransId="{2A4A295F-44B5-47B9-9E0D-16CE79D51B59}"/>
    <dgm:cxn modelId="{A0CFD8CC-C0C8-482C-AA8F-9D3D96F30E7D}" srcId="{9D42FEA8-0953-4AEB-9D71-429A62F080C0}" destId="{C0525260-D3F9-46F7-8506-7C29078D845B}" srcOrd="0" destOrd="0" parTransId="{7C5D0CC0-DA49-458E-A42D-10819CDB0C84}" sibTransId="{B76A6FD4-9215-4DD5-A087-12ACE0ACAFEB}"/>
    <dgm:cxn modelId="{47B42FD5-1879-46FE-9FAF-6CF8BD550C74}" type="presOf" srcId="{EFACD356-66E0-4B52-9A4E-577CDD74CF6D}" destId="{D05CC351-378C-4432-A0F9-A99265E535E4}" srcOrd="0" destOrd="0" presId="urn:microsoft.com/office/officeart/2016/7/layout/VerticalDownArrowProcess"/>
    <dgm:cxn modelId="{6065C4DA-F56F-47B0-BD8F-6429D44184C5}" type="presOf" srcId="{5E253190-24A3-42E4-8DB7-833FAEF5E5A1}" destId="{62625F4D-3986-4FA3-852F-950883C74699}" srcOrd="0" destOrd="0" presId="urn:microsoft.com/office/officeart/2016/7/layout/VerticalDownArrowProcess"/>
    <dgm:cxn modelId="{83A1D1DD-9C0B-45C7-B2C3-7BC7E91356F9}" srcId="{26515C41-33D6-4AC6-981E-B819A3DE001A}" destId="{21511B98-68A9-4AEF-8FC1-E437E376E5F5}" srcOrd="0" destOrd="0" parTransId="{66AE7A22-FF59-4ADC-9CF7-B58B67C820C8}" sibTransId="{C641CC84-3F73-4413-86E9-E2B2FB09297E}"/>
    <dgm:cxn modelId="{DDB682EB-FE84-4A5D-B695-CEBB3878FA10}" type="presOf" srcId="{7B9E59A0-0264-4BD0-9E4F-9BAFED685C48}" destId="{4ACAD16A-DE52-4CD1-BAFC-FEFC64C14EFA}" srcOrd="0" destOrd="0" presId="urn:microsoft.com/office/officeart/2016/7/layout/VerticalDownArrowProcess"/>
    <dgm:cxn modelId="{3E09FFF2-7DEB-4CAE-B928-C6330C4C9BE2}" srcId="{9D42FEA8-0953-4AEB-9D71-429A62F080C0}" destId="{758FC189-CB72-4722-80F7-8C75E87CDF12}" srcOrd="4" destOrd="0" parTransId="{540E7E25-F00C-4B07-BC77-495543D6E543}" sibTransId="{1BE9A44D-96EE-4B3D-AAFA-A712C12E8BDB}"/>
    <dgm:cxn modelId="{400C56F4-2DCA-4EC3-9BCE-636B7BC9B63D}" type="presOf" srcId="{FCBDB517-32D0-4C32-A2D5-DD9D3911F082}" destId="{72A57CC6-5B92-4C1A-B378-34DA04BC41B0}" srcOrd="0" destOrd="0" presId="urn:microsoft.com/office/officeart/2016/7/layout/VerticalDownArrowProcess"/>
    <dgm:cxn modelId="{C0D0A0E2-08FF-4294-AFD3-03CE930BE8C2}" type="presParOf" srcId="{A679E1DD-AB01-45AE-A088-1C4CFBEB35E9}" destId="{1705CBC7-9A8C-41DA-9A83-B105AE8161F3}" srcOrd="0" destOrd="0" presId="urn:microsoft.com/office/officeart/2016/7/layout/VerticalDownArrowProcess"/>
    <dgm:cxn modelId="{71BC13B1-E013-47AC-B308-56FAB3CA0EC8}" type="presParOf" srcId="{1705CBC7-9A8C-41DA-9A83-B105AE8161F3}" destId="{4ACAD16A-DE52-4CD1-BAFC-FEFC64C14EFA}" srcOrd="0" destOrd="0" presId="urn:microsoft.com/office/officeart/2016/7/layout/VerticalDownArrowProcess"/>
    <dgm:cxn modelId="{6D32AE69-4476-47BA-82FF-00808CE2A817}" type="presParOf" srcId="{1705CBC7-9A8C-41DA-9A83-B105AE8161F3}" destId="{A1402F00-2DDA-4393-8370-3BD37F215AC0}" srcOrd="1" destOrd="0" presId="urn:microsoft.com/office/officeart/2016/7/layout/VerticalDownArrowProcess"/>
    <dgm:cxn modelId="{71046707-2ABC-4E2D-838C-CE8EB303C2C9}" type="presParOf" srcId="{A679E1DD-AB01-45AE-A088-1C4CFBEB35E9}" destId="{BE9576C4-5E0D-4FE5-9715-A8136D7E4BC4}" srcOrd="1" destOrd="0" presId="urn:microsoft.com/office/officeart/2016/7/layout/VerticalDownArrowProcess"/>
    <dgm:cxn modelId="{A8E68C5B-7AAB-41B3-8EA9-08E3AB1494F2}" type="presParOf" srcId="{A679E1DD-AB01-45AE-A088-1C4CFBEB35E9}" destId="{97D306A0-AE2B-4480-85AE-BFA6D9D719EE}" srcOrd="2" destOrd="0" presId="urn:microsoft.com/office/officeart/2016/7/layout/VerticalDownArrowProcess"/>
    <dgm:cxn modelId="{211605F3-13C3-4EE6-A282-8F69E5C04122}" type="presParOf" srcId="{97D306A0-AE2B-4480-85AE-BFA6D9D719EE}" destId="{486DB0F8-CD48-41E1-9105-3EA5671B6CF2}" srcOrd="0" destOrd="0" presId="urn:microsoft.com/office/officeart/2016/7/layout/VerticalDownArrowProcess"/>
    <dgm:cxn modelId="{D09F6D10-FD94-4093-BE98-A6F87255CE1F}" type="presParOf" srcId="{97D306A0-AE2B-4480-85AE-BFA6D9D719EE}" destId="{CB6F5A89-7C9F-4C22-B066-15A4D857445F}" srcOrd="1" destOrd="0" presId="urn:microsoft.com/office/officeart/2016/7/layout/VerticalDownArrowProcess"/>
    <dgm:cxn modelId="{FBAC5CE8-BBDF-4694-97B4-1986CE48AF48}" type="presParOf" srcId="{97D306A0-AE2B-4480-85AE-BFA6D9D719EE}" destId="{E94A1C09-CE77-44FC-97C1-E2FE2459D5A4}" srcOrd="2" destOrd="0" presId="urn:microsoft.com/office/officeart/2016/7/layout/VerticalDownArrowProcess"/>
    <dgm:cxn modelId="{22CCA903-B126-4C36-B6FC-C21E5C6A8D0F}" type="presParOf" srcId="{A679E1DD-AB01-45AE-A088-1C4CFBEB35E9}" destId="{3B9D0251-8589-4176-8873-DBEEA02BF4D3}" srcOrd="3" destOrd="0" presId="urn:microsoft.com/office/officeart/2016/7/layout/VerticalDownArrowProcess"/>
    <dgm:cxn modelId="{A982814E-D8F3-43AE-A830-1A17CC3E899C}" type="presParOf" srcId="{A679E1DD-AB01-45AE-A088-1C4CFBEB35E9}" destId="{4F8AABEE-304E-4C66-95FE-736D201A213C}" srcOrd="4" destOrd="0" presId="urn:microsoft.com/office/officeart/2016/7/layout/VerticalDownArrowProcess"/>
    <dgm:cxn modelId="{75E22388-9B98-42BF-81E7-297174A3E113}" type="presParOf" srcId="{4F8AABEE-304E-4C66-95FE-736D201A213C}" destId="{6C12A286-2972-4EE6-907B-A547ADE856C7}" srcOrd="0" destOrd="0" presId="urn:microsoft.com/office/officeart/2016/7/layout/VerticalDownArrowProcess"/>
    <dgm:cxn modelId="{0D6B330C-0A22-4889-B4BE-DD02A7F347B3}" type="presParOf" srcId="{4F8AABEE-304E-4C66-95FE-736D201A213C}" destId="{368A1B92-452C-41A0-9BA6-DCB3FB424C62}" srcOrd="1" destOrd="0" presId="urn:microsoft.com/office/officeart/2016/7/layout/VerticalDownArrowProcess"/>
    <dgm:cxn modelId="{8863643D-1505-4756-8ABD-4CEF2FE71B44}" type="presParOf" srcId="{4F8AABEE-304E-4C66-95FE-736D201A213C}" destId="{72A57CC6-5B92-4C1A-B378-34DA04BC41B0}" srcOrd="2" destOrd="0" presId="urn:microsoft.com/office/officeart/2016/7/layout/VerticalDownArrowProcess"/>
    <dgm:cxn modelId="{FDCB523A-19B2-414D-AC07-2D6FC60B17B8}" type="presParOf" srcId="{A679E1DD-AB01-45AE-A088-1C4CFBEB35E9}" destId="{6249122F-412C-42C1-91DF-749EC7C08454}" srcOrd="5" destOrd="0" presId="urn:microsoft.com/office/officeart/2016/7/layout/VerticalDownArrowProcess"/>
    <dgm:cxn modelId="{282B4CEE-AB69-48A1-B3C9-6349D2669BCA}" type="presParOf" srcId="{A679E1DD-AB01-45AE-A088-1C4CFBEB35E9}" destId="{4F14BA43-EEEE-488C-B308-29EBC9B4D8CA}" srcOrd="6" destOrd="0" presId="urn:microsoft.com/office/officeart/2016/7/layout/VerticalDownArrowProcess"/>
    <dgm:cxn modelId="{20F0B373-470D-4011-9735-ABCA34D3D2F4}" type="presParOf" srcId="{4F14BA43-EEEE-488C-B308-29EBC9B4D8CA}" destId="{264B64CE-60A6-44AC-814F-501C6800C4B2}" srcOrd="0" destOrd="0" presId="urn:microsoft.com/office/officeart/2016/7/layout/VerticalDownArrowProcess"/>
    <dgm:cxn modelId="{61CBC69A-A198-48A8-9C06-FAF3572D76CC}" type="presParOf" srcId="{4F14BA43-EEEE-488C-B308-29EBC9B4D8CA}" destId="{6D5F8003-862B-4F14-BCF5-3925BA97157B}" srcOrd="1" destOrd="0" presId="urn:microsoft.com/office/officeart/2016/7/layout/VerticalDownArrowProcess"/>
    <dgm:cxn modelId="{2BE25741-02E8-4D53-B111-3F2B06657839}" type="presParOf" srcId="{4F14BA43-EEEE-488C-B308-29EBC9B4D8CA}" destId="{D05CC351-378C-4432-A0F9-A99265E535E4}" srcOrd="2" destOrd="0" presId="urn:microsoft.com/office/officeart/2016/7/layout/VerticalDownArrowProcess"/>
    <dgm:cxn modelId="{92256F77-CB36-407D-842C-19B2682C911E}" type="presParOf" srcId="{A679E1DD-AB01-45AE-A088-1C4CFBEB35E9}" destId="{45527A00-BE7C-40AE-BE00-6CAA4D578665}" srcOrd="7" destOrd="0" presId="urn:microsoft.com/office/officeart/2016/7/layout/VerticalDownArrowProcess"/>
    <dgm:cxn modelId="{E24DA1D7-538E-4237-9CE0-0E165AFC27DF}" type="presParOf" srcId="{A679E1DD-AB01-45AE-A088-1C4CFBEB35E9}" destId="{54622A66-89C9-4352-8718-4C4886B42110}" srcOrd="8" destOrd="0" presId="urn:microsoft.com/office/officeart/2016/7/layout/VerticalDownArrowProcess"/>
    <dgm:cxn modelId="{E46C39F5-89F3-49B6-B62E-8B2943B06192}" type="presParOf" srcId="{54622A66-89C9-4352-8718-4C4886B42110}" destId="{E422932D-7366-415D-B531-B5ED354EFFF2}" srcOrd="0" destOrd="0" presId="urn:microsoft.com/office/officeart/2016/7/layout/VerticalDownArrowProcess"/>
    <dgm:cxn modelId="{73249AAB-D017-44BE-87B1-61E2DD669AEF}" type="presParOf" srcId="{54622A66-89C9-4352-8718-4C4886B42110}" destId="{23994919-66BD-40CC-A7DB-D7E4A81CB8D8}" srcOrd="1" destOrd="0" presId="urn:microsoft.com/office/officeart/2016/7/layout/VerticalDownArrowProcess"/>
    <dgm:cxn modelId="{991B50F6-4462-42B6-9BE9-C5DC47844E6D}" type="presParOf" srcId="{54622A66-89C9-4352-8718-4C4886B42110}" destId="{182C3072-2721-4660-9B55-F817BC46D350}" srcOrd="2" destOrd="0" presId="urn:microsoft.com/office/officeart/2016/7/layout/VerticalDownArrowProcess"/>
    <dgm:cxn modelId="{54482848-9DA0-43B2-93A9-2F2A1DFAD440}" type="presParOf" srcId="{A679E1DD-AB01-45AE-A088-1C4CFBEB35E9}" destId="{1A495DAB-5ED2-4047-ADDD-F689C533D714}" srcOrd="9" destOrd="0" presId="urn:microsoft.com/office/officeart/2016/7/layout/VerticalDownArrowProcess"/>
    <dgm:cxn modelId="{D658182E-352E-4128-B83E-90A2240967CD}" type="presParOf" srcId="{A679E1DD-AB01-45AE-A088-1C4CFBEB35E9}" destId="{1F0A8F35-4500-49FE-9AAD-446399666097}" srcOrd="10" destOrd="0" presId="urn:microsoft.com/office/officeart/2016/7/layout/VerticalDownArrowProcess"/>
    <dgm:cxn modelId="{2D53A0A8-8DA7-4383-B8F9-CFD30FE52525}" type="presParOf" srcId="{1F0A8F35-4500-49FE-9AAD-446399666097}" destId="{62625F4D-3986-4FA3-852F-950883C74699}" srcOrd="0" destOrd="0" presId="urn:microsoft.com/office/officeart/2016/7/layout/VerticalDownArrowProcess"/>
    <dgm:cxn modelId="{0807B392-D425-49D7-9091-75C9690CBF5E}" type="presParOf" srcId="{1F0A8F35-4500-49FE-9AAD-446399666097}" destId="{D0A2613A-B69C-4F11-BA21-E03C2B33C992}" srcOrd="1" destOrd="0" presId="urn:microsoft.com/office/officeart/2016/7/layout/VerticalDownArrowProcess"/>
    <dgm:cxn modelId="{4222CB3E-17BE-47CC-AA38-752837A957DF}" type="presParOf" srcId="{1F0A8F35-4500-49FE-9AAD-446399666097}" destId="{F7A5DC83-D708-4D7D-A7DB-7473EE4DA915}" srcOrd="2" destOrd="0" presId="urn:microsoft.com/office/officeart/2016/7/layout/VerticalDownArrowProcess"/>
    <dgm:cxn modelId="{67D1119D-0399-4C2F-9109-5F07EE84618B}" type="presParOf" srcId="{A679E1DD-AB01-45AE-A088-1C4CFBEB35E9}" destId="{F6CD88F9-587B-4DAF-A2DF-BA4E9A4D7525}" srcOrd="11" destOrd="0" presId="urn:microsoft.com/office/officeart/2016/7/layout/VerticalDownArrowProcess"/>
    <dgm:cxn modelId="{D60FBEDF-6265-46A5-9F91-1C303D61555E}" type="presParOf" srcId="{A679E1DD-AB01-45AE-A088-1C4CFBEB35E9}" destId="{BB184BB5-D1F2-4B2F-96EC-EFCEED12AC2F}" srcOrd="12" destOrd="0" presId="urn:microsoft.com/office/officeart/2016/7/layout/VerticalDownArrowProcess"/>
    <dgm:cxn modelId="{233E5ECE-A1D6-44F2-B0C4-87AC8156D3ED}" type="presParOf" srcId="{BB184BB5-D1F2-4B2F-96EC-EFCEED12AC2F}" destId="{ED385CA3-C286-4BEC-AFF9-3406AADA1FC4}" srcOrd="0" destOrd="0" presId="urn:microsoft.com/office/officeart/2016/7/layout/VerticalDownArrowProcess"/>
    <dgm:cxn modelId="{986C5E4B-6F3A-4E28-8130-2124917827E5}" type="presParOf" srcId="{BB184BB5-D1F2-4B2F-96EC-EFCEED12AC2F}" destId="{7C23AE87-361B-44EC-8512-43EEF4ADD834}" srcOrd="1" destOrd="0" presId="urn:microsoft.com/office/officeart/2016/7/layout/VerticalDownArrowProcess"/>
    <dgm:cxn modelId="{730A90FD-81F1-4BCA-8BC8-66F0331E5DDD}" type="presParOf" srcId="{BB184BB5-D1F2-4B2F-96EC-EFCEED12AC2F}" destId="{DDAF743E-8AFB-47B1-BFD6-BC6D13D8B4F5}"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FEA7A-B97C-4E01-B7EF-C968A398EE9C}">
      <dsp:nvSpPr>
        <dsp:cNvPr id="0" name=""/>
        <dsp:cNvSpPr/>
      </dsp:nvSpPr>
      <dsp:spPr>
        <a:xfrm>
          <a:off x="1628056" y="34407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36562A-124A-4756-AAF9-7234FDFAA24B}">
      <dsp:nvSpPr>
        <dsp:cNvPr id="0" name=""/>
        <dsp:cNvSpPr/>
      </dsp:nvSpPr>
      <dsp:spPr>
        <a:xfrm>
          <a:off x="440056" y="2893530"/>
          <a:ext cx="4320000"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latin typeface="Intel Clear Light" panose="020B0404020203020204" pitchFamily="34" charset="0"/>
              <a:ea typeface="Intel Clear Light" panose="020B0404020203020204" pitchFamily="34" charset="0"/>
              <a:cs typeface="Intel Clear Light" panose="020B0404020203020204" pitchFamily="34" charset="0"/>
            </a:rPr>
            <a:t>Standard Release (3-4 releases a year): </a:t>
          </a:r>
          <a:r>
            <a:rPr lang="en-US" sz="1800" b="0" kern="1200" dirty="0">
              <a:latin typeface="Intel Clear Light" panose="020B0404020203020204" pitchFamily="34" charset="0"/>
              <a:ea typeface="Intel Clear Light" panose="020B0404020203020204" pitchFamily="34" charset="0"/>
              <a:cs typeface="Intel Clear Light" panose="020B0404020203020204" pitchFamily="34" charset="0"/>
            </a:rPr>
            <a:t>Users looking to take advantage of new features, tools and support in order to keep current with the advancements in deep learning technologies</a:t>
          </a:r>
          <a:endParaRPr lang="en-US" sz="1800" kern="1200" dirty="0">
            <a:latin typeface="Intel Clear Light" panose="020B0404020203020204" pitchFamily="34" charset="0"/>
            <a:ea typeface="Intel Clear Light" panose="020B0404020203020204" pitchFamily="34" charset="0"/>
            <a:cs typeface="Intel Clear Light" panose="020B0404020203020204" pitchFamily="34" charset="0"/>
          </a:endParaRPr>
        </a:p>
      </dsp:txBody>
      <dsp:txXfrm>
        <a:off x="440056" y="2893530"/>
        <a:ext cx="4320000" cy="1485000"/>
      </dsp:txXfrm>
    </dsp:sp>
    <dsp:sp modelId="{35E53443-F5DF-448A-923B-0799A08D788D}">
      <dsp:nvSpPr>
        <dsp:cNvPr id="0" name=""/>
        <dsp:cNvSpPr/>
      </dsp:nvSpPr>
      <dsp:spPr>
        <a:xfrm>
          <a:off x="6704056" y="34407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7C99E-C12F-4CEF-B4E5-FDF41CF3413C}">
      <dsp:nvSpPr>
        <dsp:cNvPr id="0" name=""/>
        <dsp:cNvSpPr/>
      </dsp:nvSpPr>
      <dsp:spPr>
        <a:xfrm>
          <a:off x="5516056" y="2893530"/>
          <a:ext cx="4320000" cy="148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latin typeface="Intel Clear Light" panose="020B0404020203020204" pitchFamily="34" charset="0"/>
              <a:ea typeface="Intel Clear Light" panose="020B0404020203020204" pitchFamily="34" charset="0"/>
              <a:cs typeface="Intel Clear Light" panose="020B0404020203020204" pitchFamily="34" charset="0"/>
            </a:rPr>
            <a:t>Long-Term Support Release: </a:t>
          </a:r>
          <a:r>
            <a:rPr lang="en-US" sz="1800" b="0" kern="1200" dirty="0">
              <a:latin typeface="Intel Clear Light" panose="020B0404020203020204" pitchFamily="34" charset="0"/>
              <a:ea typeface="Intel Clear Light" panose="020B0404020203020204" pitchFamily="34" charset="0"/>
              <a:cs typeface="Intel Clear Light" panose="020B0404020203020204" pitchFamily="34" charset="0"/>
            </a:rPr>
            <a:t>Users looking for a stable and reliable version that is maintained for a longer period, and are looking for little to no new feature changes</a:t>
          </a:r>
          <a:endParaRPr lang="en-US" sz="1800" kern="1200" dirty="0">
            <a:latin typeface="Intel Clear Light" panose="020B0404020203020204" pitchFamily="34" charset="0"/>
            <a:ea typeface="Intel Clear Light" panose="020B0404020203020204" pitchFamily="34" charset="0"/>
            <a:cs typeface="Intel Clear Light" panose="020B0404020203020204" pitchFamily="34" charset="0"/>
          </a:endParaRPr>
        </a:p>
      </dsp:txBody>
      <dsp:txXfrm>
        <a:off x="5516056" y="2893530"/>
        <a:ext cx="4320000" cy="148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F4B2A-9B56-4305-817C-72380EBA1FD0}">
      <dsp:nvSpPr>
        <dsp:cNvPr id="0" name=""/>
        <dsp:cNvSpPr/>
      </dsp:nvSpPr>
      <dsp:spPr>
        <a:xfrm>
          <a:off x="1415" y="258286"/>
          <a:ext cx="2914017" cy="108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OpenVINO™</a:t>
          </a:r>
          <a:br>
            <a:rPr lang="en-US" sz="2000" kern="1200" dirty="0">
              <a:solidFill>
                <a:schemeClr val="tx2"/>
              </a:solidFill>
            </a:rPr>
          </a:br>
          <a:r>
            <a:rPr lang="en-US" sz="2000" kern="1200" dirty="0">
              <a:solidFill>
                <a:schemeClr val="tx2"/>
              </a:solidFill>
            </a:rPr>
            <a:t>Runtime </a:t>
          </a:r>
          <a:br>
            <a:rPr lang="en-US" sz="2000" kern="1200" dirty="0">
              <a:solidFill>
                <a:schemeClr val="tx2"/>
              </a:solidFill>
            </a:rPr>
          </a:br>
          <a:r>
            <a:rPr lang="en-US" sz="2000" kern="1200" dirty="0">
              <a:solidFill>
                <a:schemeClr val="tx2"/>
              </a:solidFill>
            </a:rPr>
            <a:t>Package</a:t>
          </a:r>
        </a:p>
      </dsp:txBody>
      <dsp:txXfrm>
        <a:off x="541415" y="258286"/>
        <a:ext cx="1834017" cy="1080000"/>
      </dsp:txXfrm>
    </dsp:sp>
    <dsp:sp modelId="{4C62A91D-9F7B-488A-B4CD-3EE3722EED72}">
      <dsp:nvSpPr>
        <dsp:cNvPr id="0" name=""/>
        <dsp:cNvSpPr/>
      </dsp:nvSpPr>
      <dsp:spPr>
        <a:xfrm>
          <a:off x="1415" y="1473286"/>
          <a:ext cx="2331213" cy="2333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Install OpenVINO runtime</a:t>
          </a:r>
        </a:p>
        <a:p>
          <a:pPr marL="342900" lvl="2" indent="-171450" algn="l" defTabSz="711200">
            <a:lnSpc>
              <a:spcPct val="90000"/>
            </a:lnSpc>
            <a:spcBef>
              <a:spcPct val="0"/>
            </a:spcBef>
            <a:spcAft>
              <a:spcPct val="15000"/>
            </a:spcAft>
            <a:buChar char="•"/>
          </a:pPr>
          <a:r>
            <a:rPr lang="en-US" sz="1600" kern="1200" dirty="0"/>
            <a:t>Package Installer</a:t>
          </a:r>
        </a:p>
        <a:p>
          <a:pPr marL="342900" lvl="2" indent="-171450" algn="l" defTabSz="711200">
            <a:lnSpc>
              <a:spcPct val="90000"/>
            </a:lnSpc>
            <a:spcBef>
              <a:spcPct val="0"/>
            </a:spcBef>
            <a:spcAft>
              <a:spcPct val="15000"/>
            </a:spcAft>
            <a:buChar char="•"/>
          </a:pPr>
          <a:r>
            <a:rPr lang="en-US" sz="1600" kern="1200" dirty="0"/>
            <a:t>yum / apt</a:t>
          </a:r>
        </a:p>
        <a:p>
          <a:pPr marL="342900" lvl="2" indent="-171450" algn="l" defTabSz="711200">
            <a:lnSpc>
              <a:spcPct val="90000"/>
            </a:lnSpc>
            <a:spcBef>
              <a:spcPct val="0"/>
            </a:spcBef>
            <a:spcAft>
              <a:spcPct val="15000"/>
            </a:spcAft>
            <a:buChar char="•"/>
          </a:pPr>
          <a:r>
            <a:rPr lang="en-US" sz="1600" kern="1200" dirty="0"/>
            <a:t>pip / </a:t>
          </a:r>
          <a:r>
            <a:rPr lang="en-US" sz="1600" kern="1200" dirty="0" err="1"/>
            <a:t>conda</a:t>
          </a:r>
          <a:endParaRPr lang="en-US" sz="1600" kern="1200" dirty="0"/>
        </a:p>
      </dsp:txBody>
      <dsp:txXfrm>
        <a:off x="1415" y="1473286"/>
        <a:ext cx="2331213" cy="2333496"/>
      </dsp:txXfrm>
    </dsp:sp>
    <dsp:sp modelId="{5FA26ED1-2191-4E3A-BD42-70B054D9BA76}">
      <dsp:nvSpPr>
        <dsp:cNvPr id="0" name=""/>
        <dsp:cNvSpPr/>
      </dsp:nvSpPr>
      <dsp:spPr>
        <a:xfrm>
          <a:off x="2699432" y="258286"/>
          <a:ext cx="2914017" cy="108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Configure Non-CPU Devices</a:t>
          </a:r>
        </a:p>
      </dsp:txBody>
      <dsp:txXfrm>
        <a:off x="3239432" y="258286"/>
        <a:ext cx="1834017" cy="1080000"/>
      </dsp:txXfrm>
    </dsp:sp>
    <dsp:sp modelId="{66DEDD3E-6393-4DA0-9F69-4F42A4CD1DE5}">
      <dsp:nvSpPr>
        <dsp:cNvPr id="0" name=""/>
        <dsp:cNvSpPr/>
      </dsp:nvSpPr>
      <dsp:spPr>
        <a:xfrm>
          <a:off x="2699432" y="1473286"/>
          <a:ext cx="2331213" cy="2333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Enable GPU, VPU, and GNA (Myriad-X) as needed (Optional)</a:t>
          </a:r>
        </a:p>
      </dsp:txBody>
      <dsp:txXfrm>
        <a:off x="2699432" y="1473286"/>
        <a:ext cx="2331213" cy="2333496"/>
      </dsp:txXfrm>
    </dsp:sp>
    <dsp:sp modelId="{EFBAC1D7-12D6-46C1-904C-C67E76CF8873}">
      <dsp:nvSpPr>
        <dsp:cNvPr id="0" name=""/>
        <dsp:cNvSpPr/>
      </dsp:nvSpPr>
      <dsp:spPr>
        <a:xfrm>
          <a:off x="5397450" y="258286"/>
          <a:ext cx="2914017" cy="108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OpenCV</a:t>
          </a:r>
        </a:p>
      </dsp:txBody>
      <dsp:txXfrm>
        <a:off x="5937450" y="258286"/>
        <a:ext cx="1834017" cy="1080000"/>
      </dsp:txXfrm>
    </dsp:sp>
    <dsp:sp modelId="{5C508E0E-CADC-48CE-927B-76F1EA3DDB7D}">
      <dsp:nvSpPr>
        <dsp:cNvPr id="0" name=""/>
        <dsp:cNvSpPr/>
      </dsp:nvSpPr>
      <dsp:spPr>
        <a:xfrm>
          <a:off x="5397450" y="1473286"/>
          <a:ext cx="2331213" cy="2333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Install OpenCV as needed (Optional)</a:t>
          </a:r>
        </a:p>
        <a:p>
          <a:pPr marL="171450" lvl="1" indent="-171450" algn="l" defTabSz="711200">
            <a:lnSpc>
              <a:spcPct val="90000"/>
            </a:lnSpc>
            <a:spcBef>
              <a:spcPct val="0"/>
            </a:spcBef>
            <a:spcAft>
              <a:spcPct val="15000"/>
            </a:spcAft>
            <a:buChar char="•"/>
          </a:pPr>
          <a:r>
            <a:rPr lang="en-US" sz="1600" kern="1200" dirty="0"/>
            <a:t>Sample / Demo programs require OpenCV to build and run</a:t>
          </a:r>
        </a:p>
      </dsp:txBody>
      <dsp:txXfrm>
        <a:off x="5397450" y="1473286"/>
        <a:ext cx="2331213" cy="2333496"/>
      </dsp:txXfrm>
    </dsp:sp>
    <dsp:sp modelId="{8D1A71D0-F8E7-4FE1-A7F1-3B8F48401C6F}">
      <dsp:nvSpPr>
        <dsp:cNvPr id="0" name=""/>
        <dsp:cNvSpPr/>
      </dsp:nvSpPr>
      <dsp:spPr>
        <a:xfrm>
          <a:off x="8095467" y="258286"/>
          <a:ext cx="2914017" cy="10800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OpenVINO™ Developer Package</a:t>
          </a:r>
        </a:p>
      </dsp:txBody>
      <dsp:txXfrm>
        <a:off x="8635467" y="258286"/>
        <a:ext cx="1834017" cy="1080000"/>
      </dsp:txXfrm>
    </dsp:sp>
    <dsp:sp modelId="{DEF567AF-3731-410C-B17E-7206DA850BDE}">
      <dsp:nvSpPr>
        <dsp:cNvPr id="0" name=""/>
        <dsp:cNvSpPr/>
      </dsp:nvSpPr>
      <dsp:spPr>
        <a:xfrm>
          <a:off x="8095467" y="1473286"/>
          <a:ext cx="2331213" cy="2333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Model Optimizer</a:t>
          </a:r>
        </a:p>
        <a:p>
          <a:pPr marL="171450" lvl="1" indent="-171450" algn="l" defTabSz="711200">
            <a:lnSpc>
              <a:spcPct val="90000"/>
            </a:lnSpc>
            <a:spcBef>
              <a:spcPct val="0"/>
            </a:spcBef>
            <a:spcAft>
              <a:spcPct val="15000"/>
            </a:spcAft>
            <a:buChar char="•"/>
          </a:pPr>
          <a:r>
            <a:rPr lang="en-US" sz="1600" kern="1200" dirty="0"/>
            <a:t>Post-Training Optimization Tool</a:t>
          </a:r>
        </a:p>
        <a:p>
          <a:pPr marL="171450" lvl="1" indent="-171450" algn="l" defTabSz="711200">
            <a:lnSpc>
              <a:spcPct val="90000"/>
            </a:lnSpc>
            <a:spcBef>
              <a:spcPct val="0"/>
            </a:spcBef>
            <a:spcAft>
              <a:spcPct val="15000"/>
            </a:spcAft>
            <a:buChar char="•"/>
          </a:pPr>
          <a:r>
            <a:rPr lang="en-US" sz="1600" kern="1200" dirty="0"/>
            <a:t>Benchmark Tool</a:t>
          </a:r>
        </a:p>
        <a:p>
          <a:pPr marL="171450" lvl="1" indent="-171450" algn="l" defTabSz="711200">
            <a:lnSpc>
              <a:spcPct val="90000"/>
            </a:lnSpc>
            <a:spcBef>
              <a:spcPct val="0"/>
            </a:spcBef>
            <a:spcAft>
              <a:spcPct val="15000"/>
            </a:spcAft>
            <a:buChar char="•"/>
          </a:pPr>
          <a:r>
            <a:rPr lang="en-US" sz="1600" kern="1200" dirty="0"/>
            <a:t>Accuracy Checker and Annotation Converter</a:t>
          </a:r>
        </a:p>
        <a:p>
          <a:pPr marL="171450" lvl="1" indent="-171450" algn="l" defTabSz="711200">
            <a:lnSpc>
              <a:spcPct val="90000"/>
            </a:lnSpc>
            <a:spcBef>
              <a:spcPct val="0"/>
            </a:spcBef>
            <a:spcAft>
              <a:spcPct val="15000"/>
            </a:spcAft>
            <a:buChar char="•"/>
          </a:pPr>
          <a:r>
            <a:rPr lang="en-US" sz="1600" kern="1200" dirty="0"/>
            <a:t>Model Downloader and other Open Model Zoo tools</a:t>
          </a:r>
        </a:p>
      </dsp:txBody>
      <dsp:txXfrm>
        <a:off x="8095467" y="1473286"/>
        <a:ext cx="2331213" cy="233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FFC1FF-49D5-43C5-AFE3-617E11C84D1F}">
      <dsp:nvSpPr>
        <dsp:cNvPr id="0" name=""/>
        <dsp:cNvSpPr/>
      </dsp:nvSpPr>
      <dsp:spPr>
        <a:xfrm>
          <a:off x="1998" y="145457"/>
          <a:ext cx="1879857" cy="133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Model has pre- or post-processing parts that cannot be translated</a:t>
          </a:r>
        </a:p>
      </dsp:txBody>
      <dsp:txXfrm>
        <a:off x="40954" y="184413"/>
        <a:ext cx="1801945" cy="1252155"/>
      </dsp:txXfrm>
    </dsp:sp>
    <dsp:sp modelId="{72B76773-96F5-4395-8B2A-5D73BDD1FDF4}">
      <dsp:nvSpPr>
        <dsp:cNvPr id="0" name=""/>
        <dsp:cNvSpPr/>
      </dsp:nvSpPr>
      <dsp:spPr>
        <a:xfrm>
          <a:off x="2212823" y="145457"/>
          <a:ext cx="1879857" cy="133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Model has a training part that is convenient to be kept in the model, but not used during inference</a:t>
          </a:r>
        </a:p>
      </dsp:txBody>
      <dsp:txXfrm>
        <a:off x="2251779" y="184413"/>
        <a:ext cx="1801945" cy="1252155"/>
      </dsp:txXfrm>
    </dsp:sp>
    <dsp:sp modelId="{6366D925-0829-4D41-8C0E-C0BB741EA177}">
      <dsp:nvSpPr>
        <dsp:cNvPr id="0" name=""/>
        <dsp:cNvSpPr/>
      </dsp:nvSpPr>
      <dsp:spPr>
        <a:xfrm>
          <a:off x="4423648" y="145457"/>
          <a:ext cx="1879857" cy="133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Model contains lots of unsupported operations that cannot be easily implemented as custom layers</a:t>
          </a:r>
        </a:p>
      </dsp:txBody>
      <dsp:txXfrm>
        <a:off x="4462604" y="184413"/>
        <a:ext cx="1801945" cy="1252155"/>
      </dsp:txXfrm>
    </dsp:sp>
    <dsp:sp modelId="{56ADFDA4-FA84-4D8D-9D6F-E433E2F21F6F}">
      <dsp:nvSpPr>
        <dsp:cNvPr id="0" name=""/>
        <dsp:cNvSpPr/>
      </dsp:nvSpPr>
      <dsp:spPr>
        <a:xfrm>
          <a:off x="6634474" y="145457"/>
          <a:ext cx="1879857" cy="133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Problem with model conversion in the Model Optimizer</a:t>
          </a:r>
        </a:p>
      </dsp:txBody>
      <dsp:txXfrm>
        <a:off x="6673430" y="184413"/>
        <a:ext cx="1801945" cy="1252155"/>
      </dsp:txXfrm>
    </dsp:sp>
    <dsp:sp modelId="{72B91F77-7C30-4808-AD79-CC694421C174}">
      <dsp:nvSpPr>
        <dsp:cNvPr id="0" name=""/>
        <dsp:cNvSpPr/>
      </dsp:nvSpPr>
      <dsp:spPr>
        <a:xfrm>
          <a:off x="8845299" y="145457"/>
          <a:ext cx="1879857" cy="13300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Single custom layer or a combination of custom layers is isolated for debugging purposes</a:t>
          </a:r>
        </a:p>
      </dsp:txBody>
      <dsp:txXfrm>
        <a:off x="8884255" y="184413"/>
        <a:ext cx="1801945" cy="12521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E51B8D-BEC8-44F0-941F-41E2615B988A}">
      <dsp:nvSpPr>
        <dsp:cNvPr id="0" name=""/>
        <dsp:cNvSpPr/>
      </dsp:nvSpPr>
      <dsp:spPr>
        <a:xfrm rot="5400000">
          <a:off x="6814069" y="-2903152"/>
          <a:ext cx="774945" cy="6777921"/>
        </a:xfrm>
        <a:prstGeom prst="round2SameRect">
          <a:avLst/>
        </a:prstGeom>
        <a:solidFill>
          <a:srgbClr val="8F5DA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solidFill>
                <a:srgbClr val="FFFF00"/>
              </a:solidFill>
            </a:rPr>
            <a:t>mo</a:t>
          </a:r>
          <a:r>
            <a:rPr lang="en-US" sz="1800" kern="1200" dirty="0">
              <a:solidFill>
                <a:srgbClr val="FFFF00"/>
              </a:solidFill>
            </a:rPr>
            <a:t> --</a:t>
          </a:r>
          <a:r>
            <a:rPr lang="en-US" sz="1800" kern="1200" dirty="0" err="1">
              <a:solidFill>
                <a:srgbClr val="FFFF00"/>
              </a:solidFill>
            </a:rPr>
            <a:t>input_model</a:t>
          </a:r>
          <a:r>
            <a:rPr lang="en-US" sz="1800" kern="1200" dirty="0">
              <a:solidFill>
                <a:srgbClr val="FFFF00"/>
              </a:solidFill>
            </a:rPr>
            <a:t> </a:t>
          </a:r>
          <a:r>
            <a:rPr lang="en-US" sz="1800" kern="1200" dirty="0" err="1">
              <a:solidFill>
                <a:srgbClr val="FFFF00"/>
              </a:solidFill>
            </a:rPr>
            <a:t>unet.pdmodel</a:t>
          </a:r>
          <a:r>
            <a:rPr lang="en-US" sz="1800" kern="1200" dirty="0">
              <a:solidFill>
                <a:srgbClr val="FFFF00"/>
              </a:solidFill>
            </a:rPr>
            <a:t> </a:t>
          </a:r>
          <a:r>
            <a:rPr lang="en-US" sz="1800" b="1" kern="1200" dirty="0">
              <a:solidFill>
                <a:srgbClr val="FFFF00"/>
              </a:solidFill>
            </a:rPr>
            <a:t>--</a:t>
          </a:r>
          <a:r>
            <a:rPr lang="en-US" sz="1800" b="1" kern="1200" dirty="0" err="1">
              <a:solidFill>
                <a:srgbClr val="FFFF00"/>
              </a:solidFill>
            </a:rPr>
            <a:t>mean_values</a:t>
          </a:r>
          <a:r>
            <a:rPr lang="en-US" sz="1800" b="1" kern="1200" dirty="0">
              <a:solidFill>
                <a:srgbClr val="FFFF00"/>
              </a:solidFill>
            </a:rPr>
            <a:t> </a:t>
          </a:r>
          <a:r>
            <a:rPr lang="en-US" sz="1800" kern="1200" dirty="0">
              <a:solidFill>
                <a:srgbClr val="FFFF00"/>
              </a:solidFill>
            </a:rPr>
            <a:t>[123,117,104] </a:t>
          </a:r>
          <a:r>
            <a:rPr lang="en-US" sz="1800" b="1" kern="1200" dirty="0">
              <a:solidFill>
                <a:srgbClr val="FFFF00"/>
              </a:solidFill>
            </a:rPr>
            <a:t>--scale </a:t>
          </a:r>
          <a:r>
            <a:rPr lang="en-US" sz="1800" kern="1200" dirty="0">
              <a:solidFill>
                <a:srgbClr val="FFFF00"/>
              </a:solidFill>
            </a:rPr>
            <a:t>255</a:t>
          </a:r>
        </a:p>
      </dsp:txBody>
      <dsp:txXfrm rot="-5400000">
        <a:off x="3812581" y="136166"/>
        <a:ext cx="6740091" cy="699285"/>
      </dsp:txXfrm>
    </dsp:sp>
    <dsp:sp modelId="{C1612748-45B4-4B5D-A5BC-E3366E36A5D1}">
      <dsp:nvSpPr>
        <dsp:cNvPr id="0" name=""/>
        <dsp:cNvSpPr/>
      </dsp:nvSpPr>
      <dsp:spPr>
        <a:xfrm>
          <a:off x="0" y="1467"/>
          <a:ext cx="3812581" cy="9686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FFFFFF"/>
              </a:solidFill>
            </a:rPr>
            <a:t>Example: run the Model Optimizer for the </a:t>
          </a:r>
          <a:r>
            <a:rPr lang="en-US" sz="1300" kern="1200" dirty="0" err="1">
              <a:solidFill>
                <a:srgbClr val="FFFFFF"/>
              </a:solidFill>
            </a:rPr>
            <a:t>PaddlePaddle</a:t>
          </a:r>
          <a:r>
            <a:rPr lang="en-US" sz="1300" kern="1200" dirty="0">
              <a:solidFill>
                <a:srgbClr val="FFFFFF"/>
              </a:solidFill>
            </a:rPr>
            <a:t>* </a:t>
          </a:r>
          <a:r>
            <a:rPr lang="en-US" sz="1300" kern="1200" dirty="0" err="1">
              <a:solidFill>
                <a:srgbClr val="FFFFFF"/>
              </a:solidFill>
            </a:rPr>
            <a:t>UNet</a:t>
          </a:r>
          <a:r>
            <a:rPr lang="en-US" sz="1300" kern="1200" dirty="0">
              <a:solidFill>
                <a:srgbClr val="FFFFFF"/>
              </a:solidFill>
            </a:rPr>
            <a:t> model and apply mean-scale normalization to the input data.</a:t>
          </a:r>
        </a:p>
      </dsp:txBody>
      <dsp:txXfrm>
        <a:off x="47287" y="48754"/>
        <a:ext cx="3718007" cy="874108"/>
      </dsp:txXfrm>
    </dsp:sp>
    <dsp:sp modelId="{3A9D0375-177E-4FF1-880B-C47784427A37}">
      <dsp:nvSpPr>
        <dsp:cNvPr id="0" name=""/>
        <dsp:cNvSpPr/>
      </dsp:nvSpPr>
      <dsp:spPr>
        <a:xfrm rot="5400000">
          <a:off x="6814069" y="-1886035"/>
          <a:ext cx="774945" cy="6777921"/>
        </a:xfrm>
        <a:prstGeom prst="round2SameRect">
          <a:avLst/>
        </a:prstGeom>
        <a:solidFill>
          <a:srgbClr val="8F5DA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solidFill>
                <a:srgbClr val="FFFF00"/>
              </a:solidFill>
            </a:rPr>
            <a:t>mo</a:t>
          </a:r>
          <a:r>
            <a:rPr lang="en-US" sz="1800" kern="1200" dirty="0">
              <a:solidFill>
                <a:srgbClr val="FFFF00"/>
              </a:solidFill>
            </a:rPr>
            <a:t> --</a:t>
          </a:r>
          <a:r>
            <a:rPr lang="en-US" sz="1800" kern="1200" dirty="0" err="1">
              <a:solidFill>
                <a:srgbClr val="FFFF00"/>
              </a:solidFill>
            </a:rPr>
            <a:t>input_model</a:t>
          </a:r>
          <a:r>
            <a:rPr lang="en-US" sz="1800" kern="1200" dirty="0">
              <a:solidFill>
                <a:srgbClr val="FFFF00"/>
              </a:solidFill>
            </a:rPr>
            <a:t> </a:t>
          </a:r>
          <a:r>
            <a:rPr lang="en-US" sz="1800" kern="1200" dirty="0" err="1">
              <a:solidFill>
                <a:srgbClr val="FFFF00"/>
              </a:solidFill>
            </a:rPr>
            <a:t>alexnet.pb</a:t>
          </a:r>
          <a:r>
            <a:rPr lang="en-US" sz="1800" kern="1200" dirty="0">
              <a:solidFill>
                <a:srgbClr val="FFFF00"/>
              </a:solidFill>
            </a:rPr>
            <a:t> </a:t>
          </a:r>
          <a:r>
            <a:rPr lang="en-US" sz="1800" b="1" kern="1200" dirty="0">
              <a:solidFill>
                <a:srgbClr val="FFFF00"/>
              </a:solidFill>
            </a:rPr>
            <a:t>--</a:t>
          </a:r>
          <a:r>
            <a:rPr lang="en-US" sz="1800" b="1" kern="1200" dirty="0" err="1">
              <a:solidFill>
                <a:srgbClr val="FFFF00"/>
              </a:solidFill>
            </a:rPr>
            <a:t>reverse_input_channels</a:t>
          </a:r>
          <a:endParaRPr lang="en-US" sz="1800" b="1" kern="1200" dirty="0">
            <a:solidFill>
              <a:srgbClr val="FFFF00"/>
            </a:solidFill>
          </a:endParaRPr>
        </a:p>
      </dsp:txBody>
      <dsp:txXfrm rot="-5400000">
        <a:off x="3812581" y="1153283"/>
        <a:ext cx="6740091" cy="699285"/>
      </dsp:txXfrm>
    </dsp:sp>
    <dsp:sp modelId="{5851DBF4-6428-43DB-8263-D5BE465E208B}">
      <dsp:nvSpPr>
        <dsp:cNvPr id="0" name=""/>
        <dsp:cNvSpPr/>
      </dsp:nvSpPr>
      <dsp:spPr>
        <a:xfrm>
          <a:off x="0" y="1018583"/>
          <a:ext cx="3812581" cy="9686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l" defTabSz="577850">
            <a:lnSpc>
              <a:spcPct val="90000"/>
            </a:lnSpc>
            <a:spcBef>
              <a:spcPct val="0"/>
            </a:spcBef>
            <a:spcAft>
              <a:spcPct val="35000"/>
            </a:spcAft>
            <a:buNone/>
          </a:pPr>
          <a:r>
            <a:rPr lang="en-US" sz="1300" kern="1200" dirty="0">
              <a:solidFill>
                <a:srgbClr val="FFFFFF"/>
              </a:solidFill>
            </a:rPr>
            <a:t>Example: launch the Model Optimizer for the TensorFlow* </a:t>
          </a:r>
          <a:r>
            <a:rPr lang="en-US" sz="1300" kern="1200" dirty="0" err="1">
              <a:solidFill>
                <a:srgbClr val="FFFFFF"/>
              </a:solidFill>
            </a:rPr>
            <a:t>AlexNet</a:t>
          </a:r>
          <a:r>
            <a:rPr lang="en-US" sz="1300" kern="1200" dirty="0">
              <a:solidFill>
                <a:srgbClr val="FFFFFF"/>
              </a:solidFill>
            </a:rPr>
            <a:t> model and embed </a:t>
          </a:r>
          <a:r>
            <a:rPr lang="en-US" sz="1300" kern="1200" dirty="0" err="1">
              <a:solidFill>
                <a:srgbClr val="FFFFFF"/>
              </a:solidFill>
            </a:rPr>
            <a:t>reverse_input_channel</a:t>
          </a:r>
          <a:r>
            <a:rPr lang="en-US" sz="1300" kern="1200" dirty="0">
              <a:solidFill>
                <a:srgbClr val="FFFFFF"/>
              </a:solidFill>
            </a:rPr>
            <a:t> preprocessing block into IR.</a:t>
          </a:r>
        </a:p>
      </dsp:txBody>
      <dsp:txXfrm>
        <a:off x="47287" y="1065870"/>
        <a:ext cx="3718007" cy="874108"/>
      </dsp:txXfrm>
    </dsp:sp>
    <dsp:sp modelId="{E319042E-05F8-4A37-BD5E-4101BEA2DB8C}">
      <dsp:nvSpPr>
        <dsp:cNvPr id="0" name=""/>
        <dsp:cNvSpPr/>
      </dsp:nvSpPr>
      <dsp:spPr>
        <a:xfrm rot="5400000">
          <a:off x="6814069" y="-868919"/>
          <a:ext cx="774945" cy="6777921"/>
        </a:xfrm>
        <a:prstGeom prst="round2SameRect">
          <a:avLst/>
        </a:prstGeom>
        <a:solidFill>
          <a:srgbClr val="8F5DA2">
            <a:alpha val="9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err="1">
              <a:solidFill>
                <a:srgbClr val="FFFF00"/>
              </a:solidFill>
            </a:rPr>
            <a:t>mo</a:t>
          </a:r>
          <a:r>
            <a:rPr lang="en-US" sz="1800" kern="1200" dirty="0">
              <a:solidFill>
                <a:srgbClr val="FFFF00"/>
              </a:solidFill>
            </a:rPr>
            <a:t> --</a:t>
          </a:r>
          <a:r>
            <a:rPr lang="en-US" sz="1800" kern="1200" dirty="0" err="1">
              <a:solidFill>
                <a:srgbClr val="FFFF00"/>
              </a:solidFill>
            </a:rPr>
            <a:t>input_model</a:t>
          </a:r>
          <a:r>
            <a:rPr lang="en-US" sz="1800" kern="1200" dirty="0">
              <a:solidFill>
                <a:srgbClr val="FFFF00"/>
              </a:solidFill>
            </a:rPr>
            <a:t> </a:t>
          </a:r>
          <a:r>
            <a:rPr lang="en-US" sz="1800" kern="1200" dirty="0" err="1">
              <a:solidFill>
                <a:srgbClr val="FFFF00"/>
              </a:solidFill>
            </a:rPr>
            <a:t>tf_nasnet_large.onnx</a:t>
          </a:r>
          <a:r>
            <a:rPr lang="en-US" sz="1800" kern="1200" dirty="0">
              <a:solidFill>
                <a:srgbClr val="FFFF00"/>
              </a:solidFill>
            </a:rPr>
            <a:t> </a:t>
          </a:r>
          <a:r>
            <a:rPr lang="en-US" sz="1800" b="1" kern="1200" dirty="0">
              <a:solidFill>
                <a:srgbClr val="FFFF00"/>
              </a:solidFill>
            </a:rPr>
            <a:t>--layout </a:t>
          </a:r>
          <a:r>
            <a:rPr lang="en-US" sz="1800" kern="1200" dirty="0">
              <a:solidFill>
                <a:srgbClr val="FFFF00"/>
              </a:solidFill>
            </a:rPr>
            <a:t>"</a:t>
          </a:r>
          <a:r>
            <a:rPr lang="en-US" sz="1800" kern="1200" dirty="0" err="1">
              <a:solidFill>
                <a:srgbClr val="FFFF00"/>
              </a:solidFill>
            </a:rPr>
            <a:t>nhwc</a:t>
          </a:r>
          <a:r>
            <a:rPr lang="en-US" sz="1800" kern="1200" dirty="0">
              <a:solidFill>
                <a:srgbClr val="FFFF00"/>
              </a:solidFill>
            </a:rPr>
            <a:t>-&gt;</a:t>
          </a:r>
          <a:r>
            <a:rPr lang="en-US" sz="1800" kern="1200" dirty="0" err="1">
              <a:solidFill>
                <a:srgbClr val="FFFF00"/>
              </a:solidFill>
            </a:rPr>
            <a:t>nchw</a:t>
          </a:r>
          <a:r>
            <a:rPr lang="en-US" sz="1800" kern="1200" dirty="0">
              <a:solidFill>
                <a:srgbClr val="FFFF00"/>
              </a:solidFill>
            </a:rPr>
            <a:t>"</a:t>
          </a:r>
        </a:p>
      </dsp:txBody>
      <dsp:txXfrm rot="-5400000">
        <a:off x="3812581" y="2170399"/>
        <a:ext cx="6740091" cy="699285"/>
      </dsp:txXfrm>
    </dsp:sp>
    <dsp:sp modelId="{2B79E482-F80A-4B75-A828-10D26AD12614}">
      <dsp:nvSpPr>
        <dsp:cNvPr id="0" name=""/>
        <dsp:cNvSpPr/>
      </dsp:nvSpPr>
      <dsp:spPr>
        <a:xfrm>
          <a:off x="0" y="2035700"/>
          <a:ext cx="3812581" cy="96868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24765" rIns="49530" bIns="24765" numCol="1" spcCol="1270" anchor="ctr" anchorCtr="0">
          <a:noAutofit/>
        </a:bodyPr>
        <a:lstStyle/>
        <a:p>
          <a:pPr marL="0" lvl="0" indent="0" algn="l" defTabSz="577850">
            <a:lnSpc>
              <a:spcPct val="90000"/>
            </a:lnSpc>
            <a:spcBef>
              <a:spcPct val="0"/>
            </a:spcBef>
            <a:spcAft>
              <a:spcPct val="35000"/>
            </a:spcAft>
            <a:buNone/>
          </a:pPr>
          <a:r>
            <a:rPr lang="en-US" sz="1300" kern="1200">
              <a:solidFill>
                <a:srgbClr val="FFFFFF"/>
              </a:solidFill>
            </a:rPr>
            <a:t>Example: for the nasnet_large that we may want to provide data in NCHW layout:</a:t>
          </a:r>
        </a:p>
      </dsp:txBody>
      <dsp:txXfrm>
        <a:off x="47287" y="2082987"/>
        <a:ext cx="3718007" cy="8741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49AD6-8ED7-4CEC-86F6-D4D1F29A8388}">
      <dsp:nvSpPr>
        <dsp:cNvPr id="0" name=""/>
        <dsp:cNvSpPr/>
      </dsp:nvSpPr>
      <dsp:spPr>
        <a:xfrm>
          <a:off x="17" y="46867"/>
          <a:ext cx="1641580" cy="34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Static Shape</a:t>
          </a:r>
        </a:p>
      </dsp:txBody>
      <dsp:txXfrm>
        <a:off x="17" y="46867"/>
        <a:ext cx="1641580" cy="345600"/>
      </dsp:txXfrm>
    </dsp:sp>
    <dsp:sp modelId="{EC5FF556-60BF-4576-A4A9-98C016C90898}">
      <dsp:nvSpPr>
        <dsp:cNvPr id="0" name=""/>
        <dsp:cNvSpPr/>
      </dsp:nvSpPr>
      <dsp:spPr>
        <a:xfrm>
          <a:off x="17" y="392467"/>
          <a:ext cx="1641580" cy="161406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Conventional “static” model reshaping works well when it can be done once per many model inference calls with the same shape.</a:t>
          </a:r>
        </a:p>
      </dsp:txBody>
      <dsp:txXfrm>
        <a:off x="17" y="392467"/>
        <a:ext cx="1641580" cy="1614060"/>
      </dsp:txXfrm>
    </dsp:sp>
    <dsp:sp modelId="{4E7110BD-31CD-4D1D-A31C-2FBE3C0EE682}">
      <dsp:nvSpPr>
        <dsp:cNvPr id="0" name=""/>
        <dsp:cNvSpPr/>
      </dsp:nvSpPr>
      <dsp:spPr>
        <a:xfrm>
          <a:off x="1871419" y="46867"/>
          <a:ext cx="1641580" cy="34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1"/>
              </a:solidFill>
            </a:rPr>
            <a:t>Dynamic Shape</a:t>
          </a:r>
        </a:p>
      </dsp:txBody>
      <dsp:txXfrm>
        <a:off x="1871419" y="46867"/>
        <a:ext cx="1641580" cy="345600"/>
      </dsp:txXfrm>
    </dsp:sp>
    <dsp:sp modelId="{CDA7D212-946A-4B2A-9A43-A8DC2B331D2F}">
      <dsp:nvSpPr>
        <dsp:cNvPr id="0" name=""/>
        <dsp:cNvSpPr/>
      </dsp:nvSpPr>
      <dsp:spPr>
        <a:xfrm>
          <a:off x="1871419" y="392467"/>
          <a:ext cx="1641580" cy="161406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The input tensor shape may change on every inference call.</a:t>
          </a:r>
        </a:p>
      </dsp:txBody>
      <dsp:txXfrm>
        <a:off x="1871419" y="392467"/>
        <a:ext cx="1641580" cy="16140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AD16A-DE52-4CD1-BAFC-FEFC64C14EFA}">
      <dsp:nvSpPr>
        <dsp:cNvPr id="0" name=""/>
        <dsp:cNvSpPr/>
      </dsp:nvSpPr>
      <dsp:spPr>
        <a:xfrm>
          <a:off x="0" y="4512840"/>
          <a:ext cx="1459454" cy="49383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96" tIns="113792" rIns="103796"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Display</a:t>
          </a:r>
        </a:p>
      </dsp:txBody>
      <dsp:txXfrm>
        <a:off x="0" y="4512840"/>
        <a:ext cx="1459454" cy="493837"/>
      </dsp:txXfrm>
    </dsp:sp>
    <dsp:sp modelId="{A1402F00-2DDA-4393-8370-3BD37F215AC0}">
      <dsp:nvSpPr>
        <dsp:cNvPr id="0" name=""/>
        <dsp:cNvSpPr/>
      </dsp:nvSpPr>
      <dsp:spPr>
        <a:xfrm>
          <a:off x="1459454" y="4512840"/>
          <a:ext cx="4378364" cy="4938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4" tIns="152400" rIns="88814" bIns="15240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bg2">
                  <a:lumMod val="75000"/>
                </a:schemeClr>
              </a:solidFill>
            </a:rPr>
            <a:t>Display the results by annotating the image with bounding boxes and labeling with the recognized text.</a:t>
          </a:r>
        </a:p>
      </dsp:txBody>
      <dsp:txXfrm>
        <a:off x="1459454" y="4512840"/>
        <a:ext cx="4378364" cy="493837"/>
      </dsp:txXfrm>
    </dsp:sp>
    <dsp:sp modelId="{CB6F5A89-7C9F-4C22-B066-15A4D857445F}">
      <dsp:nvSpPr>
        <dsp:cNvPr id="0" name=""/>
        <dsp:cNvSpPr/>
      </dsp:nvSpPr>
      <dsp:spPr>
        <a:xfrm rot="10800000">
          <a:off x="0" y="3760725"/>
          <a:ext cx="1459454" cy="75952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96" tIns="113792" rIns="103796"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Perform</a:t>
          </a:r>
        </a:p>
      </dsp:txBody>
      <dsp:txXfrm rot="-10800000">
        <a:off x="0" y="3760725"/>
        <a:ext cx="1459454" cy="493689"/>
      </dsp:txXfrm>
    </dsp:sp>
    <dsp:sp modelId="{E94A1C09-CE77-44FC-97C1-E2FE2459D5A4}">
      <dsp:nvSpPr>
        <dsp:cNvPr id="0" name=""/>
        <dsp:cNvSpPr/>
      </dsp:nvSpPr>
      <dsp:spPr>
        <a:xfrm>
          <a:off x="1459454" y="3760725"/>
          <a:ext cx="4378364" cy="4936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4" tIns="152400" rIns="88814" bIns="15240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bg2">
                  <a:lumMod val="75000"/>
                </a:schemeClr>
              </a:solidFill>
            </a:rPr>
            <a:t>Perform recognition inference on each region of detected text</a:t>
          </a:r>
        </a:p>
      </dsp:txBody>
      <dsp:txXfrm>
        <a:off x="1459454" y="3760725"/>
        <a:ext cx="4378364" cy="493689"/>
      </dsp:txXfrm>
    </dsp:sp>
    <dsp:sp modelId="{368A1B92-452C-41A0-9BA6-DCB3FB424C62}">
      <dsp:nvSpPr>
        <dsp:cNvPr id="0" name=""/>
        <dsp:cNvSpPr/>
      </dsp:nvSpPr>
      <dsp:spPr>
        <a:xfrm rot="10800000">
          <a:off x="0" y="3008610"/>
          <a:ext cx="1459454" cy="75952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96" tIns="113792" rIns="103796"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Perform</a:t>
          </a:r>
        </a:p>
      </dsp:txBody>
      <dsp:txXfrm rot="-10800000">
        <a:off x="0" y="3008610"/>
        <a:ext cx="1459454" cy="493689"/>
      </dsp:txXfrm>
    </dsp:sp>
    <dsp:sp modelId="{72A57CC6-5B92-4C1A-B378-34DA04BC41B0}">
      <dsp:nvSpPr>
        <dsp:cNvPr id="0" name=""/>
        <dsp:cNvSpPr/>
      </dsp:nvSpPr>
      <dsp:spPr>
        <a:xfrm>
          <a:off x="1459454" y="3008610"/>
          <a:ext cx="4378364" cy="4936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4" tIns="152400" rIns="88814" bIns="15240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bg2">
                  <a:lumMod val="75000"/>
                </a:schemeClr>
              </a:solidFill>
            </a:rPr>
            <a:t>Perform the horizontal text detection inference</a:t>
          </a:r>
        </a:p>
      </dsp:txBody>
      <dsp:txXfrm>
        <a:off x="1459454" y="3008610"/>
        <a:ext cx="4378364" cy="493689"/>
      </dsp:txXfrm>
    </dsp:sp>
    <dsp:sp modelId="{6D5F8003-862B-4F14-BCF5-3925BA97157B}">
      <dsp:nvSpPr>
        <dsp:cNvPr id="0" name=""/>
        <dsp:cNvSpPr/>
      </dsp:nvSpPr>
      <dsp:spPr>
        <a:xfrm rot="10800000">
          <a:off x="0" y="2256496"/>
          <a:ext cx="1459454" cy="75952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96" tIns="113792" rIns="103796"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Load</a:t>
          </a:r>
        </a:p>
      </dsp:txBody>
      <dsp:txXfrm rot="-10800000">
        <a:off x="0" y="2256496"/>
        <a:ext cx="1459454" cy="493689"/>
      </dsp:txXfrm>
    </dsp:sp>
    <dsp:sp modelId="{D05CC351-378C-4432-A0F9-A99265E535E4}">
      <dsp:nvSpPr>
        <dsp:cNvPr id="0" name=""/>
        <dsp:cNvSpPr/>
      </dsp:nvSpPr>
      <dsp:spPr>
        <a:xfrm>
          <a:off x="1459454" y="2256496"/>
          <a:ext cx="4378364" cy="4936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4" tIns="152400" rIns="88814" bIns="15240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bg2">
                  <a:lumMod val="75000"/>
                </a:schemeClr>
              </a:solidFill>
            </a:rPr>
            <a:t>Load the models and the images</a:t>
          </a:r>
        </a:p>
      </dsp:txBody>
      <dsp:txXfrm>
        <a:off x="1459454" y="2256496"/>
        <a:ext cx="4378364" cy="493689"/>
      </dsp:txXfrm>
    </dsp:sp>
    <dsp:sp modelId="{23994919-66BD-40CC-A7DB-D7E4A81CB8D8}">
      <dsp:nvSpPr>
        <dsp:cNvPr id="0" name=""/>
        <dsp:cNvSpPr/>
      </dsp:nvSpPr>
      <dsp:spPr>
        <a:xfrm rot="10800000">
          <a:off x="0" y="1504381"/>
          <a:ext cx="1459454" cy="75952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96" tIns="113792" rIns="103796"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Convert</a:t>
          </a:r>
        </a:p>
      </dsp:txBody>
      <dsp:txXfrm rot="-10800000">
        <a:off x="0" y="1504381"/>
        <a:ext cx="1459454" cy="493689"/>
      </dsp:txXfrm>
    </dsp:sp>
    <dsp:sp modelId="{182C3072-2721-4660-9B55-F817BC46D350}">
      <dsp:nvSpPr>
        <dsp:cNvPr id="0" name=""/>
        <dsp:cNvSpPr/>
      </dsp:nvSpPr>
      <dsp:spPr>
        <a:xfrm>
          <a:off x="1459454" y="1504381"/>
          <a:ext cx="4378364" cy="4936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4" tIns="152400" rIns="88814" bIns="15240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bg2">
                  <a:lumMod val="75000"/>
                </a:schemeClr>
              </a:solidFill>
            </a:rPr>
            <a:t>Convert the models to Intermediate Representation Format</a:t>
          </a:r>
        </a:p>
      </dsp:txBody>
      <dsp:txXfrm>
        <a:off x="1459454" y="1504381"/>
        <a:ext cx="4378364" cy="493689"/>
      </dsp:txXfrm>
    </dsp:sp>
    <dsp:sp modelId="{D0A2613A-B69C-4F11-BA21-E03C2B33C992}">
      <dsp:nvSpPr>
        <dsp:cNvPr id="0" name=""/>
        <dsp:cNvSpPr/>
      </dsp:nvSpPr>
      <dsp:spPr>
        <a:xfrm rot="10800000">
          <a:off x="0" y="752266"/>
          <a:ext cx="1459454" cy="75952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96" tIns="113792" rIns="103796"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Download</a:t>
          </a:r>
        </a:p>
      </dsp:txBody>
      <dsp:txXfrm rot="-10800000">
        <a:off x="0" y="752266"/>
        <a:ext cx="1459454" cy="493689"/>
      </dsp:txXfrm>
    </dsp:sp>
    <dsp:sp modelId="{F7A5DC83-D708-4D7D-A7DB-7473EE4DA915}">
      <dsp:nvSpPr>
        <dsp:cNvPr id="0" name=""/>
        <dsp:cNvSpPr/>
      </dsp:nvSpPr>
      <dsp:spPr>
        <a:xfrm>
          <a:off x="1459454" y="752266"/>
          <a:ext cx="4378364" cy="4936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4" tIns="152400" rIns="88814" bIns="152400" numCol="1" spcCol="1270" anchor="ctr" anchorCtr="0">
          <a:noAutofit/>
        </a:bodyPr>
        <a:lstStyle/>
        <a:p>
          <a:pPr marL="0" lvl="0" indent="0" algn="l" defTabSz="533400">
            <a:lnSpc>
              <a:spcPct val="90000"/>
            </a:lnSpc>
            <a:spcBef>
              <a:spcPct val="0"/>
            </a:spcBef>
            <a:spcAft>
              <a:spcPct val="35000"/>
            </a:spcAft>
            <a:buNone/>
          </a:pPr>
          <a:r>
            <a:rPr lang="en-US" sz="1200" kern="1200">
              <a:solidFill>
                <a:schemeClr val="bg2">
                  <a:lumMod val="75000"/>
                </a:schemeClr>
              </a:solidFill>
            </a:rPr>
            <a:t>Download the models from the Open Model Zoo</a:t>
          </a:r>
        </a:p>
      </dsp:txBody>
      <dsp:txXfrm>
        <a:off x="1459454" y="752266"/>
        <a:ext cx="4378364" cy="493689"/>
      </dsp:txXfrm>
    </dsp:sp>
    <dsp:sp modelId="{7C23AE87-361B-44EC-8512-43EEF4ADD834}">
      <dsp:nvSpPr>
        <dsp:cNvPr id="0" name=""/>
        <dsp:cNvSpPr/>
      </dsp:nvSpPr>
      <dsp:spPr>
        <a:xfrm rot="10800000">
          <a:off x="0" y="151"/>
          <a:ext cx="1459454" cy="759522"/>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796" tIns="113792" rIns="103796"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Load</a:t>
          </a:r>
        </a:p>
      </dsp:txBody>
      <dsp:txXfrm rot="-10800000">
        <a:off x="0" y="151"/>
        <a:ext cx="1459454" cy="493689"/>
      </dsp:txXfrm>
    </dsp:sp>
    <dsp:sp modelId="{DDAF743E-8AFB-47B1-BFD6-BC6D13D8B4F5}">
      <dsp:nvSpPr>
        <dsp:cNvPr id="0" name=""/>
        <dsp:cNvSpPr/>
      </dsp:nvSpPr>
      <dsp:spPr>
        <a:xfrm>
          <a:off x="1459454" y="151"/>
          <a:ext cx="4378364" cy="49368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814" tIns="152400" rIns="88814" bIns="15240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2">
                  <a:lumMod val="75000"/>
                </a:schemeClr>
              </a:solidFill>
            </a:rPr>
            <a:t>Load the OpenVINO™ Library</a:t>
          </a:r>
        </a:p>
      </dsp:txBody>
      <dsp:txXfrm>
        <a:off x="1459454" y="151"/>
        <a:ext cx="4378364" cy="49368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5/20/2022</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openvino.ai/latest/openvino_docs_install_guides_installing_openvino_docker_linux.html#doxid-openvino-docs-install-guides-installing-openvino-docker-linux" TargetMode="External"/><Relationship Id="rId3" Type="http://schemas.openxmlformats.org/officeDocument/2006/relationships/hyperlink" Target="https://docs.openvino.ai/latest/openvino_docs_install_guides_installing_openvino_pip.html#doxid-openvino-docs-install-guides-installing-openvino-pip" TargetMode="External"/><Relationship Id="rId7" Type="http://schemas.openxmlformats.org/officeDocument/2006/relationships/hyperlink" Target="https://docs.openvino.ai/latest/openvino_docs_install_guides_installing_openvino_conda.html#doxid-openvino-docs-install-guides-installing-openvino-conda" TargetMode="External"/><Relationship Id="rId12" Type="http://schemas.openxmlformats.org/officeDocument/2006/relationships/hyperlink" Target="https://docs.openvino.ai/latest/openvino_docs_install_guides_installing_openvino_raspbian.html#doxid-openvino-docs-install-guides-installing-openvino-raspbian"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openvino.ai/latest/openvino_docs_install_guides_installing_openvino_yum.html#doxid-openvino-docs-install-guides-installing-openvino-yum" TargetMode="External"/><Relationship Id="rId11" Type="http://schemas.openxmlformats.org/officeDocument/2006/relationships/hyperlink" Target="https://docs.openvino.ai/latest/openvino_docs_install_guides_installing_openvino_macos.html#doxid-openvino-docs-install-guides-installing-openvino-macos" TargetMode="External"/><Relationship Id="rId5" Type="http://schemas.openxmlformats.org/officeDocument/2006/relationships/hyperlink" Target="https://docs.openvino.ai/latest/openvino_docs_install_guides_installing_openvino_apt.html#doxid-openvino-docs-install-guides-installing-openvino-apt" TargetMode="External"/><Relationship Id="rId10" Type="http://schemas.openxmlformats.org/officeDocument/2006/relationships/hyperlink" Target="https://docs.openvino.ai/latest/openvino_docs_install_guides_installing_openvino_docker_windows.html#doxid-openvino-docs-install-guides-installing-openvino-docker-windows" TargetMode="External"/><Relationship Id="rId4" Type="http://schemas.openxmlformats.org/officeDocument/2006/relationships/hyperlink" Target="https://docs.openvino.ai/latest/openvino_docs_install_guides_installing_openvino_linux.html#doxid-openvino-docs-install-guides-installing-openvino-linux" TargetMode="External"/><Relationship Id="rId9" Type="http://schemas.openxmlformats.org/officeDocument/2006/relationships/hyperlink" Target="https://docs.openvino.ai/latest/openvino_docs_install_guides_installing_openvino_windows.html#doxid-openvino-docs-install-guides-installing-openvino-windows"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openvino.ai/latest/openvino_docs_install_guides_installing_openvino_docker_linux.html#doxid-openvino-docs-install-guides-installing-openvino-docker-linux" TargetMode="External"/><Relationship Id="rId3" Type="http://schemas.openxmlformats.org/officeDocument/2006/relationships/hyperlink" Target="https://docs.openvino.ai/latest/openvino_docs_install_guides_installing_openvino_pip.html#doxid-openvino-docs-install-guides-installing-openvino-pip" TargetMode="External"/><Relationship Id="rId7" Type="http://schemas.openxmlformats.org/officeDocument/2006/relationships/hyperlink" Target="https://docs.openvino.ai/latest/openvino_docs_install_guides_installing_openvino_conda.html#doxid-openvino-docs-install-guides-installing-openvino-conda" TargetMode="External"/><Relationship Id="rId12" Type="http://schemas.openxmlformats.org/officeDocument/2006/relationships/hyperlink" Target="https://docs.openvino.ai/latest/openvino_docs_install_guides_installing_openvino_raspbian.html#doxid-openvino-docs-install-guides-installing-openvino-raspbia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openvino.ai/latest/openvino_docs_install_guides_installing_openvino_yum.html#doxid-openvino-docs-install-guides-installing-openvino-yum" TargetMode="External"/><Relationship Id="rId11" Type="http://schemas.openxmlformats.org/officeDocument/2006/relationships/hyperlink" Target="https://docs.openvino.ai/latest/openvino_docs_install_guides_installing_openvino_macos.html#doxid-openvino-docs-install-guides-installing-openvino-macos" TargetMode="External"/><Relationship Id="rId5" Type="http://schemas.openxmlformats.org/officeDocument/2006/relationships/hyperlink" Target="https://docs.openvino.ai/latest/openvino_docs_install_guides_installing_openvino_apt.html#doxid-openvino-docs-install-guides-installing-openvino-apt" TargetMode="External"/><Relationship Id="rId10" Type="http://schemas.openxmlformats.org/officeDocument/2006/relationships/hyperlink" Target="https://docs.openvino.ai/latest/openvino_docs_install_guides_installing_openvino_docker_windows.html#doxid-openvino-docs-install-guides-installing-openvino-docker-windows" TargetMode="External"/><Relationship Id="rId4" Type="http://schemas.openxmlformats.org/officeDocument/2006/relationships/hyperlink" Target="https://docs.openvino.ai/latest/openvino_docs_install_guides_installing_openvino_linux.html#doxid-openvino-docs-install-guides-installing-openvino-linux" TargetMode="External"/><Relationship Id="rId9" Type="http://schemas.openxmlformats.org/officeDocument/2006/relationships/hyperlink" Target="https://docs.openvino.ai/latest/openvino_docs_install_guides_installing_openvino_windows.html#doxid-openvino-docs-install-guides-installing-openvino-window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EF46E1-E891-034A-903A-4B922A1B9442}" type="slidenum">
              <a:rPr lang="en-US" smtClean="0"/>
              <a:t>5</a:t>
            </a:fld>
            <a:endParaRPr lang="en-US" dirty="0"/>
          </a:p>
        </p:txBody>
      </p:sp>
    </p:spTree>
    <p:extLst>
      <p:ext uri="{BB962C8B-B14F-4D97-AF65-F5344CB8AC3E}">
        <p14:creationId xmlns:p14="http://schemas.microsoft.com/office/powerpoint/2010/main" val="320743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a:effectLst/>
                <a:latin typeface="+mn-lt"/>
                <a:ea typeface="+mn-ea"/>
                <a:cs typeface="+mn-cs"/>
                <a:sym typeface="Helvetica Neue"/>
              </a:rPr>
              <a:t>There are two types of release for the Intel Distribution of OpenVINO Toolkit, Standard Releases and Long-Term Support Releases.</a:t>
            </a:r>
          </a:p>
          <a:p>
            <a:pPr lvl="0"/>
            <a:endParaRPr lang="en-US" sz="1100">
              <a:effectLst/>
              <a:latin typeface="+mn-lt"/>
              <a:ea typeface="+mn-ea"/>
              <a:cs typeface="+mn-cs"/>
              <a:sym typeface="Helvetica Neue"/>
            </a:endParaRPr>
          </a:p>
          <a:p>
            <a:pPr lvl="0"/>
            <a:r>
              <a:rPr lang="en-US" sz="1100">
                <a:effectLst/>
                <a:latin typeface="+mn-lt"/>
                <a:ea typeface="+mn-ea"/>
                <a:cs typeface="+mn-cs"/>
                <a:sym typeface="Helvetica Neue"/>
              </a:rPr>
              <a:t>Standard Release will have 3-4 releases a year, for users who are looking to take advantage of the new features, tools and support in order to keep current with the advancements in deep learning technologies, while some of the old features might be removed from the standard release.</a:t>
            </a:r>
          </a:p>
          <a:p>
            <a:pPr lvl="0"/>
            <a:endParaRPr lang="en-US" sz="1100">
              <a:effectLst/>
              <a:latin typeface="+mn-lt"/>
              <a:ea typeface="+mn-ea"/>
              <a:cs typeface="+mn-cs"/>
              <a:sym typeface="Helvetica Neue"/>
            </a:endParaRPr>
          </a:p>
          <a:p>
            <a:pPr lvl="0"/>
            <a:r>
              <a:rPr lang="en-US" sz="1100">
                <a:effectLst/>
                <a:latin typeface="+mn-lt"/>
                <a:ea typeface="+mn-ea"/>
                <a:cs typeface="+mn-cs"/>
                <a:sym typeface="Helvetica Neue"/>
              </a:rPr>
              <a:t>Long-Term Support Release is maintained once a year </a:t>
            </a:r>
            <a:r>
              <a:rPr lang="en-US" sz="1100" b="0" i="0">
                <a:effectLst/>
                <a:latin typeface="+mn-lt"/>
                <a:ea typeface="+mn-ea"/>
                <a:cs typeface="+mn-cs"/>
                <a:sym typeface="Helvetica Neue"/>
              </a:rPr>
              <a:t>and supported for two years</a:t>
            </a:r>
            <a:r>
              <a:rPr lang="en-US" sz="1100">
                <a:effectLst/>
                <a:latin typeface="+mn-lt"/>
                <a:ea typeface="+mn-ea"/>
                <a:cs typeface="+mn-cs"/>
                <a:sym typeface="Helvetica Neue"/>
              </a:rPr>
              <a:t>, for users who are looking for a stable and reliable version that has little to no new feature changes.</a:t>
            </a:r>
          </a:p>
          <a:p>
            <a:pPr lvl="0"/>
            <a:endParaRPr lang="en-US" sz="1100">
              <a:effectLst/>
              <a:latin typeface="+mn-lt"/>
              <a:ea typeface="+mn-ea"/>
              <a:cs typeface="+mn-cs"/>
              <a:sym typeface="Helvetica Neue"/>
            </a:endParaRPr>
          </a:p>
        </p:txBody>
      </p:sp>
    </p:spTree>
    <p:extLst>
      <p:ext uri="{BB962C8B-B14F-4D97-AF65-F5344CB8AC3E}">
        <p14:creationId xmlns:p14="http://schemas.microsoft.com/office/powerpoint/2010/main" val="228824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513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Since the 2022.1 release, the OpenVINO installation package has been separated into two parts: OpenVINO Runtime and OpenVINO Development Tools. See the following instructions to choose your installation process.</a:t>
            </a:r>
          </a:p>
          <a:p>
            <a:pPr algn="l"/>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For Python developers, you can </a:t>
            </a:r>
            <a:r>
              <a:rPr lang="en-US" b="0" i="0" u="none" strike="noStrike" dirty="0">
                <a:solidFill>
                  <a:srgbClr val="333333"/>
                </a:solidFill>
                <a:effectLst/>
                <a:latin typeface="Arial" panose="020B0604020202020204" pitchFamily="34" charset="0"/>
                <a:hlinkClick r:id="rId3"/>
              </a:rPr>
              <a:t>install OpenVINO from </a:t>
            </a:r>
            <a:r>
              <a:rPr lang="en-US" b="0" i="0" u="none" strike="noStrike" dirty="0" err="1">
                <a:solidFill>
                  <a:srgbClr val="333333"/>
                </a:solidFill>
                <a:effectLst/>
                <a:latin typeface="Arial" panose="020B0604020202020204" pitchFamily="34" charset="0"/>
                <a:hlinkClick r:id="rId3"/>
              </a:rPr>
              <a:t>PyPI</a:t>
            </a:r>
            <a:r>
              <a:rPr lang="en-US" b="0" i="0" dirty="0">
                <a:solidFill>
                  <a:srgbClr val="333333"/>
                </a:solidFill>
                <a:effectLst/>
                <a:latin typeface="Arial" panose="020B0604020202020204" pitchFamily="34" charset="0"/>
              </a:rPr>
              <a:t>, which contains both OpenVINO Runtime and Development Tools, while requiring fewer steps.</a:t>
            </a:r>
          </a:p>
          <a:p>
            <a:pPr algn="l"/>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For C++ developers, you may choose one of the following installation options for OpenVINO Runtime on your specific operating system:</a:t>
            </a:r>
          </a:p>
          <a:p>
            <a:pPr algn="l">
              <a:buFont typeface="Arial" panose="020B0604020202020204" pitchFamily="34" charset="0"/>
              <a:buChar char="•"/>
            </a:pPr>
            <a:r>
              <a:rPr lang="en-US" b="0" i="0" dirty="0">
                <a:solidFill>
                  <a:srgbClr val="333333"/>
                </a:solidFill>
                <a:effectLst/>
                <a:latin typeface="Arial" panose="020B0604020202020204" pitchFamily="34" charset="0"/>
              </a:rPr>
              <a:t>Linux: You can install OpenVINO Runtime using an </a:t>
            </a:r>
            <a:r>
              <a:rPr lang="en-US" b="0" i="0" u="none" strike="noStrike" dirty="0">
                <a:solidFill>
                  <a:srgbClr val="333333"/>
                </a:solidFill>
                <a:effectLst/>
                <a:latin typeface="Arial" panose="020B0604020202020204" pitchFamily="34" charset="0"/>
                <a:hlinkClick r:id="rId4"/>
              </a:rPr>
              <a:t>Installer</a:t>
            </a:r>
            <a:r>
              <a:rPr lang="en-US" b="0" i="0" dirty="0">
                <a:solidFill>
                  <a:srgbClr val="333333"/>
                </a:solidFill>
                <a:effectLst/>
                <a:latin typeface="Arial" panose="020B0604020202020204" pitchFamily="34" charset="0"/>
              </a:rPr>
              <a:t>, </a:t>
            </a:r>
            <a:r>
              <a:rPr lang="en-US" b="0" i="0" u="none" strike="noStrike" dirty="0">
                <a:solidFill>
                  <a:srgbClr val="333333"/>
                </a:solidFill>
                <a:effectLst/>
                <a:latin typeface="Arial" panose="020B0604020202020204" pitchFamily="34" charset="0"/>
                <a:hlinkClick r:id="rId5"/>
              </a:rPr>
              <a:t>APT</a:t>
            </a:r>
            <a:r>
              <a:rPr lang="en-US" b="0" i="0" dirty="0">
                <a:solidFill>
                  <a:srgbClr val="333333"/>
                </a:solidFill>
                <a:effectLst/>
                <a:latin typeface="Arial" panose="020B0604020202020204" pitchFamily="34" charset="0"/>
              </a:rPr>
              <a:t>, </a:t>
            </a:r>
            <a:r>
              <a:rPr lang="en-US" b="0" i="0" u="none" strike="noStrike" dirty="0">
                <a:solidFill>
                  <a:srgbClr val="333333"/>
                </a:solidFill>
                <a:effectLst/>
                <a:latin typeface="Arial" panose="020B0604020202020204" pitchFamily="34" charset="0"/>
                <a:hlinkClick r:id="rId6"/>
              </a:rPr>
              <a:t>YUM</a:t>
            </a:r>
            <a:r>
              <a:rPr lang="en-US" b="0" i="0" dirty="0">
                <a:solidFill>
                  <a:srgbClr val="333333"/>
                </a:solidFill>
                <a:effectLst/>
                <a:latin typeface="Arial" panose="020B0604020202020204" pitchFamily="34" charset="0"/>
              </a:rPr>
              <a:t>, </a:t>
            </a:r>
            <a:r>
              <a:rPr lang="en-US" b="0" i="0" u="none" strike="noStrike" dirty="0">
                <a:solidFill>
                  <a:srgbClr val="333333"/>
                </a:solidFill>
                <a:effectLst/>
                <a:latin typeface="Arial" panose="020B0604020202020204" pitchFamily="34" charset="0"/>
                <a:hlinkClick r:id="rId7"/>
              </a:rPr>
              <a:t>Anaconda Cloud</a:t>
            </a:r>
            <a:r>
              <a:rPr lang="en-US" b="0" i="0" dirty="0">
                <a:solidFill>
                  <a:srgbClr val="333333"/>
                </a:solidFill>
                <a:effectLst/>
                <a:latin typeface="Arial" panose="020B0604020202020204" pitchFamily="34" charset="0"/>
              </a:rPr>
              <a:t>, or </a:t>
            </a:r>
            <a:r>
              <a:rPr lang="en-US" b="0" i="0" u="none" strike="noStrike" dirty="0">
                <a:solidFill>
                  <a:srgbClr val="333333"/>
                </a:solidFill>
                <a:effectLst/>
                <a:latin typeface="Arial" panose="020B0604020202020204" pitchFamily="34" charset="0"/>
                <a:hlinkClick r:id="rId8"/>
              </a:rPr>
              <a:t>Docker</a:t>
            </a:r>
            <a:r>
              <a:rPr lang="en-US" b="0" i="0" dirty="0">
                <a:solidFill>
                  <a:srgbClr val="333333"/>
                </a:solidFill>
                <a:effectLst/>
                <a:latin typeface="Arial" panose="020B0604020202020204" pitchFamily="34" charset="0"/>
              </a:rPr>
              <a:t>.</a:t>
            </a:r>
          </a:p>
          <a:p>
            <a:pPr algn="l">
              <a:buFont typeface="Arial" panose="020B0604020202020204" pitchFamily="34" charset="0"/>
              <a:buChar char="•"/>
            </a:pPr>
            <a:r>
              <a:rPr lang="en-US" b="0" i="0" dirty="0">
                <a:solidFill>
                  <a:srgbClr val="333333"/>
                </a:solidFill>
                <a:effectLst/>
                <a:latin typeface="Arial" panose="020B0604020202020204" pitchFamily="34" charset="0"/>
              </a:rPr>
              <a:t>Windows: You can install OpenVINO Runtime using an </a:t>
            </a:r>
            <a:r>
              <a:rPr lang="en-US" b="0" i="0" u="none" strike="noStrike" dirty="0">
                <a:solidFill>
                  <a:srgbClr val="333333"/>
                </a:solidFill>
                <a:effectLst/>
                <a:latin typeface="Arial" panose="020B0604020202020204" pitchFamily="34" charset="0"/>
                <a:hlinkClick r:id="rId9"/>
              </a:rPr>
              <a:t>Installer</a:t>
            </a:r>
            <a:r>
              <a:rPr lang="en-US" b="0" i="0" dirty="0">
                <a:solidFill>
                  <a:srgbClr val="333333"/>
                </a:solidFill>
                <a:effectLst/>
                <a:latin typeface="Arial" panose="020B0604020202020204" pitchFamily="34" charset="0"/>
              </a:rPr>
              <a:t>, </a:t>
            </a:r>
            <a:r>
              <a:rPr lang="en-US" b="0" i="0" u="none" strike="noStrike" dirty="0">
                <a:solidFill>
                  <a:srgbClr val="333333"/>
                </a:solidFill>
                <a:effectLst/>
                <a:latin typeface="Arial" panose="020B0604020202020204" pitchFamily="34" charset="0"/>
                <a:hlinkClick r:id="rId7"/>
              </a:rPr>
              <a:t>Anaconda Cloud</a:t>
            </a:r>
            <a:r>
              <a:rPr lang="en-US" b="0" i="0" dirty="0">
                <a:solidFill>
                  <a:srgbClr val="333333"/>
                </a:solidFill>
                <a:effectLst/>
                <a:latin typeface="Arial" panose="020B0604020202020204" pitchFamily="34" charset="0"/>
              </a:rPr>
              <a:t>, or </a:t>
            </a:r>
            <a:r>
              <a:rPr lang="en-US" b="0" i="0" u="none" strike="noStrike" dirty="0">
                <a:solidFill>
                  <a:srgbClr val="333333"/>
                </a:solidFill>
                <a:effectLst/>
                <a:latin typeface="Arial" panose="020B0604020202020204" pitchFamily="34" charset="0"/>
                <a:hlinkClick r:id="rId10"/>
              </a:rPr>
              <a:t>Docker</a:t>
            </a:r>
            <a:r>
              <a:rPr lang="en-US" b="0" i="0" dirty="0">
                <a:solidFill>
                  <a:srgbClr val="333333"/>
                </a:solidFill>
                <a:effectLst/>
                <a:latin typeface="Arial" panose="020B0604020202020204" pitchFamily="34" charset="0"/>
              </a:rPr>
              <a:t>.</a:t>
            </a:r>
          </a:p>
          <a:p>
            <a:pPr algn="l">
              <a:buFont typeface="Arial" panose="020B0604020202020204" pitchFamily="34" charset="0"/>
              <a:buChar char="•"/>
            </a:pPr>
            <a:r>
              <a:rPr lang="en-US" b="0" i="0" dirty="0">
                <a:solidFill>
                  <a:srgbClr val="333333"/>
                </a:solidFill>
                <a:effectLst/>
                <a:latin typeface="Arial" panose="020B0604020202020204" pitchFamily="34" charset="0"/>
              </a:rPr>
              <a:t>macOS: You can install OpenVINO Runtime using an </a:t>
            </a:r>
            <a:r>
              <a:rPr lang="en-US" b="0" i="0" u="none" strike="noStrike" dirty="0">
                <a:solidFill>
                  <a:srgbClr val="333333"/>
                </a:solidFill>
                <a:effectLst/>
                <a:latin typeface="Arial" panose="020B0604020202020204" pitchFamily="34" charset="0"/>
                <a:hlinkClick r:id="rId11"/>
              </a:rPr>
              <a:t>Installer</a:t>
            </a:r>
            <a:r>
              <a:rPr lang="en-US" b="0" i="0" dirty="0">
                <a:solidFill>
                  <a:srgbClr val="333333"/>
                </a:solidFill>
                <a:effectLst/>
                <a:latin typeface="Arial" panose="020B0604020202020204" pitchFamily="34" charset="0"/>
              </a:rPr>
              <a:t> or </a:t>
            </a:r>
            <a:r>
              <a:rPr lang="en-US" b="0" i="0" u="none" strike="noStrike" dirty="0">
                <a:solidFill>
                  <a:srgbClr val="333333"/>
                </a:solidFill>
                <a:effectLst/>
                <a:latin typeface="Arial" panose="020B0604020202020204" pitchFamily="34" charset="0"/>
                <a:hlinkClick r:id="rId7"/>
              </a:rPr>
              <a:t>Anaconda Cloud</a:t>
            </a:r>
            <a:r>
              <a:rPr lang="en-US" b="0" i="0" dirty="0">
                <a:solidFill>
                  <a:srgbClr val="333333"/>
                </a:solidFill>
                <a:effectLst/>
                <a:latin typeface="Arial" panose="020B0604020202020204" pitchFamily="34" charset="0"/>
              </a:rPr>
              <a:t>.</a:t>
            </a:r>
          </a:p>
          <a:p>
            <a:pPr algn="l">
              <a:buFont typeface="Arial" panose="020B0604020202020204" pitchFamily="34" charset="0"/>
              <a:buChar char="•"/>
            </a:pPr>
            <a:r>
              <a:rPr lang="en-US" b="0" i="0" u="none" strike="noStrike" dirty="0">
                <a:solidFill>
                  <a:srgbClr val="333333"/>
                </a:solidFill>
                <a:effectLst/>
                <a:latin typeface="Arial" panose="020B0604020202020204" pitchFamily="34" charset="0"/>
                <a:hlinkClick r:id="rId12"/>
              </a:rPr>
              <a:t>Raspbian OS</a:t>
            </a:r>
            <a:r>
              <a:rPr lang="en-US" b="0" i="0" dirty="0">
                <a:solidFill>
                  <a:srgbClr val="333333"/>
                </a:solidFill>
                <a:effectLst/>
                <a:latin typeface="Arial" panose="020B0604020202020204" pitchFamily="34" charset="0"/>
              </a:rPr>
              <a:t>.</a:t>
            </a:r>
          </a:p>
          <a:p>
            <a:endParaRPr lang="en-US" dirty="0"/>
          </a:p>
        </p:txBody>
      </p:sp>
    </p:spTree>
    <p:extLst>
      <p:ext uri="{BB962C8B-B14F-4D97-AF65-F5344CB8AC3E}">
        <p14:creationId xmlns:p14="http://schemas.microsoft.com/office/powerpoint/2010/main" val="3084506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Since the 2022.1 release, the OpenVINO installation package has been separated into two parts: OpenVINO Runtime and OpenVINO Development Tools. See the following instructions to choose your installation process.</a:t>
            </a:r>
          </a:p>
          <a:p>
            <a:pPr algn="l"/>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For Python developers, you can </a:t>
            </a:r>
            <a:r>
              <a:rPr lang="en-US" b="0" i="0" u="none" strike="noStrike" dirty="0">
                <a:solidFill>
                  <a:srgbClr val="333333"/>
                </a:solidFill>
                <a:effectLst/>
                <a:latin typeface="Arial" panose="020B0604020202020204" pitchFamily="34" charset="0"/>
                <a:hlinkClick r:id="rId3"/>
              </a:rPr>
              <a:t>install OpenVINO from </a:t>
            </a:r>
            <a:r>
              <a:rPr lang="en-US" b="0" i="0" u="none" strike="noStrike" dirty="0" err="1">
                <a:solidFill>
                  <a:srgbClr val="333333"/>
                </a:solidFill>
                <a:effectLst/>
                <a:latin typeface="Arial" panose="020B0604020202020204" pitchFamily="34" charset="0"/>
                <a:hlinkClick r:id="rId3"/>
              </a:rPr>
              <a:t>PyPI</a:t>
            </a:r>
            <a:r>
              <a:rPr lang="en-US" b="0" i="0" dirty="0">
                <a:solidFill>
                  <a:srgbClr val="333333"/>
                </a:solidFill>
                <a:effectLst/>
                <a:latin typeface="Arial" panose="020B0604020202020204" pitchFamily="34" charset="0"/>
              </a:rPr>
              <a:t>, which contains both OpenVINO Runtime and Development Tools, while requiring fewer steps.</a:t>
            </a:r>
          </a:p>
          <a:p>
            <a:pPr algn="l"/>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For C++ developers, you may choose one of the following installation options for OpenVINO Runtime on your specific operating system:</a:t>
            </a:r>
          </a:p>
          <a:p>
            <a:pPr algn="l">
              <a:buFont typeface="Arial" panose="020B0604020202020204" pitchFamily="34" charset="0"/>
              <a:buChar char="•"/>
            </a:pPr>
            <a:r>
              <a:rPr lang="en-US" b="0" i="0" dirty="0">
                <a:solidFill>
                  <a:srgbClr val="333333"/>
                </a:solidFill>
                <a:effectLst/>
                <a:latin typeface="Arial" panose="020B0604020202020204" pitchFamily="34" charset="0"/>
              </a:rPr>
              <a:t>Linux: You can install OpenVINO Runtime using an </a:t>
            </a:r>
            <a:r>
              <a:rPr lang="en-US" b="0" i="0" u="none" strike="noStrike" dirty="0">
                <a:solidFill>
                  <a:srgbClr val="333333"/>
                </a:solidFill>
                <a:effectLst/>
                <a:latin typeface="Arial" panose="020B0604020202020204" pitchFamily="34" charset="0"/>
                <a:hlinkClick r:id="rId4"/>
              </a:rPr>
              <a:t>Installer</a:t>
            </a:r>
            <a:r>
              <a:rPr lang="en-US" b="0" i="0" dirty="0">
                <a:solidFill>
                  <a:srgbClr val="333333"/>
                </a:solidFill>
                <a:effectLst/>
                <a:latin typeface="Arial" panose="020B0604020202020204" pitchFamily="34" charset="0"/>
              </a:rPr>
              <a:t>, </a:t>
            </a:r>
            <a:r>
              <a:rPr lang="en-US" b="0" i="0" u="none" strike="noStrike" dirty="0">
                <a:solidFill>
                  <a:srgbClr val="333333"/>
                </a:solidFill>
                <a:effectLst/>
                <a:latin typeface="Arial" panose="020B0604020202020204" pitchFamily="34" charset="0"/>
                <a:hlinkClick r:id="rId5"/>
              </a:rPr>
              <a:t>APT</a:t>
            </a:r>
            <a:r>
              <a:rPr lang="en-US" b="0" i="0" dirty="0">
                <a:solidFill>
                  <a:srgbClr val="333333"/>
                </a:solidFill>
                <a:effectLst/>
                <a:latin typeface="Arial" panose="020B0604020202020204" pitchFamily="34" charset="0"/>
              </a:rPr>
              <a:t>, </a:t>
            </a:r>
            <a:r>
              <a:rPr lang="en-US" b="0" i="0" u="none" strike="noStrike" dirty="0">
                <a:solidFill>
                  <a:srgbClr val="333333"/>
                </a:solidFill>
                <a:effectLst/>
                <a:latin typeface="Arial" panose="020B0604020202020204" pitchFamily="34" charset="0"/>
                <a:hlinkClick r:id="rId6"/>
              </a:rPr>
              <a:t>YUM</a:t>
            </a:r>
            <a:r>
              <a:rPr lang="en-US" b="0" i="0" dirty="0">
                <a:solidFill>
                  <a:srgbClr val="333333"/>
                </a:solidFill>
                <a:effectLst/>
                <a:latin typeface="Arial" panose="020B0604020202020204" pitchFamily="34" charset="0"/>
              </a:rPr>
              <a:t>, </a:t>
            </a:r>
            <a:r>
              <a:rPr lang="en-US" b="0" i="0" u="none" strike="noStrike" dirty="0">
                <a:solidFill>
                  <a:srgbClr val="333333"/>
                </a:solidFill>
                <a:effectLst/>
                <a:latin typeface="Arial" panose="020B0604020202020204" pitchFamily="34" charset="0"/>
                <a:hlinkClick r:id="rId7"/>
              </a:rPr>
              <a:t>Anaconda Cloud</a:t>
            </a:r>
            <a:r>
              <a:rPr lang="en-US" b="0" i="0" dirty="0">
                <a:solidFill>
                  <a:srgbClr val="333333"/>
                </a:solidFill>
                <a:effectLst/>
                <a:latin typeface="Arial" panose="020B0604020202020204" pitchFamily="34" charset="0"/>
              </a:rPr>
              <a:t>, or </a:t>
            </a:r>
            <a:r>
              <a:rPr lang="en-US" b="0" i="0" u="none" strike="noStrike" dirty="0">
                <a:solidFill>
                  <a:srgbClr val="333333"/>
                </a:solidFill>
                <a:effectLst/>
                <a:latin typeface="Arial" panose="020B0604020202020204" pitchFamily="34" charset="0"/>
                <a:hlinkClick r:id="rId8"/>
              </a:rPr>
              <a:t>Docker</a:t>
            </a:r>
            <a:r>
              <a:rPr lang="en-US" b="0" i="0" dirty="0">
                <a:solidFill>
                  <a:srgbClr val="333333"/>
                </a:solidFill>
                <a:effectLst/>
                <a:latin typeface="Arial" panose="020B0604020202020204" pitchFamily="34" charset="0"/>
              </a:rPr>
              <a:t>.</a:t>
            </a:r>
          </a:p>
          <a:p>
            <a:pPr algn="l">
              <a:buFont typeface="Arial" panose="020B0604020202020204" pitchFamily="34" charset="0"/>
              <a:buChar char="•"/>
            </a:pPr>
            <a:r>
              <a:rPr lang="en-US" b="0" i="0" dirty="0">
                <a:solidFill>
                  <a:srgbClr val="333333"/>
                </a:solidFill>
                <a:effectLst/>
                <a:latin typeface="Arial" panose="020B0604020202020204" pitchFamily="34" charset="0"/>
              </a:rPr>
              <a:t>Windows: You can install OpenVINO Runtime using an </a:t>
            </a:r>
            <a:r>
              <a:rPr lang="en-US" b="0" i="0" u="none" strike="noStrike" dirty="0">
                <a:solidFill>
                  <a:srgbClr val="333333"/>
                </a:solidFill>
                <a:effectLst/>
                <a:latin typeface="Arial" panose="020B0604020202020204" pitchFamily="34" charset="0"/>
                <a:hlinkClick r:id="rId9"/>
              </a:rPr>
              <a:t>Installer</a:t>
            </a:r>
            <a:r>
              <a:rPr lang="en-US" b="0" i="0" dirty="0">
                <a:solidFill>
                  <a:srgbClr val="333333"/>
                </a:solidFill>
                <a:effectLst/>
                <a:latin typeface="Arial" panose="020B0604020202020204" pitchFamily="34" charset="0"/>
              </a:rPr>
              <a:t>, </a:t>
            </a:r>
            <a:r>
              <a:rPr lang="en-US" b="0" i="0" u="none" strike="noStrike" dirty="0">
                <a:solidFill>
                  <a:srgbClr val="333333"/>
                </a:solidFill>
                <a:effectLst/>
                <a:latin typeface="Arial" panose="020B0604020202020204" pitchFamily="34" charset="0"/>
                <a:hlinkClick r:id="rId7"/>
              </a:rPr>
              <a:t>Anaconda Cloud</a:t>
            </a:r>
            <a:r>
              <a:rPr lang="en-US" b="0" i="0" dirty="0">
                <a:solidFill>
                  <a:srgbClr val="333333"/>
                </a:solidFill>
                <a:effectLst/>
                <a:latin typeface="Arial" panose="020B0604020202020204" pitchFamily="34" charset="0"/>
              </a:rPr>
              <a:t>, or </a:t>
            </a:r>
            <a:r>
              <a:rPr lang="en-US" b="0" i="0" u="none" strike="noStrike" dirty="0">
                <a:solidFill>
                  <a:srgbClr val="333333"/>
                </a:solidFill>
                <a:effectLst/>
                <a:latin typeface="Arial" panose="020B0604020202020204" pitchFamily="34" charset="0"/>
                <a:hlinkClick r:id="rId10"/>
              </a:rPr>
              <a:t>Docker</a:t>
            </a:r>
            <a:r>
              <a:rPr lang="en-US" b="0" i="0" dirty="0">
                <a:solidFill>
                  <a:srgbClr val="333333"/>
                </a:solidFill>
                <a:effectLst/>
                <a:latin typeface="Arial" panose="020B0604020202020204" pitchFamily="34" charset="0"/>
              </a:rPr>
              <a:t>.</a:t>
            </a:r>
          </a:p>
          <a:p>
            <a:pPr algn="l">
              <a:buFont typeface="Arial" panose="020B0604020202020204" pitchFamily="34" charset="0"/>
              <a:buChar char="•"/>
            </a:pPr>
            <a:r>
              <a:rPr lang="en-US" b="0" i="0" dirty="0">
                <a:solidFill>
                  <a:srgbClr val="333333"/>
                </a:solidFill>
                <a:effectLst/>
                <a:latin typeface="Arial" panose="020B0604020202020204" pitchFamily="34" charset="0"/>
              </a:rPr>
              <a:t>macOS: You can install OpenVINO Runtime using an </a:t>
            </a:r>
            <a:r>
              <a:rPr lang="en-US" b="0" i="0" u="none" strike="noStrike" dirty="0">
                <a:solidFill>
                  <a:srgbClr val="333333"/>
                </a:solidFill>
                <a:effectLst/>
                <a:latin typeface="Arial" panose="020B0604020202020204" pitchFamily="34" charset="0"/>
                <a:hlinkClick r:id="rId11"/>
              </a:rPr>
              <a:t>Installer</a:t>
            </a:r>
            <a:r>
              <a:rPr lang="en-US" b="0" i="0" dirty="0">
                <a:solidFill>
                  <a:srgbClr val="333333"/>
                </a:solidFill>
                <a:effectLst/>
                <a:latin typeface="Arial" panose="020B0604020202020204" pitchFamily="34" charset="0"/>
              </a:rPr>
              <a:t> or </a:t>
            </a:r>
            <a:r>
              <a:rPr lang="en-US" b="0" i="0" u="none" strike="noStrike" dirty="0">
                <a:solidFill>
                  <a:srgbClr val="333333"/>
                </a:solidFill>
                <a:effectLst/>
                <a:latin typeface="Arial" panose="020B0604020202020204" pitchFamily="34" charset="0"/>
                <a:hlinkClick r:id="rId7"/>
              </a:rPr>
              <a:t>Anaconda Cloud</a:t>
            </a:r>
            <a:r>
              <a:rPr lang="en-US" b="0" i="0" dirty="0">
                <a:solidFill>
                  <a:srgbClr val="333333"/>
                </a:solidFill>
                <a:effectLst/>
                <a:latin typeface="Arial" panose="020B0604020202020204" pitchFamily="34" charset="0"/>
              </a:rPr>
              <a:t>.</a:t>
            </a:r>
          </a:p>
          <a:p>
            <a:pPr algn="l">
              <a:buFont typeface="Arial" panose="020B0604020202020204" pitchFamily="34" charset="0"/>
              <a:buChar char="•"/>
            </a:pPr>
            <a:r>
              <a:rPr lang="en-US" b="0" i="0" u="none" strike="noStrike" dirty="0">
                <a:solidFill>
                  <a:srgbClr val="333333"/>
                </a:solidFill>
                <a:effectLst/>
                <a:latin typeface="Arial" panose="020B0604020202020204" pitchFamily="34" charset="0"/>
                <a:hlinkClick r:id="rId12"/>
              </a:rPr>
              <a:t>Raspbian OS</a:t>
            </a:r>
            <a:r>
              <a:rPr lang="en-US" b="0" i="0" dirty="0">
                <a:solidFill>
                  <a:srgbClr val="333333"/>
                </a:solidFill>
                <a:effectLst/>
                <a:latin typeface="Arial" panose="020B0604020202020204" pitchFamily="34" charset="0"/>
              </a:rPr>
              <a:t>.</a:t>
            </a:r>
          </a:p>
          <a:p>
            <a:endParaRPr lang="en-US" dirty="0"/>
          </a:p>
        </p:txBody>
      </p:sp>
    </p:spTree>
    <p:extLst>
      <p:ext uri="{BB962C8B-B14F-4D97-AF65-F5344CB8AC3E}">
        <p14:creationId xmlns:p14="http://schemas.microsoft.com/office/powerpoint/2010/main" val="2032044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users do not have their own models or want to try Intel/public models</a:t>
            </a:r>
          </a:p>
        </p:txBody>
      </p:sp>
    </p:spTree>
    <p:extLst>
      <p:ext uri="{BB962C8B-B14F-4D97-AF65-F5344CB8AC3E}">
        <p14:creationId xmlns:p14="http://schemas.microsoft.com/office/powerpoint/2010/main" val="49094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can find out demo usage information on the individual model document page</a:t>
            </a:r>
          </a:p>
          <a:p>
            <a:r>
              <a:rPr lang="en-US" dirty="0"/>
              <a:t>Also can find out which models can be used on a particular model on model document page</a:t>
            </a:r>
          </a:p>
        </p:txBody>
      </p:sp>
    </p:spTree>
    <p:extLst>
      <p:ext uri="{BB962C8B-B14F-4D97-AF65-F5344CB8AC3E}">
        <p14:creationId xmlns:p14="http://schemas.microsoft.com/office/powerpoint/2010/main" val="2836241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we mentioned in the overview session, MO is not only doing the model conversion but also optimizes the model, then the question is, what kind of optimization does MO do to the model? And how much can you control it? To answer these questions, let’s take a closer look at MO.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889956-7041-41AC-97B5-8DE670E7B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913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231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The topology level optimization that Model Optimizer does to the pre-trained model is hardware-agnostic optimization.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07000"/>
              </a:lnSpc>
              <a:spcBef>
                <a:spcPts val="0"/>
              </a:spcBef>
              <a:spcAft>
                <a:spcPts val="0"/>
              </a:spcAft>
              <a:buFont typeface="+mj-lt"/>
              <a:buAutoNum type="romanLcPeriod"/>
            </a:pPr>
            <a:r>
              <a:rPr lang="en-US" sz="1100" dirty="0">
                <a:effectLst/>
                <a:latin typeface="Calibri" panose="020F0502020204030204" pitchFamily="34" charset="0"/>
                <a:ea typeface="SimSun" panose="02010600030101010101" pitchFamily="2" charset="-122"/>
                <a:cs typeface="Calibri" panose="020F0502020204030204" pitchFamily="34" charset="0"/>
              </a:rPr>
              <a:t>In a pre-trained model, it may contain layers that are important for training, such as the Dropout layer, but useless during inference and might increase the inference time. In many cases, these operations will be automatically removed by Model Optimizer.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07000"/>
              </a:lnSpc>
              <a:spcBef>
                <a:spcPts val="0"/>
              </a:spcBef>
              <a:spcAft>
                <a:spcPts val="0"/>
              </a:spcAft>
              <a:buFont typeface="+mj-lt"/>
              <a:buAutoNum type="romanLcPeriod"/>
            </a:pPr>
            <a:r>
              <a:rPr lang="en-US" sz="1100" dirty="0">
                <a:effectLst/>
                <a:latin typeface="Calibri" panose="020F0502020204030204" pitchFamily="34" charset="0"/>
                <a:ea typeface="SimSun" panose="02010600030101010101" pitchFamily="2" charset="-122"/>
                <a:cs typeface="Calibri" panose="020F0502020204030204" pitchFamily="34" charset="0"/>
              </a:rPr>
              <a:t>If a group of operations can be represented as a single mathematical operation, the Model Optimizer recognizes such patterns and replaces this group of operation nodes with the only one operation. The result is an Intermediate Representation that has fewer operation nodes than the original model which decreases the inference time.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07000"/>
              </a:lnSpc>
              <a:spcBef>
                <a:spcPts val="0"/>
              </a:spcBef>
              <a:spcAft>
                <a:spcPts val="800"/>
              </a:spcAft>
              <a:buFont typeface="+mj-lt"/>
              <a:buAutoNum type="romanLcPeriod"/>
            </a:pPr>
            <a:r>
              <a:rPr lang="en-US" sz="1100" dirty="0">
                <a:effectLst/>
                <a:latin typeface="Calibri" panose="020F0502020204030204" pitchFamily="34" charset="0"/>
                <a:ea typeface="SimSun" panose="02010600030101010101" pitchFamily="2" charset="-122"/>
                <a:cs typeface="Calibri" panose="020F0502020204030204" pitchFamily="34" charset="0"/>
              </a:rPr>
              <a:t>Here’s an example of running Model Optimizer in the command line, assuming no other arguments needed in this example, developers at least need the “--</a:t>
            </a:r>
            <a:r>
              <a:rPr lang="en-US" sz="1100" dirty="0" err="1">
                <a:effectLst/>
                <a:latin typeface="Calibri" panose="020F0502020204030204" pitchFamily="34" charset="0"/>
                <a:ea typeface="SimSun" panose="02010600030101010101" pitchFamily="2" charset="-122"/>
                <a:cs typeface="Calibri" panose="020F0502020204030204" pitchFamily="34" charset="0"/>
              </a:rPr>
              <a:t>input_model</a:t>
            </a:r>
            <a:r>
              <a:rPr lang="en-US" sz="1100" dirty="0">
                <a:effectLst/>
                <a:latin typeface="Calibri" panose="020F0502020204030204" pitchFamily="34" charset="0"/>
                <a:ea typeface="SimSun" panose="02010600030101010101" pitchFamily="2" charset="-122"/>
                <a:cs typeface="Calibri" panose="020F0502020204030204" pitchFamily="34" charset="0"/>
              </a:rPr>
              <a:t>” argument to add the path to the pre-trained model.</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173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an optimized IR format model has been generated by MO, the next step is to implement the model into your computer vision application. This is where you will start to use the Inference Engine APIs.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889956-7041-41AC-97B5-8DE670E7B5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18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pPr marL="174708" indent="-174708">
              <a:buFont typeface="Arial" panose="020B0604020202020204" pitchFamily="34" charset="0"/>
              <a:buChar char="•"/>
            </a:pPr>
            <a:r>
              <a:rPr lang="en-US" dirty="0"/>
              <a:t>The need for artificial intelligence on edge devices has been realized and the race to design edge-optimized chipsets have begun</a:t>
            </a:r>
          </a:p>
          <a:p>
            <a:pPr marL="174708" indent="-174708">
              <a:buFont typeface="Arial" panose="020B0604020202020204" pitchFamily="34" charset="0"/>
              <a:buChar char="•"/>
            </a:pPr>
            <a:r>
              <a:rPr lang="en-US" dirty="0"/>
              <a:t>According to research from Omdia, the global edge AI chipset revenue will reach $51.9 bn by 2025, driven by the increasing need for AI inference at the edge</a:t>
            </a:r>
          </a:p>
          <a:p>
            <a:pPr marL="174708" indent="-174708">
              <a:buFont typeface="Arial" panose="020B0604020202020204" pitchFamily="34" charset="0"/>
              <a:buChar char="•"/>
            </a:pPr>
            <a:r>
              <a:rPr lang="en-US" dirty="0"/>
              <a:t>Particularly, AI processing on the edge circumvents privacy concerns while avoiding the bandwidth, latency and cost concerns of cloud computing</a:t>
            </a:r>
          </a:p>
        </p:txBody>
      </p:sp>
    </p:spTree>
    <p:extLst>
      <p:ext uri="{BB962C8B-B14F-4D97-AF65-F5344CB8AC3E}">
        <p14:creationId xmlns:p14="http://schemas.microsoft.com/office/powerpoint/2010/main" val="1329320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Intel Clear" panose="020B0604020203020204" pitchFamily="34" charset="0"/>
                <a:ea typeface="SimSun" panose="02010600030101010101" pitchFamily="2" charset="-122"/>
                <a:cs typeface="Mangal" panose="02040503050203030202" pitchFamily="18" charset="0"/>
              </a:rPr>
              <a:t>Slide4:</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Intel Clear" panose="020B0604020203020204" pitchFamily="34" charset="0"/>
                <a:ea typeface="SimSun" panose="02010600030101010101" pitchFamily="2" charset="-122"/>
                <a:cs typeface="Mangal" panose="02040503050203030202" pitchFamily="18" charset="0"/>
              </a:rPr>
              <a:t>After developers have used the Model Optimizer to create an Intermediate Representation (IR), the next step is to use the </a:t>
            </a:r>
            <a:r>
              <a:rPr lang="en-US" sz="1800" dirty="0" err="1">
                <a:effectLst/>
                <a:latin typeface="Intel Clear" panose="020B0604020203020204" pitchFamily="34" charset="0"/>
                <a:ea typeface="SimSun" panose="02010600030101010101" pitchFamily="2" charset="-122"/>
                <a:cs typeface="Mangal" panose="02040503050203030202" pitchFamily="18" charset="0"/>
              </a:rPr>
              <a:t>OpenVINO</a:t>
            </a:r>
            <a:r>
              <a:rPr lang="en-US" sz="1800" dirty="0">
                <a:effectLst/>
                <a:latin typeface="Intel Clear" panose="020B0604020203020204" pitchFamily="34" charset="0"/>
                <a:ea typeface="SimSun" panose="02010600030101010101" pitchFamily="2" charset="-122"/>
                <a:cs typeface="Mangal" panose="02040503050203030202" pitchFamily="18" charset="0"/>
              </a:rPr>
              <a:t> Runtime to infer the result for a given input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Intel Clear" panose="020B0604020203020204" pitchFamily="34" charset="0"/>
                <a:ea typeface="SimSun" panose="02010600030101010101" pitchFamily="2" charset="-122"/>
                <a:cs typeface="Mangal" panose="02040503050203030202" pitchFamily="18" charset="0"/>
              </a:rPr>
              <a:t>Developers will use the </a:t>
            </a:r>
            <a:r>
              <a:rPr lang="en-US" sz="1800" dirty="0" err="1">
                <a:effectLst/>
                <a:latin typeface="Intel Clear" panose="020B0604020203020204" pitchFamily="34" charset="0"/>
                <a:ea typeface="SimSun" panose="02010600030101010101" pitchFamily="2" charset="-122"/>
                <a:cs typeface="Mangal" panose="02040503050203030202" pitchFamily="18" charset="0"/>
              </a:rPr>
              <a:t>OpenVINO</a:t>
            </a:r>
            <a:r>
              <a:rPr lang="en-US" sz="1800" dirty="0">
                <a:effectLst/>
                <a:latin typeface="Intel Clear" panose="020B0604020203020204" pitchFamily="34" charset="0"/>
                <a:ea typeface="SimSun" panose="02010600030101010101" pitchFamily="2" charset="-122"/>
                <a:cs typeface="Mangal" panose="02040503050203030202" pitchFamily="18" charset="0"/>
              </a:rPr>
              <a:t> Runtime API to read an Intermediate Representation (IR), ONNX, or </a:t>
            </a:r>
            <a:r>
              <a:rPr lang="en-US" sz="1800" dirty="0" err="1">
                <a:effectLst/>
                <a:latin typeface="Intel Clear" panose="020B0604020203020204" pitchFamily="34" charset="0"/>
                <a:ea typeface="SimSun" panose="02010600030101010101" pitchFamily="2" charset="-122"/>
                <a:cs typeface="Mangal" panose="02040503050203030202" pitchFamily="18" charset="0"/>
              </a:rPr>
              <a:t>PaddlePaddle</a:t>
            </a:r>
            <a:r>
              <a:rPr lang="en-US" sz="1800" dirty="0">
                <a:effectLst/>
                <a:latin typeface="Intel Clear" panose="020B0604020203020204" pitchFamily="34" charset="0"/>
                <a:ea typeface="SimSun" panose="02010600030101010101" pitchFamily="2" charset="-122"/>
                <a:cs typeface="Mangal" panose="02040503050203030202" pitchFamily="18" charset="0"/>
              </a:rPr>
              <a:t> model and execute it on preferred devices</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err="1">
                <a:effectLst/>
                <a:latin typeface="Intel Clear" panose="020B0604020203020204" pitchFamily="34" charset="0"/>
                <a:ea typeface="SimSun" panose="02010600030101010101" pitchFamily="2" charset="-122"/>
                <a:cs typeface="Mangal" panose="02040503050203030202" pitchFamily="18" charset="0"/>
              </a:rPr>
              <a:t>OpenVINO</a:t>
            </a:r>
            <a:r>
              <a:rPr lang="en-US" sz="1800" dirty="0">
                <a:effectLst/>
                <a:latin typeface="Intel Clear" panose="020B0604020203020204" pitchFamily="34" charset="0"/>
                <a:ea typeface="SimSun" panose="02010600030101010101" pitchFamily="2" charset="-122"/>
                <a:cs typeface="Mangal" panose="02040503050203030202" pitchFamily="18" charset="0"/>
              </a:rPr>
              <a:t> Runtime is a set of C++ libraries with C and Python bindings providing a common API to deliver inference solutions on the platform of developer’s choice: CPU, GPU, or VPU.</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Intel Clear" panose="020B0604020203020204" pitchFamily="34" charset="0"/>
                <a:ea typeface="SimSun" panose="02010600030101010101" pitchFamily="2" charset="-122"/>
                <a:cs typeface="Mangal" panose="02040503050203030202" pitchFamily="18" charset="0"/>
              </a:rPr>
              <a:t>The C++ libraries is the primary implementation, C libraries and Python bindings are also available.</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err="1">
                <a:effectLst/>
                <a:latin typeface="Intel Clear" panose="020B0604020203020204" pitchFamily="34" charset="0"/>
                <a:ea typeface="SimSun" panose="02010600030101010101" pitchFamily="2" charset="-122"/>
                <a:cs typeface="Mangal" panose="02040503050203030202" pitchFamily="18" charset="0"/>
              </a:rPr>
              <a:t>OpenVINO</a:t>
            </a:r>
            <a:r>
              <a:rPr lang="en-US" sz="1800" dirty="0">
                <a:effectLst/>
                <a:latin typeface="Intel Clear" panose="020B0604020203020204" pitchFamily="34" charset="0"/>
                <a:ea typeface="SimSun" panose="02010600030101010101" pitchFamily="2" charset="-122"/>
                <a:cs typeface="Mangal" panose="02040503050203030202" pitchFamily="18" charset="0"/>
              </a:rPr>
              <a:t> Runtime uses a plugin architecture. Its plugins are software components that contain complete implementation for inference on a particular Intel® hardware device: CPU, GPU, VPU, etc.</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457200" marR="0">
              <a:lnSpc>
                <a:spcPct val="107000"/>
              </a:lnSpc>
              <a:spcBef>
                <a:spcPts val="0"/>
              </a:spcBef>
              <a:spcAft>
                <a:spcPts val="0"/>
              </a:spcAft>
            </a:pPr>
            <a:r>
              <a:rPr lang="en-US" sz="1800" dirty="0">
                <a:effectLst/>
                <a:latin typeface="Intel Clear" panose="020B0604020203020204" pitchFamily="34" charset="0"/>
                <a:ea typeface="SimSun" panose="02010600030101010101" pitchFamily="2" charset="-122"/>
                <a:cs typeface="Mangal" panose="02040503050203030202" pitchFamily="18" charset="0"/>
              </a:rPr>
              <a:t> </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endParaRPr lang="en-US" sz="12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231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Intel Clear" panose="020B0604020203020204" pitchFamily="34" charset="0"/>
                <a:ea typeface="SimSun" panose="02010600030101010101" pitchFamily="2" charset="-122"/>
                <a:cs typeface="Mangal" panose="02040503050203030202" pitchFamily="18" charset="0"/>
              </a:rPr>
              <a:t>Slide6:</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Intel Clear" panose="020B0604020203020204" pitchFamily="34" charset="0"/>
                <a:ea typeface="SimSun" panose="02010600030101010101" pitchFamily="2" charset="-122"/>
                <a:cs typeface="Mangal" panose="02040503050203030202" pitchFamily="18" charset="0"/>
              </a:rPr>
              <a:t>Common workflow for using the Inference Engine API. First, developers need to create </a:t>
            </a:r>
            <a:r>
              <a:rPr lang="en-US" sz="1800" dirty="0" err="1">
                <a:effectLst/>
                <a:latin typeface="Intel Clear" panose="020B0604020203020204" pitchFamily="34" charset="0"/>
                <a:ea typeface="SimSun" panose="02010600030101010101" pitchFamily="2" charset="-122"/>
                <a:cs typeface="Mangal" panose="02040503050203030202" pitchFamily="18" charset="0"/>
              </a:rPr>
              <a:t>create</a:t>
            </a:r>
            <a:r>
              <a:rPr lang="en-US" sz="1800" dirty="0">
                <a:effectLst/>
                <a:latin typeface="Intel Clear" panose="020B0604020203020204" pitchFamily="34" charset="0"/>
                <a:ea typeface="SimSun" panose="02010600030101010101" pitchFamily="2" charset="-122"/>
                <a:cs typeface="Mangal" panose="02040503050203030202" pitchFamily="18" charset="0"/>
              </a:rPr>
              <a:t> </a:t>
            </a:r>
            <a:r>
              <a:rPr lang="en-US" sz="1800" dirty="0" err="1">
                <a:effectLst/>
                <a:latin typeface="Intel Clear" panose="020B0604020203020204" pitchFamily="34" charset="0"/>
                <a:ea typeface="SimSun" panose="02010600030101010101" pitchFamily="2" charset="-122"/>
                <a:cs typeface="Mangal" panose="02040503050203030202" pitchFamily="18" charset="0"/>
              </a:rPr>
              <a:t>OpenVINO</a:t>
            </a:r>
            <a:r>
              <a:rPr lang="en-US" sz="1800" dirty="0">
                <a:effectLst/>
                <a:latin typeface="Intel Clear" panose="020B0604020203020204" pitchFamily="34" charset="0"/>
                <a:ea typeface="SimSun" panose="02010600030101010101" pitchFamily="2" charset="-122"/>
                <a:cs typeface="Mangal" panose="02040503050203030202" pitchFamily="18" charset="0"/>
              </a:rPr>
              <a:t>™ Runtime Core to manage available devices and read model objects</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Intel Clear" panose="020B0604020203020204" pitchFamily="34" charset="0"/>
                <a:ea typeface="SimSun" panose="02010600030101010101" pitchFamily="2" charset="-122"/>
                <a:cs typeface="Mangal" panose="02040503050203030202" pitchFamily="18" charset="0"/>
              </a:rPr>
              <a:t>Then create a compiled model associated with a single hardware device from the model object. It is possible to create as many compiled models as needed and use them simultaneously up to the limitation of the hardware resources. The </a:t>
            </a:r>
            <a:r>
              <a:rPr lang="en-US" sz="1800" dirty="0" err="1">
                <a:effectLst/>
                <a:latin typeface="Intel Clear" panose="020B0604020203020204" pitchFamily="34" charset="0"/>
                <a:ea typeface="SimSun" panose="02010600030101010101" pitchFamily="2" charset="-122"/>
                <a:cs typeface="Mangal" panose="02040503050203030202" pitchFamily="18" charset="0"/>
              </a:rPr>
              <a:t>ov</a:t>
            </a:r>
            <a:r>
              <a:rPr lang="en-US" sz="1800" dirty="0">
                <a:effectLst/>
                <a:latin typeface="Intel Clear" panose="020B0604020203020204" pitchFamily="34" charset="0"/>
                <a:ea typeface="SimSun" panose="02010600030101010101" pitchFamily="2" charset="-122"/>
                <a:cs typeface="Mangal" panose="02040503050203030202" pitchFamily="18" charset="0"/>
              </a:rPr>
              <a:t>::</a:t>
            </a:r>
            <a:r>
              <a:rPr lang="en-US" sz="1800" dirty="0" err="1">
                <a:effectLst/>
                <a:latin typeface="Intel Clear" panose="020B0604020203020204" pitchFamily="34" charset="0"/>
                <a:ea typeface="SimSun" panose="02010600030101010101" pitchFamily="2" charset="-122"/>
                <a:cs typeface="Mangal" panose="02040503050203030202" pitchFamily="18" charset="0"/>
              </a:rPr>
              <a:t>CompiledModel</a:t>
            </a:r>
            <a:r>
              <a:rPr lang="en-US" sz="1800" dirty="0">
                <a:effectLst/>
                <a:latin typeface="Intel Clear" panose="020B0604020203020204" pitchFamily="34" charset="0"/>
                <a:ea typeface="SimSun" panose="02010600030101010101" pitchFamily="2" charset="-122"/>
                <a:cs typeface="Mangal" panose="02040503050203030202" pitchFamily="18" charset="0"/>
              </a:rPr>
              <a:t> allows you to get information inputs or output ports by a tensor name or index, this approach is aligned with the majority of frameworks.</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457200" marR="0">
              <a:lnSpc>
                <a:spcPct val="107000"/>
              </a:lnSpc>
              <a:spcBef>
                <a:spcPts val="0"/>
              </a:spcBef>
              <a:spcAft>
                <a:spcPts val="0"/>
              </a:spcAft>
            </a:pPr>
            <a:r>
              <a:rPr lang="en-US" sz="1800" dirty="0">
                <a:effectLst/>
                <a:latin typeface="Intel Clear" panose="020B0604020203020204" pitchFamily="34" charset="0"/>
                <a:ea typeface="SimSun" panose="02010600030101010101" pitchFamily="2" charset="-122"/>
                <a:cs typeface="Mangal" panose="02040503050203030202" pitchFamily="18" charset="0"/>
              </a:rPr>
              <a:t> </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Intel Clear" panose="020B0604020203020204" pitchFamily="34" charset="0"/>
                <a:ea typeface="SimSun" panose="02010600030101010101" pitchFamily="2" charset="-122"/>
                <a:cs typeface="Mangal" panose="02040503050203030202" pitchFamily="18" charset="0"/>
              </a:rPr>
              <a:t>Next, developers will need to create an inference request.  </a:t>
            </a:r>
            <a:r>
              <a:rPr lang="en-US" sz="1800" dirty="0" err="1">
                <a:effectLst/>
                <a:latin typeface="Intel Clear" panose="020B0604020203020204" pitchFamily="34" charset="0"/>
                <a:ea typeface="SimSun" panose="02010600030101010101" pitchFamily="2" charset="-122"/>
                <a:cs typeface="Mangal" panose="02040503050203030202" pitchFamily="18" charset="0"/>
              </a:rPr>
              <a:t>ov</a:t>
            </a:r>
            <a:r>
              <a:rPr lang="en-US" sz="1800" dirty="0">
                <a:effectLst/>
                <a:latin typeface="Intel Clear" panose="020B0604020203020204" pitchFamily="34" charset="0"/>
                <a:ea typeface="SimSun" panose="02010600030101010101" pitchFamily="2" charset="-122"/>
                <a:cs typeface="Mangal" panose="02040503050203030202" pitchFamily="18" charset="0"/>
              </a:rPr>
              <a:t>::</a:t>
            </a:r>
            <a:r>
              <a:rPr lang="en-US" sz="1800" dirty="0" err="1">
                <a:effectLst/>
                <a:latin typeface="Intel Clear" panose="020B0604020203020204" pitchFamily="34" charset="0"/>
                <a:ea typeface="SimSun" panose="02010600030101010101" pitchFamily="2" charset="-122"/>
                <a:cs typeface="Mangal" panose="02040503050203030202" pitchFamily="18" charset="0"/>
              </a:rPr>
              <a:t>InferRequest</a:t>
            </a:r>
            <a:r>
              <a:rPr lang="en-US" sz="1800" dirty="0">
                <a:effectLst/>
                <a:latin typeface="Intel Clear" panose="020B0604020203020204" pitchFamily="34" charset="0"/>
                <a:ea typeface="SimSun" panose="02010600030101010101" pitchFamily="2" charset="-122"/>
                <a:cs typeface="Mangal" panose="02040503050203030202" pitchFamily="18" charset="0"/>
              </a:rPr>
              <a:t> class provides methods for model inference in </a:t>
            </a:r>
            <a:r>
              <a:rPr lang="en-US" sz="1800" dirty="0" err="1">
                <a:effectLst/>
                <a:latin typeface="Intel Clear" panose="020B0604020203020204" pitchFamily="34" charset="0"/>
                <a:ea typeface="SimSun" panose="02010600030101010101" pitchFamily="2" charset="-122"/>
                <a:cs typeface="Mangal" panose="02040503050203030202" pitchFamily="18" charset="0"/>
              </a:rPr>
              <a:t>OpenVINO</a:t>
            </a:r>
            <a:r>
              <a:rPr lang="en-US" sz="1800" dirty="0">
                <a:effectLst/>
                <a:latin typeface="Intel Clear" panose="020B0604020203020204" pitchFamily="34" charset="0"/>
                <a:ea typeface="SimSun" panose="02010600030101010101" pitchFamily="2" charset="-122"/>
                <a:cs typeface="Mangal" panose="02040503050203030202" pitchFamily="18" charset="0"/>
              </a:rPr>
              <a:t>™ Runtime</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457200" marR="0">
              <a:lnSpc>
                <a:spcPct val="107000"/>
              </a:lnSpc>
              <a:spcBef>
                <a:spcPts val="0"/>
              </a:spcBef>
              <a:spcAft>
                <a:spcPts val="0"/>
              </a:spcAft>
            </a:pPr>
            <a:r>
              <a:rPr lang="en-US" sz="1800" dirty="0">
                <a:effectLst/>
                <a:latin typeface="Intel Clear" panose="020B0604020203020204" pitchFamily="34" charset="0"/>
                <a:ea typeface="SimSun" panose="02010600030101010101" pitchFamily="2" charset="-122"/>
                <a:cs typeface="Mangal" panose="02040503050203030202" pitchFamily="18" charset="0"/>
              </a:rPr>
              <a:t> </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Intel Clear" panose="020B0604020203020204" pitchFamily="34" charset="0"/>
                <a:ea typeface="SimSun" panose="02010600030101010101" pitchFamily="2" charset="-122"/>
                <a:cs typeface="Mangal" panose="02040503050203030202" pitchFamily="18" charset="0"/>
              </a:rPr>
              <a:t>Then Set Inputs</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457200" marR="0">
              <a:lnSpc>
                <a:spcPct val="107000"/>
              </a:lnSpc>
              <a:spcBef>
                <a:spcPts val="0"/>
              </a:spcBef>
              <a:spcAft>
                <a:spcPts val="0"/>
              </a:spcAft>
            </a:pPr>
            <a:r>
              <a:rPr lang="en-US" sz="1800" dirty="0">
                <a:effectLst/>
                <a:latin typeface="Intel Clear" panose="020B0604020203020204" pitchFamily="34" charset="0"/>
                <a:ea typeface="SimSun" panose="02010600030101010101" pitchFamily="2" charset="-122"/>
                <a:cs typeface="Mangal" panose="02040503050203030202" pitchFamily="18" charset="0"/>
              </a:rPr>
              <a:t>You can use external memory to create </a:t>
            </a:r>
            <a:r>
              <a:rPr lang="en-US" sz="1800" dirty="0" err="1">
                <a:effectLst/>
                <a:latin typeface="Intel Clear" panose="020B0604020203020204" pitchFamily="34" charset="0"/>
                <a:ea typeface="SimSun" panose="02010600030101010101" pitchFamily="2" charset="-122"/>
                <a:cs typeface="Mangal" panose="02040503050203030202" pitchFamily="18" charset="0"/>
              </a:rPr>
              <a:t>ov</a:t>
            </a:r>
            <a:r>
              <a:rPr lang="en-US" sz="1800" dirty="0">
                <a:effectLst/>
                <a:latin typeface="Intel Clear" panose="020B0604020203020204" pitchFamily="34" charset="0"/>
                <a:ea typeface="SimSun" panose="02010600030101010101" pitchFamily="2" charset="-122"/>
                <a:cs typeface="Mangal" panose="02040503050203030202" pitchFamily="18" charset="0"/>
              </a:rPr>
              <a:t>::Tensor and use the </a:t>
            </a:r>
            <a:r>
              <a:rPr lang="en-US" sz="1800" dirty="0" err="1">
                <a:effectLst/>
                <a:latin typeface="Intel Clear" panose="020B0604020203020204" pitchFamily="34" charset="0"/>
                <a:ea typeface="SimSun" panose="02010600030101010101" pitchFamily="2" charset="-122"/>
                <a:cs typeface="Mangal" panose="02040503050203030202" pitchFamily="18" charset="0"/>
              </a:rPr>
              <a:t>ov</a:t>
            </a:r>
            <a:r>
              <a:rPr lang="en-US" sz="1800" dirty="0">
                <a:effectLst/>
                <a:latin typeface="Intel Clear" panose="020B0604020203020204" pitchFamily="34" charset="0"/>
                <a:ea typeface="SimSun" panose="02010600030101010101" pitchFamily="2" charset="-122"/>
                <a:cs typeface="Mangal" panose="02040503050203030202" pitchFamily="18" charset="0"/>
              </a:rPr>
              <a:t>::</a:t>
            </a:r>
            <a:r>
              <a:rPr lang="en-US" sz="1800" dirty="0" err="1">
                <a:effectLst/>
                <a:latin typeface="Intel Clear" panose="020B0604020203020204" pitchFamily="34" charset="0"/>
                <a:ea typeface="SimSun" panose="02010600030101010101" pitchFamily="2" charset="-122"/>
                <a:cs typeface="Mangal" panose="02040503050203030202" pitchFamily="18" charset="0"/>
              </a:rPr>
              <a:t>InferRequest</a:t>
            </a:r>
            <a:r>
              <a:rPr lang="en-US" sz="1800" dirty="0">
                <a:effectLst/>
                <a:latin typeface="Intel Clear" panose="020B0604020203020204" pitchFamily="34" charset="0"/>
                <a:ea typeface="SimSun" panose="02010600030101010101" pitchFamily="2" charset="-122"/>
                <a:cs typeface="Mangal" panose="02040503050203030202" pitchFamily="18" charset="0"/>
              </a:rPr>
              <a:t>::</a:t>
            </a:r>
            <a:r>
              <a:rPr lang="en-US" sz="1800" dirty="0" err="1">
                <a:effectLst/>
                <a:latin typeface="Intel Clear" panose="020B0604020203020204" pitchFamily="34" charset="0"/>
                <a:ea typeface="SimSun" panose="02010600030101010101" pitchFamily="2" charset="-122"/>
                <a:cs typeface="Mangal" panose="02040503050203030202" pitchFamily="18" charset="0"/>
              </a:rPr>
              <a:t>set_input_tensor</a:t>
            </a:r>
            <a:r>
              <a:rPr lang="en-US" sz="1800" dirty="0">
                <a:effectLst/>
                <a:latin typeface="Intel Clear" panose="020B0604020203020204" pitchFamily="34" charset="0"/>
                <a:ea typeface="SimSun" panose="02010600030101010101" pitchFamily="2" charset="-122"/>
                <a:cs typeface="Mangal" panose="02040503050203030202" pitchFamily="18" charset="0"/>
              </a:rPr>
              <a:t> method to put this tensor on the device</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457200" marR="0">
              <a:lnSpc>
                <a:spcPct val="107000"/>
              </a:lnSpc>
              <a:spcBef>
                <a:spcPts val="0"/>
              </a:spcBef>
              <a:spcAft>
                <a:spcPts val="0"/>
              </a:spcAft>
            </a:pPr>
            <a:r>
              <a:rPr lang="en-US" sz="1800" dirty="0">
                <a:effectLst/>
                <a:latin typeface="Intel Clear" panose="020B0604020203020204" pitchFamily="34" charset="0"/>
                <a:ea typeface="SimSun" panose="02010600030101010101" pitchFamily="2" charset="-122"/>
                <a:cs typeface="Mangal" panose="02040503050203030202" pitchFamily="18" charset="0"/>
              </a:rPr>
              <a:t> </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Intel Clear" panose="020B0604020203020204" pitchFamily="34" charset="0"/>
                <a:ea typeface="SimSun" panose="02010600030101010101" pitchFamily="2" charset="-122"/>
                <a:cs typeface="Mangal" panose="02040503050203030202" pitchFamily="18" charset="0"/>
              </a:rPr>
              <a:t>Next Start Inference. </a:t>
            </a:r>
            <a:r>
              <a:rPr lang="en-US" sz="1800" dirty="0" err="1">
                <a:effectLst/>
                <a:latin typeface="Intel Clear" panose="020B0604020203020204" pitchFamily="34" charset="0"/>
                <a:ea typeface="SimSun" panose="02010600030101010101" pitchFamily="2" charset="-122"/>
                <a:cs typeface="Mangal" panose="02040503050203030202" pitchFamily="18" charset="0"/>
              </a:rPr>
              <a:t>OpenVINO</a:t>
            </a:r>
            <a:r>
              <a:rPr lang="en-US" sz="1800" dirty="0">
                <a:effectLst/>
                <a:latin typeface="Intel Clear" panose="020B0604020203020204" pitchFamily="34" charset="0"/>
                <a:ea typeface="SimSun" panose="02010600030101010101" pitchFamily="2" charset="-122"/>
                <a:cs typeface="Mangal" panose="02040503050203030202" pitchFamily="18" charset="0"/>
              </a:rPr>
              <a:t>™ Runtime supports inference in either synchronous or asynchronous mode. Using the Async API can improve application’s overall frame-rate, because rather than wait for inference to complete, the app can keep working on the host, while the accelerator is busy. You can use </a:t>
            </a:r>
            <a:r>
              <a:rPr lang="en-US" sz="1800" dirty="0" err="1">
                <a:effectLst/>
                <a:latin typeface="Intel Clear" panose="020B0604020203020204" pitchFamily="34" charset="0"/>
                <a:ea typeface="SimSun" panose="02010600030101010101" pitchFamily="2" charset="-122"/>
                <a:cs typeface="Mangal" panose="02040503050203030202" pitchFamily="18" charset="0"/>
              </a:rPr>
              <a:t>ov</a:t>
            </a:r>
            <a:r>
              <a:rPr lang="en-US" sz="1800" dirty="0">
                <a:effectLst/>
                <a:latin typeface="Intel Clear" panose="020B0604020203020204" pitchFamily="34" charset="0"/>
                <a:ea typeface="SimSun" panose="02010600030101010101" pitchFamily="2" charset="-122"/>
                <a:cs typeface="Mangal" panose="02040503050203030202" pitchFamily="18" charset="0"/>
              </a:rPr>
              <a:t>::</a:t>
            </a:r>
            <a:r>
              <a:rPr lang="en-US" sz="1800" dirty="0" err="1">
                <a:effectLst/>
                <a:latin typeface="Intel Clear" panose="020B0604020203020204" pitchFamily="34" charset="0"/>
                <a:ea typeface="SimSun" panose="02010600030101010101" pitchFamily="2" charset="-122"/>
                <a:cs typeface="Mangal" panose="02040503050203030202" pitchFamily="18" charset="0"/>
              </a:rPr>
              <a:t>InferRequest</a:t>
            </a:r>
            <a:r>
              <a:rPr lang="en-US" sz="1800" dirty="0">
                <a:effectLst/>
                <a:latin typeface="Intel Clear" panose="020B0604020203020204" pitchFamily="34" charset="0"/>
                <a:ea typeface="SimSun" panose="02010600030101010101" pitchFamily="2" charset="-122"/>
                <a:cs typeface="Mangal" panose="02040503050203030202" pitchFamily="18" charset="0"/>
              </a:rPr>
              <a:t>::</a:t>
            </a:r>
            <a:r>
              <a:rPr lang="en-US" sz="1800" dirty="0" err="1">
                <a:effectLst/>
                <a:latin typeface="Intel Clear" panose="020B0604020203020204" pitchFamily="34" charset="0"/>
                <a:ea typeface="SimSun" panose="02010600030101010101" pitchFamily="2" charset="-122"/>
                <a:cs typeface="Mangal" panose="02040503050203030202" pitchFamily="18" charset="0"/>
              </a:rPr>
              <a:t>start_async</a:t>
            </a:r>
            <a:r>
              <a:rPr lang="en-US" sz="1800" dirty="0">
                <a:effectLst/>
                <a:latin typeface="Intel Clear" panose="020B0604020203020204" pitchFamily="34" charset="0"/>
                <a:ea typeface="SimSun" panose="02010600030101010101" pitchFamily="2" charset="-122"/>
                <a:cs typeface="Mangal" panose="02040503050203030202" pitchFamily="18" charset="0"/>
              </a:rPr>
              <a:t> to start model inference in the asynchronous mode and call </a:t>
            </a:r>
            <a:r>
              <a:rPr lang="en-US" sz="1800" dirty="0" err="1">
                <a:effectLst/>
                <a:latin typeface="Intel Clear" panose="020B0604020203020204" pitchFamily="34" charset="0"/>
                <a:ea typeface="SimSun" panose="02010600030101010101" pitchFamily="2" charset="-122"/>
                <a:cs typeface="Mangal" panose="02040503050203030202" pitchFamily="18" charset="0"/>
              </a:rPr>
              <a:t>ov</a:t>
            </a:r>
            <a:r>
              <a:rPr lang="en-US" sz="1800" dirty="0">
                <a:effectLst/>
                <a:latin typeface="Intel Clear" panose="020B0604020203020204" pitchFamily="34" charset="0"/>
                <a:ea typeface="SimSun" panose="02010600030101010101" pitchFamily="2" charset="-122"/>
                <a:cs typeface="Mangal" panose="02040503050203030202" pitchFamily="18" charset="0"/>
              </a:rPr>
              <a:t>::</a:t>
            </a:r>
            <a:r>
              <a:rPr lang="en-US" sz="1800" dirty="0" err="1">
                <a:effectLst/>
                <a:latin typeface="Intel Clear" panose="020B0604020203020204" pitchFamily="34" charset="0"/>
                <a:ea typeface="SimSun" panose="02010600030101010101" pitchFamily="2" charset="-122"/>
                <a:cs typeface="Mangal" panose="02040503050203030202" pitchFamily="18" charset="0"/>
              </a:rPr>
              <a:t>InferRequest</a:t>
            </a:r>
            <a:r>
              <a:rPr lang="en-US" sz="1800" dirty="0">
                <a:effectLst/>
                <a:latin typeface="Intel Clear" panose="020B0604020203020204" pitchFamily="34" charset="0"/>
                <a:ea typeface="SimSun" panose="02010600030101010101" pitchFamily="2" charset="-122"/>
                <a:cs typeface="Mangal" panose="02040503050203030202" pitchFamily="18" charset="0"/>
              </a:rPr>
              <a:t>::wait to wait for the inference results</a:t>
            </a: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Intel Clear" panose="020B0604020203020204" pitchFamily="34" charset="0"/>
                <a:ea typeface="SimSun" panose="02010600030101010101" pitchFamily="2" charset="-122"/>
                <a:cs typeface="Mangal" panose="02040503050203030202" pitchFamily="18" charset="0"/>
              </a:rPr>
              <a:t>Lastly, Go over the output tensors and process the inference results. Different types of model have different output formats, and developers will have their user-defined functions for different use cases. </a:t>
            </a:r>
            <a:r>
              <a:rPr lang="en-US" sz="1800">
                <a:effectLst/>
                <a:latin typeface="Intel Clear" panose="020B0604020203020204" pitchFamily="34" charset="0"/>
                <a:ea typeface="SimSun" panose="02010600030101010101" pitchFamily="2" charset="-122"/>
                <a:cs typeface="Mangal" panose="02040503050203030202" pitchFamily="18" charset="0"/>
              </a:rPr>
              <a:t>If inferencing multiple images or video stream, then the last three steps will be in a big loop, until the end of the frames.</a:t>
            </a:r>
            <a:endParaRPr lang="en-US" sz="1800">
              <a:effectLst/>
              <a:latin typeface="Calibri" panose="020F0502020204030204" pitchFamily="34" charset="0"/>
              <a:ea typeface="SimSun" panose="02010600030101010101" pitchFamily="2" charset="-122"/>
              <a:cs typeface="Mangal" panose="02040503050203030202" pitchFamily="18" charset="0"/>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483DF-2DDE-45FD-9E52-BF0DD99EA2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298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sz="1800" dirty="0">
              <a:effectLst/>
              <a:latin typeface="Calibri" panose="020F0502020204030204" pitchFamily="34" charset="0"/>
              <a:ea typeface="SimSun" panose="02010600030101010101" pitchFamily="2" charset="-122"/>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The API of the inference requests offers Sync and Async execution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Each inference request can be executed in two modes, synchronous or asynchronous.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The synchronous execution immediately runs by effectively serializing the execution flow in the current application thread.</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This mode is more suitable for the latency-oriented tasks, where the time to a single frame is more important.</a:t>
            </a:r>
          </a:p>
          <a:p>
            <a:pPr marL="45720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Mangal" panose="02040503050203030202" pitchFamily="18" charset="0"/>
              </a:rPr>
              <a: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The Async “splits” the infer() into  </a:t>
            </a:r>
            <a:r>
              <a:rPr lang="en-US" sz="1800" dirty="0" err="1">
                <a:effectLst/>
                <a:latin typeface="Calibri" panose="020F0502020204030204" pitchFamily="34" charset="0"/>
                <a:ea typeface="SimSun" panose="02010600030101010101" pitchFamily="2" charset="-122"/>
                <a:cs typeface="Mangal" panose="02040503050203030202" pitchFamily="18" charset="0"/>
              </a:rPr>
              <a:t>start_async</a:t>
            </a:r>
            <a:r>
              <a:rPr lang="en-US" sz="1800" dirty="0">
                <a:effectLst/>
                <a:latin typeface="Calibri" panose="020F0502020204030204" pitchFamily="34" charset="0"/>
                <a:ea typeface="SimSun" panose="02010600030101010101" pitchFamily="2" charset="-122"/>
                <a:cs typeface="Mangal" panose="02040503050203030202" pitchFamily="18" charset="0"/>
              </a:rPr>
              <a:t>() and wait().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a:t>
            </a:r>
            <a:r>
              <a:rPr lang="en-US" sz="1800" dirty="0" err="1">
                <a:effectLst/>
                <a:latin typeface="Calibri" panose="020F0502020204030204" pitchFamily="34" charset="0"/>
                <a:ea typeface="SimSun" panose="02010600030101010101" pitchFamily="2" charset="-122"/>
                <a:cs typeface="Mangal" panose="02040503050203030202" pitchFamily="18" charset="0"/>
              </a:rPr>
              <a:t>StartAsync</a:t>
            </a:r>
            <a:r>
              <a:rPr lang="en-US" sz="1800" dirty="0">
                <a:effectLst/>
                <a:latin typeface="Calibri" panose="020F0502020204030204" pitchFamily="34" charset="0"/>
                <a:ea typeface="SimSun" panose="02010600030101010101" pitchFamily="2" charset="-122"/>
                <a:cs typeface="Mangal" panose="02040503050203030202" pitchFamily="18" charset="0"/>
              </a:rPr>
              <a:t>” method returns immediately and starts inferencing without blocking main thread, then developers use the “Wait” method to watch on the status of the current inference result. While waiting, the main thread can prepare the image for the next inference request or process the result of previous inference request. In this case, developers will get a better throughput in images per second by dividing the number of images that were processed by the processing time.</a:t>
            </a:r>
          </a:p>
        </p:txBody>
      </p:sp>
      <p:sp>
        <p:nvSpPr>
          <p:cNvPr id="4" name="Slide Number Placeholder 3"/>
          <p:cNvSpPr>
            <a:spLocks noGrp="1"/>
          </p:cNvSpPr>
          <p:nvPr>
            <p:ph type="sldNum" sz="quarter" idx="5"/>
          </p:nvPr>
        </p:nvSpPr>
        <p:spPr/>
        <p:txBody>
          <a:bodyPr/>
          <a:lstStyle/>
          <a:p>
            <a:fld id="{A5EF46E1-E891-034A-903A-4B922A1B9442}" type="slidenum">
              <a:rPr lang="en-US" smtClean="0"/>
              <a:t>51</a:t>
            </a:fld>
            <a:endParaRPr lang="en-US" dirty="0"/>
          </a:p>
        </p:txBody>
      </p:sp>
    </p:spTree>
    <p:extLst>
      <p:ext uri="{BB962C8B-B14F-4D97-AF65-F5344CB8AC3E}">
        <p14:creationId xmlns:p14="http://schemas.microsoft.com/office/powerpoint/2010/main" val="4108267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Mangal" panose="02040503050203030202" pitchFamily="18" charset="0"/>
              </a:rPr>
              <a:t>Slide5: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Generally, performance means how fast the model processes the live data. Two key metrics are used to measure the performance: latency and throughput are fundamentally interconnected.</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Latency measures inference time (</a:t>
            </a:r>
            <a:r>
              <a:rPr lang="en-US" sz="1800" dirty="0" err="1">
                <a:effectLst/>
                <a:latin typeface="Calibri" panose="020F0502020204030204" pitchFamily="34" charset="0"/>
                <a:ea typeface="SimSun" panose="02010600030101010101" pitchFamily="2" charset="-122"/>
                <a:cs typeface="Mangal" panose="02040503050203030202" pitchFamily="18" charset="0"/>
              </a:rPr>
              <a:t>ms</a:t>
            </a:r>
            <a:r>
              <a:rPr lang="en-US" sz="1800" dirty="0">
                <a:effectLst/>
                <a:latin typeface="Calibri" panose="020F0502020204030204" pitchFamily="34" charset="0"/>
                <a:ea typeface="SimSun" panose="02010600030101010101" pitchFamily="2" charset="-122"/>
                <a:cs typeface="Mangal" panose="02040503050203030202" pitchFamily="18" charset="0"/>
              </a:rPr>
              <a:t>) required to process a single input. When it comes to the executing multiple inputs simultaneously (e.g. via batching) then the overall throughput (inferences per second, or frames per second, FPS, in the specific case of visual processing) is usually of more concern. To calculate throughput, divide number of inputs that were processed by the processing time.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Unlike most accelerators, CPU is perceived as an inherently latency-oriented device. In fact, the </a:t>
            </a:r>
            <a:r>
              <a:rPr lang="en-US" sz="1800" dirty="0" err="1">
                <a:effectLst/>
                <a:latin typeface="Calibri" panose="020F0502020204030204" pitchFamily="34" charset="0"/>
                <a:ea typeface="SimSun" panose="02010600030101010101" pitchFamily="2" charset="-122"/>
                <a:cs typeface="Mangal" panose="02040503050203030202" pitchFamily="18" charset="0"/>
              </a:rPr>
              <a:t>OpenVINO</a:t>
            </a:r>
            <a:r>
              <a:rPr lang="en-US" sz="1800" dirty="0">
                <a:effectLst/>
                <a:latin typeface="Calibri" panose="020F0502020204030204" pitchFamily="34" charset="0"/>
                <a:ea typeface="SimSun" panose="02010600030101010101" pitchFamily="2" charset="-122"/>
                <a:cs typeface="Mangal" panose="02040503050203030202" pitchFamily="18" charset="0"/>
              </a:rPr>
              <a:t> toolkit does support the "throughput" mode for the CPU, which allows the Inference Engine to efficiently run multiple inference requests on the CPU simultaneously, greatly improving the overall throughput.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Internally, the execution resources are split/pinned into execution "streams". This feature usually provides much better performance for the networks than increasing batch size.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To specifies the number of CPU execution “streams” for the throughput mode, developers will need to set the key value with the “</a:t>
            </a:r>
            <a:r>
              <a:rPr lang="en-US" sz="1800" dirty="0" err="1">
                <a:effectLst/>
                <a:latin typeface="Calibri" panose="020F0502020204030204" pitchFamily="34" charset="0"/>
                <a:ea typeface="SimSun" panose="02010600030101010101" pitchFamily="2" charset="-122"/>
                <a:cs typeface="Mangal" panose="02040503050203030202" pitchFamily="18" charset="0"/>
              </a:rPr>
              <a:t>GetConfig</a:t>
            </a:r>
            <a:r>
              <a:rPr lang="en-US" sz="1800" dirty="0">
                <a:effectLst/>
                <a:latin typeface="Calibri" panose="020F0502020204030204" pitchFamily="34" charset="0"/>
                <a:ea typeface="SimSun" panose="02010600030101010101" pitchFamily="2" charset="-122"/>
                <a:cs typeface="Mangal" panose="02040503050203030202" pitchFamily="18" charset="0"/>
              </a:rPr>
              <a:t>” method of an Inference Engine Core object.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Here the “streams” also means the upper bound for the number of inference requests that can be executed simultaneously. All available CPU cores are evenly distributed between the streams.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The default key value is 1, which implies latency-oriented behavior with all available cores processing requests one by one. For example, if developers try Benchmark App on an 8-core CPU, they will see different performance comparing the default 1 (which is a legacy, latency-oriented scenario) to the setting it to 2, 4, and 8 streams.</a:t>
            </a:r>
          </a:p>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Mangal" panose="02040503050203030202" pitchFamily="18" charset="0"/>
              </a:rPr>
              <a:t> </a:t>
            </a:r>
          </a:p>
        </p:txBody>
      </p:sp>
      <p:sp>
        <p:nvSpPr>
          <p:cNvPr id="4" name="Slide Number Placeholder 3"/>
          <p:cNvSpPr>
            <a:spLocks noGrp="1"/>
          </p:cNvSpPr>
          <p:nvPr>
            <p:ph type="sldNum" sz="quarter" idx="10"/>
          </p:nvPr>
        </p:nvSpPr>
        <p:spPr/>
        <p:txBody>
          <a:bodyPr/>
          <a:lstStyle/>
          <a:p>
            <a:fld id="{06AECC19-BD1E-4C26-BFBF-38B464686806}" type="slidenum">
              <a:rPr lang="en-US" smtClean="0"/>
              <a:t>52</a:t>
            </a:fld>
            <a:endParaRPr lang="en-US"/>
          </a:p>
        </p:txBody>
      </p:sp>
    </p:spTree>
    <p:extLst>
      <p:ext uri="{BB962C8B-B14F-4D97-AF65-F5344CB8AC3E}">
        <p14:creationId xmlns:p14="http://schemas.microsoft.com/office/powerpoint/2010/main" val="1845676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SimSun" panose="02010600030101010101" pitchFamily="2" charset="-122"/>
                <a:cs typeface="Mangal" panose="02040503050203030202" pitchFamily="18" charset="0"/>
              </a:rPr>
              <a:t>Slide 6: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The Automatic-Batching is a preview of the new functionality in the </a:t>
            </a:r>
            <a:r>
              <a:rPr lang="en-US" sz="1800" dirty="0" err="1">
                <a:effectLst/>
                <a:latin typeface="Calibri" panose="020F0502020204030204" pitchFamily="34" charset="0"/>
                <a:ea typeface="SimSun" panose="02010600030101010101" pitchFamily="2" charset="-122"/>
                <a:cs typeface="Mangal" panose="02040503050203030202" pitchFamily="18" charset="0"/>
              </a:rPr>
              <a:t>OpenVINO</a:t>
            </a:r>
            <a:r>
              <a:rPr lang="en-US" sz="1800" dirty="0">
                <a:effectLst/>
                <a:latin typeface="Calibri" panose="020F0502020204030204" pitchFamily="34" charset="0"/>
                <a:ea typeface="SimSun" panose="02010600030101010101" pitchFamily="2" charset="-122"/>
                <a:cs typeface="Mangal" panose="02040503050203030202" pitchFamily="18" charset="0"/>
              </a:rPr>
              <a:t>™ toolkit.</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It performs on-the-fly automatic batching that is grouping inference requests together to improve device utilization, with no programming effort from the user.</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The feature primarily targets existing code written for inferencing many requests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For the batch happen transparently and without affecting the application code, inputs gathering and outputs scattering from the individual inference requests is required.</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The best way to evaluate the performance of the Automatic Batching is using the </a:t>
            </a:r>
            <a:r>
              <a:rPr lang="en-US" sz="1800" dirty="0" err="1">
                <a:effectLst/>
                <a:latin typeface="Calibri" panose="020F0502020204030204" pitchFamily="34" charset="0"/>
                <a:ea typeface="SimSun" panose="02010600030101010101" pitchFamily="2" charset="-122"/>
                <a:cs typeface="Mangal" panose="02040503050203030202" pitchFamily="18" charset="0"/>
              </a:rPr>
              <a:t>benchmark_app</a:t>
            </a:r>
            <a:r>
              <a:rPr lang="en-US" sz="1800" dirty="0">
                <a:effectLst/>
                <a:latin typeface="Calibri" panose="020F0502020204030204" pitchFamily="34" charset="0"/>
                <a:ea typeface="SimSun" panose="02010600030101010101" pitchFamily="2" charset="-122"/>
                <a:cs typeface="Mangal" panose="02040503050203030202" pitchFamily="18" charset="0"/>
              </a:rPr>
              <a:t>, that exists in both C++ and Python versions.</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For developers, there are various Performance Considerations to achieve the best performance with the Automatic Batching such as :</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Use the requests, grouped by the batch size, together. For example, the first 4 requests are inferred, while the second group of the requests is being populated in the application.</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Operate the number of inference requests that represents the multiple of the batch size</a:t>
            </a: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SimSun" panose="02010600030101010101" pitchFamily="2" charset="-122"/>
                <a:cs typeface="Mangal" panose="02040503050203030202" pitchFamily="18" charset="0"/>
              </a:rPr>
              <a:t>Developers can follow the documentation for more such Performance Considerations.</a:t>
            </a:r>
          </a:p>
          <a:p>
            <a:pPr marL="457200" marR="0">
              <a:lnSpc>
                <a:spcPct val="107000"/>
              </a:lnSpc>
              <a:spcBef>
                <a:spcPts val="0"/>
              </a:spcBef>
              <a:spcAft>
                <a:spcPts val="0"/>
              </a:spcAft>
            </a:pPr>
            <a:r>
              <a:rPr lang="en-US" sz="1800">
                <a:effectLst/>
                <a:latin typeface="Calibri" panose="020F0502020204030204" pitchFamily="34" charset="0"/>
                <a:ea typeface="SimSun" panose="02010600030101010101" pitchFamily="2" charset="-122"/>
                <a:cs typeface="Mangal" panose="02040503050203030202" pitchFamily="18" charset="0"/>
              </a:rPr>
              <a:t> </a:t>
            </a:r>
          </a:p>
        </p:txBody>
      </p:sp>
      <p:sp>
        <p:nvSpPr>
          <p:cNvPr id="4" name="Slide Number Placeholder 3"/>
          <p:cNvSpPr>
            <a:spLocks noGrp="1"/>
          </p:cNvSpPr>
          <p:nvPr>
            <p:ph type="sldNum" sz="quarter" idx="10"/>
          </p:nvPr>
        </p:nvSpPr>
        <p:spPr/>
        <p:txBody>
          <a:bodyPr/>
          <a:lstStyle/>
          <a:p>
            <a:fld id="{06AECC19-BD1E-4C26-BFBF-38B464686806}" type="slidenum">
              <a:rPr lang="en-US" smtClean="0"/>
              <a:t>53</a:t>
            </a:fld>
            <a:endParaRPr lang="en-US"/>
          </a:p>
        </p:txBody>
      </p:sp>
    </p:spTree>
    <p:extLst>
      <p:ext uri="{BB962C8B-B14F-4D97-AF65-F5344CB8AC3E}">
        <p14:creationId xmlns:p14="http://schemas.microsoft.com/office/powerpoint/2010/main" val="4133836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What if your task is NLP, where input size varies from sample to sample. The answer is…Dynamic shape. It automatically resizes the network based on given input. You don’t need to do it yourself.</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US"/>
          </a:p>
        </p:txBody>
      </p:sp>
      <p:sp>
        <p:nvSpPr>
          <p:cNvPr id="4" name="Slide Number Placeholder 3"/>
          <p:cNvSpPr>
            <a:spLocks noGrp="1"/>
          </p:cNvSpPr>
          <p:nvPr>
            <p:ph type="sldNum" sz="quarter" idx="5"/>
          </p:nvPr>
        </p:nvSpPr>
        <p:spPr/>
        <p:txBody>
          <a:bodyPr/>
          <a:lstStyle/>
          <a:p>
            <a:fld id="{4E9DC3E6-D7BF-A642-9F1F-D4032998E046}" type="slidenum">
              <a:rPr lang="en-US" smtClean="0"/>
              <a:t>56</a:t>
            </a:fld>
            <a:endParaRPr lang="en-US"/>
          </a:p>
        </p:txBody>
      </p:sp>
    </p:spTree>
    <p:extLst>
      <p:ext uri="{BB962C8B-B14F-4D97-AF65-F5344CB8AC3E}">
        <p14:creationId xmlns:p14="http://schemas.microsoft.com/office/powerpoint/2010/main" val="229670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E9DC3E6-D7BF-A642-9F1F-D4032998E046}" type="slidenum">
              <a:rPr lang="en-US" smtClean="0"/>
              <a:t>59</a:t>
            </a:fld>
            <a:endParaRPr lang="en-US"/>
          </a:p>
        </p:txBody>
      </p:sp>
    </p:spTree>
    <p:extLst>
      <p:ext uri="{BB962C8B-B14F-4D97-AF65-F5344CB8AC3E}">
        <p14:creationId xmlns:p14="http://schemas.microsoft.com/office/powerpoint/2010/main" val="2980822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Another type of plugin which utilize more than one type of available device is called Multi-Device plugin. It automatically assigns inference requests to available computational devices to execute the requests in parallel.</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The Benefits of using the Multi-Device plugin are: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07000"/>
              </a:lnSpc>
              <a:spcBef>
                <a:spcPts val="0"/>
              </a:spcBef>
              <a:spcAft>
                <a:spcPts val="0"/>
              </a:spcAft>
              <a:buFont typeface="+mj-lt"/>
              <a:buAutoNum type="romanLcPeriod"/>
            </a:pPr>
            <a:r>
              <a:rPr lang="en-US" sz="1100" dirty="0">
                <a:effectLst/>
                <a:latin typeface="Calibri" panose="020F0502020204030204" pitchFamily="34" charset="0"/>
                <a:ea typeface="SimSun" panose="02010600030101010101" pitchFamily="2" charset="-122"/>
                <a:cs typeface="Calibri" panose="020F0502020204030204" pitchFamily="34" charset="0"/>
              </a:rPr>
              <a:t>One, multiple devices can deliver improved throughput.</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742950" marR="0" lvl="1" indent="-285750">
              <a:lnSpc>
                <a:spcPct val="107000"/>
              </a:lnSpc>
              <a:spcBef>
                <a:spcPts val="0"/>
              </a:spcBef>
              <a:spcAft>
                <a:spcPts val="0"/>
              </a:spcAft>
              <a:buFont typeface="+mj-lt"/>
              <a:buAutoNum type="romanLcPeriod"/>
            </a:pPr>
            <a:r>
              <a:rPr lang="en-US" sz="1100" dirty="0">
                <a:effectLst/>
                <a:latin typeface="Calibri" panose="020F0502020204030204" pitchFamily="34" charset="0"/>
                <a:ea typeface="SimSun" panose="02010600030101010101" pitchFamily="2" charset="-122"/>
                <a:cs typeface="Calibri" panose="020F0502020204030204" pitchFamily="34" charset="0"/>
              </a:rPr>
              <a:t>Two, more consistent performance can be achieved, since the devices are sharing the inference burden. If one device is too busy, another device can take more of the load.</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Using multi-device plugin, the application logic left unchanged, so developers don't need to explicitly load the network to every device and create and balance the inference requests. From the application point of view, this is just another device that handles the actual machinery. The only thing that is required to leverage performance is to provide the names of multiple devices with enough computation power to perform the inferences.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lphaLcPeriod"/>
            </a:pPr>
            <a:r>
              <a:rPr lang="en-US" sz="1100">
                <a:effectLst/>
                <a:latin typeface="Calibri" panose="020F0502020204030204" pitchFamily="34" charset="0"/>
                <a:ea typeface="SimSun" panose="02010600030101010101" pitchFamily="2" charset="-122"/>
                <a:cs typeface="Calibri" panose="020F0502020204030204" pitchFamily="34" charset="0"/>
              </a:rPr>
              <a:t>So, just like loading the network to a single device or Hetero plugin, here just change the device name to MULTI, colon mark, and comma-separated device names with no spaces.</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29B26025-21D3-4056-95ED-99A15F225053}" type="slidenum">
              <a:rPr lang="en-US" smtClean="0"/>
              <a:t>62</a:t>
            </a:fld>
            <a:endParaRPr lang="en-US"/>
          </a:p>
        </p:txBody>
      </p:sp>
    </p:spTree>
    <p:extLst>
      <p:ext uri="{BB962C8B-B14F-4D97-AF65-F5344CB8AC3E}">
        <p14:creationId xmlns:p14="http://schemas.microsoft.com/office/powerpoint/2010/main" val="342625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There’s a special type of plugin offered by Inference Engine offers is called Hetero Plugin, it enables inferencing one network on several devices.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The purpose of this Hetero Plugin is to utilize accelerators power and calculate heaviest parts of network on accelerator and execute not supported layers on fallback devices like CPU, in this way, to get a more efficient hardware usage.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The execution through heterogeneous plugin can be divided to two independent steps, once developers have decided which two or three devices are going to be used to run the inference, the hetero plugin will set the affinity of layers to those devices, then the divided network will be loaded and executed on the corresponding plugin.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The setting of affinity can be done automatically using fallback policy or in manual mode.</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The fallback automatic policy follows greedy behavior and assigns all layers which can be executed on single device to execute on that device. Automatic policy does not consider such plugin peculiarities as inability to infer some layers without other special layers placed before or after that layers.  If device plugin does not support subgraph topology constructed by Hetero plugin, affinity should be set manually.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The priority of device will be set during network loading step. To use hetero plugin, developers need to put Hetero, colon mark, followed with device names, separated with commas as shown on the screen.</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Data needs to be transferred between layers during inference, but adjacent layers now can be executed on different devices. If it takes a relatively long time to transfer data from one part of the network to another in a heterogeneous mode, it makes not much sense to execute them in a heterogeneous mode on these devices.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lphaLcPeriod"/>
            </a:pPr>
            <a:r>
              <a:rPr lang="en-US" sz="1100" dirty="0">
                <a:effectLst/>
                <a:latin typeface="Calibri" panose="020F0502020204030204" pitchFamily="34" charset="0"/>
                <a:ea typeface="SimSun" panose="02010600030101010101" pitchFamily="2" charset="-122"/>
                <a:cs typeface="Calibri" panose="020F0502020204030204" pitchFamily="34" charset="0"/>
              </a:rPr>
              <a:t>In this case, developers can manually set the correlation to avoid sending data back and forth multiple times during one inference. To do this, developers will need to query the network first by providing the device priority to get the automatic layer affinity information, then manually update the affinity and set it to the network.</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EF46E1-E891-034A-903A-4B922A1B9442}" type="slidenum">
              <a:rPr lang="en-US" smtClean="0"/>
              <a:t>64</a:t>
            </a:fld>
            <a:endParaRPr lang="en-US" dirty="0"/>
          </a:p>
        </p:txBody>
      </p:sp>
    </p:spTree>
    <p:extLst>
      <p:ext uri="{BB962C8B-B14F-4D97-AF65-F5344CB8AC3E}">
        <p14:creationId xmlns:p14="http://schemas.microsoft.com/office/powerpoint/2010/main" val="210781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already seen the sample application using only one single model, but what if we need to chain multiple models together in one application? Do we need to send the same copy of the original frames to each of the models used in this application? Can we use different devices for inferencing different models? Let’s look at this security barrier demo application and find out the answers from there.</a:t>
            </a:r>
          </a:p>
          <a:p>
            <a:endParaRPr lang="en-US" dirty="0"/>
          </a:p>
        </p:txBody>
      </p:sp>
      <p:sp>
        <p:nvSpPr>
          <p:cNvPr id="4" name="Slide Number Placeholder 3"/>
          <p:cNvSpPr>
            <a:spLocks noGrp="1"/>
          </p:cNvSpPr>
          <p:nvPr>
            <p:ph type="sldNum" sz="quarter" idx="5"/>
          </p:nvPr>
        </p:nvSpPr>
        <p:spPr/>
        <p:txBody>
          <a:bodyPr/>
          <a:lstStyle/>
          <a:p>
            <a:fld id="{A5EF46E1-E891-034A-903A-4B922A1B9442}" type="slidenum">
              <a:rPr lang="en-US" smtClean="0"/>
              <a:t>67</a:t>
            </a:fld>
            <a:endParaRPr lang="en-US" dirty="0"/>
          </a:p>
        </p:txBody>
      </p:sp>
    </p:spTree>
    <p:extLst>
      <p:ext uri="{BB962C8B-B14F-4D97-AF65-F5344CB8AC3E}">
        <p14:creationId xmlns:p14="http://schemas.microsoft.com/office/powerpoint/2010/main" val="1283295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Even with the amount of breakthroughs and new opportunities deep learning enables, there is still very little deep learning deployments today</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a:t>Unique Inference Needs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Deploying deep learning networks from training environments, typically in data centers or server farms, to real-world production use cases, has been very challenging.</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There is a significant gap in performance and accuracy seen in trained models compared to what gets deployed in the field</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There are unique sets of technical challenges that come into play when it comes to deployment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a:t>Integration Challenges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Intel Clear"/>
                <a:ea typeface="+mn-ea"/>
                <a:cs typeface="+mn-cs"/>
              </a:rPr>
              <a:t>Typically the training of the deep learning networks is performed in data centers or server farms while the inference might take place on embedded platforms, optimized for performance and power consumption</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a:solidFill>
                  <a:schemeClr val="tx1"/>
                </a:solidFill>
                <a:effectLst/>
                <a:latin typeface="Intel Clear"/>
                <a:ea typeface="+mn-ea"/>
                <a:cs typeface="+mn-cs"/>
              </a:rPr>
              <a:t>There is a disconnect in the end-to-end development workflow</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a:solidFill>
                  <a:schemeClr val="tx1"/>
                </a:solidFill>
                <a:effectLst/>
                <a:latin typeface="Intel Clear"/>
                <a:ea typeface="+mn-ea"/>
                <a:cs typeface="+mn-cs"/>
              </a:rPr>
              <a:t>From a software perspective, there are various programming languages, third-party dependencies, memory consumption and supported operating systems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a:solidFill>
                  <a:schemeClr val="tx1"/>
                </a:solidFill>
                <a:effectLst/>
                <a:latin typeface="Intel Clear"/>
                <a:ea typeface="+mn-ea"/>
                <a:cs typeface="+mn-cs"/>
              </a:rPr>
              <a:t>From a hardware perspective, there are different data types, limited power envelope and form factor constraints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a:solidFill>
                  <a:schemeClr val="tx1"/>
                </a:solidFill>
                <a:effectLst/>
                <a:latin typeface="Intel Clear"/>
                <a:ea typeface="+mn-ea"/>
                <a:cs typeface="+mn-cs"/>
              </a:rPr>
              <a:t>There is a need for a dedicated API, or a communication link, between the software and hardware</a:t>
            </a:r>
          </a:p>
          <a:p>
            <a:pPr marL="45720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baseline="0">
              <a:solidFill>
                <a:schemeClr val="tx1"/>
              </a:solidFill>
              <a:effectLst/>
              <a:latin typeface="Intel Clear"/>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kern="1200" baseline="0">
                <a:solidFill>
                  <a:schemeClr val="tx1"/>
                </a:solidFill>
                <a:effectLst/>
                <a:latin typeface="Intel Clear"/>
                <a:ea typeface="+mn-ea"/>
                <a:cs typeface="+mn-cs"/>
              </a:rPr>
              <a:t>No One Size Fits All</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There are diverse requirements for myriad use cases that require unique approaches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For every problem, there could be a unique combination of networks, models and target device </a:t>
            </a:r>
          </a:p>
          <a:p>
            <a:endParaRPr lang="en-US"/>
          </a:p>
        </p:txBody>
      </p:sp>
    </p:spTree>
    <p:extLst>
      <p:ext uri="{BB962C8B-B14F-4D97-AF65-F5344CB8AC3E}">
        <p14:creationId xmlns:p14="http://schemas.microsoft.com/office/powerpoint/2010/main" val="2142577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demo application, three models will be used. The first model is an object detection model, which can detect multiple classes, the vehicle, and the license plate. The second model can recognize the attributes of a vehicle, such as type and color. The third model is an Optical Character Recognition model trained to read Chinese license plates.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61C8689-8455-3546-ADF9-3B7273760F66}" type="slidenum">
              <a:rPr kumimoji="0" lang="en-US" sz="1200" b="0" i="0" u="none" strike="noStrike" kern="1200" cap="none" spc="0" normalizeH="0" baseline="0" noProof="0" smtClean="0">
                <a:ln>
                  <a:noFill/>
                </a:ln>
                <a:solidFill>
                  <a:prstClr val="black"/>
                </a:solidFill>
                <a:effectLst/>
                <a:uLnTx/>
                <a:uFillTx/>
                <a:latin typeface="Intel Cle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Intel Clear"/>
              <a:ea typeface="+mn-ea"/>
              <a:cs typeface="+mn-cs"/>
            </a:endParaRPr>
          </a:p>
        </p:txBody>
      </p:sp>
    </p:spTree>
    <p:extLst>
      <p:ext uri="{BB962C8B-B14F-4D97-AF65-F5344CB8AC3E}">
        <p14:creationId xmlns:p14="http://schemas.microsoft.com/office/powerpoint/2010/main" val="157258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100" dirty="0">
                <a:effectLst/>
                <a:latin typeface="+mn-lt"/>
                <a:ea typeface="+mn-ea"/>
                <a:cs typeface="+mn-cs"/>
                <a:sym typeface="Helvetica Neue"/>
              </a:rPr>
              <a:t>OpenVINO is short for Open Vision Inference and Neural Network Optimization, but the toolkit can accelerate AI workloads including computer vision, audio, speech, language, and recommendation systems, which enables high performing applications and algorithms to be deployed in the real world. </a:t>
            </a:r>
          </a:p>
          <a:p>
            <a:pPr lvl="1"/>
            <a:endParaRPr lang="en-US" sz="1100" dirty="0">
              <a:effectLst/>
              <a:latin typeface="+mn-lt"/>
              <a:ea typeface="+mn-ea"/>
              <a:cs typeface="+mn-cs"/>
              <a:sym typeface="Helvetica Neue"/>
            </a:endParaRPr>
          </a:p>
          <a:p>
            <a:pPr lvl="1"/>
            <a:r>
              <a:rPr lang="en-US" sz="1100" dirty="0">
                <a:effectLst/>
                <a:latin typeface="+mn-lt"/>
                <a:ea typeface="+mn-ea"/>
                <a:cs typeface="+mn-cs"/>
                <a:sym typeface="Helvetica Neue"/>
              </a:rPr>
              <a:t>It is a tool suite for high-performance, deep learning targeted at faster, more accurate real-world results deployed into production across Intel architecture from edge to cloud. </a:t>
            </a:r>
          </a:p>
          <a:p>
            <a:pPr lvl="1"/>
            <a:endParaRPr lang="en-US" sz="1100" dirty="0">
              <a:effectLst/>
              <a:latin typeface="+mn-lt"/>
              <a:ea typeface="+mn-ea"/>
              <a:cs typeface="+mn-cs"/>
              <a:sym typeface="Helvetica Neue"/>
            </a:endParaRPr>
          </a:p>
          <a:p>
            <a:pPr lvl="1"/>
            <a:r>
              <a:rPr lang="en-US" sz="1100" dirty="0">
                <a:effectLst/>
                <a:latin typeface="+mn-lt"/>
                <a:ea typeface="+mn-ea"/>
                <a:cs typeface="+mn-cs"/>
                <a:sym typeface="Helvetica Neue"/>
              </a:rPr>
              <a:t>Besides, the path to inferencing is simplified with a streamlined development workflow. With a write once, deploy anywhere approach, developers can write an application or algorithm once and execute heterogeneously across Intel architectures, including CPU, integrated GPU, Intel Movidius VPU, and GNA (Gaussian &amp; Neural Accelerator) </a:t>
            </a:r>
            <a:r>
              <a:rPr lang="en-US" sz="1100" b="0" dirty="0">
                <a:solidFill>
                  <a:schemeClr val="tx1"/>
                </a:solidFill>
              </a:rPr>
              <a:t>and deploy it across Intel® architecture, including CPU, </a:t>
            </a:r>
            <a:r>
              <a:rPr lang="en-US" sz="1100" b="0" dirty="0" err="1">
                <a:solidFill>
                  <a:schemeClr val="tx1"/>
                </a:solidFill>
              </a:rPr>
              <a:t>iGPU</a:t>
            </a:r>
            <a:r>
              <a:rPr lang="en-US" sz="1100" b="0" dirty="0">
                <a:solidFill>
                  <a:schemeClr val="tx1"/>
                </a:solidFill>
              </a:rPr>
              <a:t>, Movidius VPU, and GNA</a:t>
            </a:r>
            <a:endParaRPr lang="en-US" sz="1100" b="0" dirty="0">
              <a:solidFill>
                <a:schemeClr val="tx1"/>
              </a:solidFill>
              <a:cs typeface="Calibri"/>
            </a:endParaRPr>
          </a:p>
          <a:p>
            <a:pPr marL="171450" indent="-171450">
              <a:buFont typeface="Arial" panose="020B0604020202020204" pitchFamily="34" charset="0"/>
              <a:buChar char="•"/>
            </a:pPr>
            <a:endParaRPr lang="en-US" sz="1100" dirty="0">
              <a:cs typeface="Calibri"/>
            </a:endParaRPr>
          </a:p>
          <a:p>
            <a:pPr marL="171450" indent="-171450">
              <a:buFont typeface="Arial" panose="020B0604020202020204" pitchFamily="34" charset="0"/>
              <a:buChar char="•"/>
            </a:pPr>
            <a:r>
              <a:rPr lang="en-US" sz="1100" dirty="0">
                <a:cs typeface="Calibri"/>
              </a:rPr>
              <a:t>Note full ARC (DG2) support will be added in 2022.2</a:t>
            </a:r>
          </a:p>
        </p:txBody>
      </p:sp>
    </p:spTree>
    <p:extLst>
      <p:ext uri="{BB962C8B-B14F-4D97-AF65-F5344CB8AC3E}">
        <p14:creationId xmlns:p14="http://schemas.microsoft.com/office/powerpoint/2010/main" val="2000098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To develop an application with OpenVINO toolkit, there are basically three steps.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First step, build. </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Developers need to either create and train their DEEP LEARNING models with popular frameworks or download pre-trained models from Open Model Zoo. Currently, OpenVINO supports Caffe*, </a:t>
            </a:r>
            <a:r>
              <a:rPr lang="en-US" sz="1100" dirty="0" err="1">
                <a:effectLst/>
                <a:latin typeface="+mn-lt"/>
                <a:ea typeface="+mn-ea"/>
                <a:cs typeface="+mn-cs"/>
                <a:sym typeface="Helvetica Neue"/>
              </a:rPr>
              <a:t>Tensorflow</a:t>
            </a:r>
            <a:r>
              <a:rPr lang="en-US" sz="1100" dirty="0">
                <a:effectLst/>
                <a:latin typeface="+mn-lt"/>
                <a:ea typeface="+mn-ea"/>
                <a:cs typeface="+mn-cs"/>
                <a:sym typeface="Helvetica Neue"/>
              </a:rPr>
              <a:t>*, </a:t>
            </a:r>
            <a:r>
              <a:rPr lang="en-US" sz="1100" dirty="0" err="1">
                <a:effectLst/>
                <a:latin typeface="+mn-lt"/>
                <a:ea typeface="+mn-ea"/>
                <a:cs typeface="+mn-cs"/>
                <a:sym typeface="Helvetica Neue"/>
              </a:rPr>
              <a:t>MXnet</a:t>
            </a:r>
            <a:r>
              <a:rPr lang="en-US" sz="1100" dirty="0">
                <a:effectLst/>
                <a:latin typeface="+mn-lt"/>
                <a:ea typeface="+mn-ea"/>
                <a:cs typeface="+mn-cs"/>
                <a:sym typeface="Helvetica Neue"/>
              </a:rPr>
              <a:t>*, ONNX*, </a:t>
            </a:r>
            <a:r>
              <a:rPr lang="en-US" sz="1100" dirty="0" err="1">
                <a:effectLst/>
                <a:latin typeface="+mn-lt"/>
                <a:ea typeface="+mn-ea"/>
                <a:cs typeface="+mn-cs"/>
                <a:sym typeface="Helvetica Neue"/>
              </a:rPr>
              <a:t>PaddlePaddle</a:t>
            </a:r>
            <a:r>
              <a:rPr lang="en-US" sz="1100" dirty="0">
                <a:effectLst/>
                <a:latin typeface="+mn-lt"/>
                <a:ea typeface="+mn-ea"/>
                <a:cs typeface="+mn-cs"/>
                <a:sym typeface="Helvetica Neue"/>
              </a:rPr>
              <a:t> and Kaldi*, for those non-directly supported frameworks such as PyTorch, users can convert them into ONNX format.</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Second step, optimize. </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Developers will use a key component of OpenVINO named Model Optimizer to convert the pre-trained model to the Intermedia Representation format. </a:t>
            </a:r>
            <a:endParaRPr lang="en-US" dirty="0"/>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The Intermedia Representation, also known as IR files, will be loaded onto OpenVINO Runtime which contains common APIs for loading the IR files to the plugins of the selected hardware for inferencing. Each plugin is a shared library that contains complete implementation for inference on this device, which has its internal optimization algorithms, and this is hardware related optimization, happens at runtime. Besides, ONNX and </a:t>
            </a:r>
            <a:r>
              <a:rPr lang="en-US" sz="1100" dirty="0" err="1">
                <a:effectLst/>
                <a:latin typeface="+mn-lt"/>
                <a:ea typeface="+mn-ea"/>
                <a:cs typeface="+mn-cs"/>
                <a:sym typeface="Helvetica Neue"/>
              </a:rPr>
              <a:t>PaddlePaddle</a:t>
            </a:r>
            <a:r>
              <a:rPr lang="en-US" sz="1100" dirty="0">
                <a:effectLst/>
                <a:latin typeface="+mn-lt"/>
                <a:ea typeface="+mn-ea"/>
                <a:cs typeface="+mn-cs"/>
                <a:sym typeface="Helvetica Neue"/>
              </a:rPr>
              <a:t> models can be directly loaded to OpenVINO Runtime as well.</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Developers who would like to perform further model optimization without re-training, could use the Post-Training Optimization Tool(POT), and conduct </a:t>
            </a:r>
            <a:r>
              <a:rPr lang="en-US" b="0" i="0" dirty="0">
                <a:solidFill>
                  <a:srgbClr val="333333"/>
                </a:solidFill>
                <a:effectLst/>
                <a:latin typeface="Arial" panose="020B0604020202020204" pitchFamily="34" charset="0"/>
              </a:rPr>
              <a:t>in-training optimization with the tool named Neural Network Compression Framework (NNCF).</a:t>
            </a:r>
            <a:endParaRPr lang="en-US" sz="1100" b="0" i="0" dirty="0">
              <a:solidFill>
                <a:srgbClr val="333333"/>
              </a:solidFill>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endParaRPr lang="en-US" sz="1100" b="0" i="0" dirty="0">
              <a:solidFill>
                <a:srgbClr val="333333"/>
              </a:solidFill>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Another tool called DEEP LEARNING Workbench is the </a:t>
            </a:r>
            <a:r>
              <a:rPr lang="en-US" b="0" i="0" dirty="0">
                <a:solidFill>
                  <a:srgbClr val="333333"/>
                </a:solidFill>
                <a:effectLst/>
                <a:latin typeface="Arial" panose="020B0604020202020204" pitchFamily="34" charset="0"/>
              </a:rPr>
              <a:t>graphical interface designed to make the production of pretrained deep learning Computer Vision and Natural Language Processing models significantly easier. Minimize the inference-to-deployment workflow timing for neural models right in your browser: import a model, analyze its performance and accuracy, visualize the outputs, optimize and make the final model deployment-ready in a matter of minutes.</a:t>
            </a:r>
            <a:endParaRPr lang="en-US" sz="1100" b="0" i="0" dirty="0">
              <a:solidFill>
                <a:srgbClr val="333333"/>
              </a:solidFill>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endParaRPr lang="en-US" sz="1100" b="0" i="0" dirty="0">
              <a:solidFill>
                <a:srgbClr val="333333"/>
              </a:solidFill>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b="0" i="0" dirty="0">
                <a:solidFill>
                  <a:srgbClr val="333333"/>
                </a:solidFill>
                <a:effectLst/>
                <a:latin typeface="Arial" panose="020B0604020202020204" pitchFamily="34" charset="0"/>
              </a:rPr>
              <a:t>Intel® DL Streamer is a streaming media analytics framework, based on </a:t>
            </a:r>
            <a:r>
              <a:rPr lang="en-US" b="0" i="0" dirty="0" err="1">
                <a:solidFill>
                  <a:srgbClr val="333333"/>
                </a:solidFill>
                <a:effectLst/>
                <a:latin typeface="Arial" panose="020B0604020202020204" pitchFamily="34" charset="0"/>
              </a:rPr>
              <a:t>GStreamer</a:t>
            </a:r>
            <a:r>
              <a:rPr lang="en-US" b="0" i="0" dirty="0">
                <a:solidFill>
                  <a:srgbClr val="333333"/>
                </a:solidFill>
                <a:effectLst/>
                <a:latin typeface="Arial" panose="020B0604020202020204" pitchFamily="34" charset="0"/>
              </a:rPr>
              <a:t>* multimedia framework, for creating complex media analytics pipelines.</a:t>
            </a:r>
            <a:endParaRPr lang="en-US" sz="1100" b="0" i="0" dirty="0">
              <a:solidFill>
                <a:srgbClr val="333333"/>
              </a:solidFill>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endParaRPr lang="en-US" sz="1100" b="0" i="0" dirty="0">
              <a:solidFill>
                <a:srgbClr val="333333"/>
              </a:solidFill>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OpenCV is also pre-installed within the OpenVINO toolkit, which helps to handle the image processing tasks. And the OpenCL driver and runtime are needed for running inference onto non-CPU architectures. </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A list of Inference Engine code samples is also included for developers’ reference.</a:t>
            </a:r>
          </a:p>
          <a:p>
            <a:endParaRPr lang="en-US" dirty="0"/>
          </a:p>
          <a:p>
            <a:r>
              <a:rPr lang="en-US" dirty="0"/>
              <a:t>Third, Deploy.</a:t>
            </a:r>
          </a:p>
          <a:p>
            <a:pPr marL="0" marR="0" lvl="0" indent="0" defTabSz="228600" eaLnBrk="1" fontAlgn="auto" latinLnBrk="0" hangingPunct="1">
              <a:lnSpc>
                <a:spcPct val="117999"/>
              </a:lnSpc>
              <a:spcBef>
                <a:spcPts val="0"/>
              </a:spcBef>
              <a:spcAft>
                <a:spcPts val="0"/>
              </a:spcAft>
              <a:buClrTx/>
              <a:buSzTx/>
              <a:buFontTx/>
              <a:buNone/>
              <a:tabLst/>
              <a:defRPr/>
            </a:pPr>
            <a:r>
              <a:rPr lang="en-US" sz="1100" dirty="0">
                <a:effectLst/>
                <a:latin typeface="+mn-lt"/>
                <a:ea typeface="+mn-ea"/>
                <a:cs typeface="+mn-cs"/>
                <a:sym typeface="Helvetica Neue"/>
              </a:rPr>
              <a:t>Normally the development environment is different from the deployment environment. The Deployment Manager will help developers to create deployment package by assembling the model, IR files, application, and associated dependencies into a runtime package for their target device.</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mn-lt"/>
              <a:ea typeface="+mn-ea"/>
              <a:cs typeface="+mn-cs"/>
              <a:sym typeface="Helvetica Neue"/>
            </a:endParaRP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effectLst/>
              <a:latin typeface="+mn-lt"/>
              <a:ea typeface="+mn-ea"/>
              <a:cs typeface="+mn-cs"/>
              <a:sym typeface="Helvetica Neu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9DC3E6-D7BF-A642-9F1F-D4032998E0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330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 of the new 30-3-30 and will be available this week with a fast follow of updates we’re continuing to make this month.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F8E674-6AD7-4CCA-B8BA-2495DB4F7A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5670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0621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100" dirty="0">
              <a:effectLst/>
              <a:latin typeface="+mn-lt"/>
              <a:ea typeface="+mn-ea"/>
              <a:cs typeface="+mn-cs"/>
              <a:sym typeface="Helvetica Neue"/>
            </a:endParaRPr>
          </a:p>
        </p:txBody>
      </p:sp>
    </p:spTree>
    <p:extLst>
      <p:ext uri="{BB962C8B-B14F-4D97-AF65-F5344CB8AC3E}">
        <p14:creationId xmlns:p14="http://schemas.microsoft.com/office/powerpoint/2010/main" val="3205836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100" dirty="0">
              <a:effectLst/>
              <a:latin typeface="+mn-lt"/>
              <a:ea typeface="+mn-ea"/>
              <a:cs typeface="+mn-cs"/>
              <a:sym typeface="Helvetica Neue"/>
            </a:endParaRPr>
          </a:p>
        </p:txBody>
      </p:sp>
    </p:spTree>
    <p:extLst>
      <p:ext uri="{BB962C8B-B14F-4D97-AF65-F5344CB8AC3E}">
        <p14:creationId xmlns:p14="http://schemas.microsoft.com/office/powerpoint/2010/main" val="1375135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18.emf"/><Relationship Id="rId4" Type="http://schemas.openxmlformats.org/officeDocument/2006/relationships/oleObject" Target="../embeddings/oleObject1.bin"/></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Blu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30416" y="944163"/>
            <a:ext cx="9130624"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29542" y="1635111"/>
            <a:ext cx="9110749"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29542" y="3602038"/>
            <a:ext cx="9110749"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15" name="Image" descr="Image">
            <a:extLst>
              <a:ext uri="{FF2B5EF4-FFF2-40B4-BE49-F238E27FC236}">
                <a16:creationId xmlns:a16="http://schemas.microsoft.com/office/drawing/2014/main" id="{DD58CD8A-EDBF-444C-9F72-CEFF07C66C1A}"/>
              </a:ext>
            </a:extLst>
          </p:cNvPr>
          <p:cNvPicPr>
            <a:picLocks noChangeAspect="1"/>
          </p:cNvPicPr>
          <p:nvPr/>
        </p:nvPicPr>
        <p:blipFill>
          <a:blip r:embed="rId3"/>
          <a:stretch>
            <a:fillRect/>
          </a:stretch>
        </p:blipFill>
        <p:spPr>
          <a:xfrm>
            <a:off x="11135927" y="1054023"/>
            <a:ext cx="1051484" cy="1051758"/>
          </a:xfrm>
          <a:prstGeom prst="rect">
            <a:avLst/>
          </a:prstGeom>
          <a:ln w="12700">
            <a:miter lim="400000"/>
          </a:ln>
        </p:spPr>
      </p:pic>
    </p:spTree>
    <p:extLst>
      <p:ext uri="{BB962C8B-B14F-4D97-AF65-F5344CB8AC3E}">
        <p14:creationId xmlns:p14="http://schemas.microsoft.com/office/powerpoint/2010/main" val="114501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91F35-F61F-438B-8E55-A4EBBEA90D55}"/>
              </a:ext>
            </a:extLst>
          </p:cNvPr>
          <p:cNvSpPr txBox="1"/>
          <p:nvPr/>
        </p:nvSpPr>
        <p:spPr>
          <a:xfrm>
            <a:off x="3420428" y="2767281"/>
            <a:ext cx="5351145" cy="1323439"/>
          </a:xfrm>
          <a:prstGeom prst="rect">
            <a:avLst/>
          </a:prstGeom>
          <a:noFill/>
        </p:spPr>
        <p:txBody>
          <a:bodyPr wrap="none" rtlCol="0">
            <a:spAutoFit/>
          </a:bodyPr>
          <a:lstStyle/>
          <a:p>
            <a:pPr algn="ctr"/>
            <a:r>
              <a:rPr lang="en-US" sz="8000">
                <a:latin typeface="+mj-lt"/>
              </a:rPr>
              <a:t>Thank You</a:t>
            </a:r>
          </a:p>
        </p:txBody>
      </p:sp>
    </p:spTree>
    <p:extLst>
      <p:ext uri="{BB962C8B-B14F-4D97-AF65-F5344CB8AC3E}">
        <p14:creationId xmlns:p14="http://schemas.microsoft.com/office/powerpoint/2010/main" val="22537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Intel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29007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3200">
                <a:solidFill>
                  <a:schemeClr val="tx1"/>
                </a:solidFill>
              </a:defRPr>
            </a:lvl1pPr>
          </a:lstStyle>
          <a:p>
            <a:r>
              <a:rPr lang="en-US"/>
              <a:t>32pt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9" name="Rectangle">
            <a:extLst>
              <a:ext uri="{FF2B5EF4-FFF2-40B4-BE49-F238E27FC236}">
                <a16:creationId xmlns:a16="http://schemas.microsoft.com/office/drawing/2014/main" id="{1EFAB719-B3C2-4520-AFF9-4A06F169DB2B}"/>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
        <p:nvSpPr>
          <p:cNvPr id="14" name="Square">
            <a:extLst>
              <a:ext uri="{FF2B5EF4-FFF2-40B4-BE49-F238E27FC236}">
                <a16:creationId xmlns:a16="http://schemas.microsoft.com/office/drawing/2014/main" id="{FFAFF4EC-6564-4CD5-B2F7-61BF97FEB804}"/>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15" name="Rectangle">
            <a:extLst>
              <a:ext uri="{FF2B5EF4-FFF2-40B4-BE49-F238E27FC236}">
                <a16:creationId xmlns:a16="http://schemas.microsoft.com/office/drawing/2014/main" id="{25CF4E5B-CA14-41A6-8639-A06D4047B2B9}"/>
              </a:ext>
            </a:extLst>
          </p:cNvPr>
          <p:cNvSpPr/>
          <p:nvPr/>
        </p:nvSpPr>
        <p:spPr>
          <a:xfrm>
            <a:off x="5814183" y="402558"/>
            <a:ext cx="5934599"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18" name="TextBox 17" descr="page  number">
            <a:extLst>
              <a:ext uri="{FF2B5EF4-FFF2-40B4-BE49-F238E27FC236}">
                <a16:creationId xmlns:a16="http://schemas.microsoft.com/office/drawing/2014/main" id="{0A4F9669-074F-F2C4-95B5-134852879114}"/>
              </a:ext>
            </a:extLst>
          </p:cNvPr>
          <p:cNvSpPr txBox="1"/>
          <p:nvPr/>
        </p:nvSpPr>
        <p:spPr>
          <a:xfrm>
            <a:off x="11783678" y="6506788"/>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6" name="Square">
            <a:extLst>
              <a:ext uri="{FF2B5EF4-FFF2-40B4-BE49-F238E27FC236}">
                <a16:creationId xmlns:a16="http://schemas.microsoft.com/office/drawing/2014/main" id="{9FCCE6AD-7E0C-4DE3-88F3-8F5AAD086836}"/>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9" name="Rectangle">
            <a:extLst>
              <a:ext uri="{FF2B5EF4-FFF2-40B4-BE49-F238E27FC236}">
                <a16:creationId xmlns:a16="http://schemas.microsoft.com/office/drawing/2014/main" id="{853B3E3F-60D5-4000-B5F7-70D6D668AC11}"/>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CB168D47-733C-43C3-ADFC-EDCDC0FF71B0}"/>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99462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937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9" name="Content Placeholder 8"/>
          <p:cNvSpPr>
            <a:spLocks noGrp="1"/>
          </p:cNvSpPr>
          <p:nvPr>
            <p:ph sz="quarter" idx="13" hasCustomPrompt="1"/>
          </p:nvPr>
        </p:nvSpPr>
        <p:spPr>
          <a:xfrm>
            <a:off x="607484" y="2023873"/>
            <a:ext cx="10970683" cy="4131998"/>
          </a:xfrm>
        </p:spPr>
        <p:txBody>
          <a:bodyPr/>
          <a:lstStyle>
            <a:lvl1pPr>
              <a:defRPr sz="2133">
                <a:solidFill>
                  <a:srgbClr val="0071C5"/>
                </a:solidFill>
              </a:defRPr>
            </a:lvl1pPr>
            <a:lvl2pPr>
              <a:defRPr sz="1867">
                <a:solidFill>
                  <a:schemeClr val="tx2"/>
                </a:solidFill>
              </a:defRPr>
            </a:lvl2pPr>
            <a:lvl3pPr>
              <a:defRPr sz="1867">
                <a:solidFill>
                  <a:schemeClr val="tx2"/>
                </a:solidFill>
              </a:defRPr>
            </a:lvl3pPr>
            <a:lvl4pPr>
              <a:defRPr sz="1600">
                <a:solidFill>
                  <a:schemeClr val="tx2"/>
                </a:solidFill>
              </a:defRPr>
            </a:lvl4pPr>
            <a:lvl5pPr>
              <a:defRPr sz="1400">
                <a:solidFill>
                  <a:schemeClr val="tx2"/>
                </a:solidFill>
              </a:defRPr>
            </a:lvl5pPr>
          </a:lstStyle>
          <a:p>
            <a:pPr lvl="0"/>
            <a:r>
              <a:rPr lang="en-US" dirty="0"/>
              <a:t>16pt Intel Clear body text</a:t>
            </a:r>
          </a:p>
          <a:p>
            <a:pPr lvl="1"/>
            <a:r>
              <a:rPr lang="en-US" dirty="0"/>
              <a:t>14pt Intel Clear bullet one</a:t>
            </a:r>
          </a:p>
          <a:p>
            <a:pPr lvl="2"/>
            <a:r>
              <a:rPr lang="en-US" dirty="0"/>
              <a:t>14pt Intel Clear sub-bullet</a:t>
            </a:r>
          </a:p>
          <a:p>
            <a:pPr lvl="3"/>
            <a:r>
              <a:rPr lang="en-US" dirty="0"/>
              <a:t>12pt Intel Clear fourth level</a:t>
            </a:r>
          </a:p>
          <a:p>
            <a:pPr lvl="4"/>
            <a:r>
              <a:rPr lang="en-US" dirty="0"/>
              <a:t>12pt Intel Clear fifth level</a:t>
            </a:r>
          </a:p>
        </p:txBody>
      </p:sp>
      <p:sp>
        <p:nvSpPr>
          <p:cNvPr id="15" name="Title Placeholder 1"/>
          <p:cNvSpPr>
            <a:spLocks noGrp="1"/>
          </p:cNvSpPr>
          <p:nvPr>
            <p:ph type="title" hasCustomPrompt="1"/>
          </p:nvPr>
        </p:nvSpPr>
        <p:spPr>
          <a:xfrm>
            <a:off x="607483" y="1094128"/>
            <a:ext cx="10974916" cy="852064"/>
          </a:xfrm>
          <a:prstGeom prst="rect">
            <a:avLst/>
          </a:prstGeom>
        </p:spPr>
        <p:txBody>
          <a:bodyPr vert="horz" lIns="0" tIns="0" rIns="0" bIns="0" rtlCol="0" anchor="t" anchorCtr="0">
            <a:noAutofit/>
          </a:bodyPr>
          <a:lstStyle>
            <a:lvl1pPr>
              <a:defRPr sz="4267"/>
            </a:lvl1pPr>
          </a:lstStyle>
          <a:p>
            <a:r>
              <a:rPr lang="en-US"/>
              <a:t>32pt Intel Clear pro bold Headline</a:t>
            </a:r>
          </a:p>
        </p:txBody>
      </p:sp>
    </p:spTree>
    <p:extLst>
      <p:ext uri="{BB962C8B-B14F-4D97-AF65-F5344CB8AC3E}">
        <p14:creationId xmlns:p14="http://schemas.microsoft.com/office/powerpoint/2010/main" val="323383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ingle Column Text">
    <p:spTree>
      <p:nvGrpSpPr>
        <p:cNvPr id="1" name=""/>
        <p:cNvGrpSpPr/>
        <p:nvPr/>
      </p:nvGrpSpPr>
      <p:grpSpPr>
        <a:xfrm>
          <a:off x="0" y="0"/>
          <a:ext cx="0" cy="0"/>
          <a:chOff x="0" y="0"/>
          <a:chExt cx="0" cy="0"/>
        </a:xfrm>
      </p:grpSpPr>
      <p:sp>
        <p:nvSpPr>
          <p:cNvPr id="15" name="Content Placeholder 2"/>
          <p:cNvSpPr>
            <a:spLocks noGrp="1"/>
          </p:cNvSpPr>
          <p:nvPr>
            <p:ph sz="half" idx="1" hasCustomPrompt="1"/>
          </p:nvPr>
        </p:nvSpPr>
        <p:spPr>
          <a:xfrm>
            <a:off x="609600" y="1636481"/>
            <a:ext cx="10972800" cy="4267200"/>
          </a:xfrm>
        </p:spPr>
        <p:txBody>
          <a:bodyPr vert="horz" lIns="0" tIns="0" rIns="0" bIns="0" rtlCol="0">
            <a:noAutofit/>
          </a:bodyPr>
          <a:lstStyle>
            <a:lvl1pPr>
              <a:defRPr lang="en-US" sz="2133" b="1" dirty="0" smtClean="0"/>
            </a:lvl1pPr>
            <a:lvl2pPr>
              <a:defRPr lang="en-US" sz="1867" dirty="0" smtClean="0"/>
            </a:lvl2pPr>
            <a:lvl3pPr>
              <a:defRPr lang="en-US" sz="1867" dirty="0" smtClean="0"/>
            </a:lvl3pPr>
            <a:lvl4pPr>
              <a:defRPr lang="en-US" sz="1600" dirty="0" smtClean="0"/>
            </a:lvl4pPr>
            <a:lvl5pPr>
              <a:defRPr lang="en-US" sz="1600" dirty="0"/>
            </a:lvl5pPr>
          </a:lstStyle>
          <a:p>
            <a:pPr lvl="0"/>
            <a:r>
              <a:rPr lang="en-US"/>
              <a:t>16pt Intel Clear Bold</a:t>
            </a:r>
          </a:p>
          <a:p>
            <a:pPr marL="0" lvl="1" indent="0">
              <a:spcBef>
                <a:spcPts val="1067"/>
              </a:spcBef>
              <a:buNone/>
            </a:pPr>
            <a:r>
              <a:rPr lang="en-US"/>
              <a:t>14pt Intel Clear bullet one</a:t>
            </a:r>
          </a:p>
          <a:p>
            <a:pPr marL="154513" lvl="2" indent="-154513">
              <a:spcBef>
                <a:spcPts val="533"/>
              </a:spcBef>
              <a:buFont typeface="Wingdings" charset="2"/>
              <a:buChar char="§"/>
            </a:pPr>
            <a:r>
              <a:rPr lang="en-US"/>
              <a:t>14pt Intel Clear third level</a:t>
            </a:r>
          </a:p>
          <a:p>
            <a:pPr marL="378875" lvl="3" indent="-156629"/>
            <a:r>
              <a:rPr lang="en-US"/>
              <a:t>12pt Intel Clear fourth level</a:t>
            </a:r>
          </a:p>
          <a:p>
            <a:pPr marL="611702" lvl="4" indent="-148163">
              <a:tabLst/>
            </a:pPr>
            <a:r>
              <a:rPr lang="en-US"/>
              <a:t>12pt Intel Clear fifth level</a:t>
            </a:r>
          </a:p>
        </p:txBody>
      </p:sp>
      <p:sp>
        <p:nvSpPr>
          <p:cNvPr id="8" name="Title 6"/>
          <p:cNvSpPr>
            <a:spLocks noGrp="1"/>
          </p:cNvSpPr>
          <p:nvPr>
            <p:ph type="title" hasCustomPrompt="1"/>
          </p:nvPr>
        </p:nvSpPr>
        <p:spPr>
          <a:xfrm>
            <a:off x="607484" y="943090"/>
            <a:ext cx="10972800" cy="615553"/>
          </a:xfrm>
        </p:spPr>
        <p:txBody>
          <a:bodyPr vert="horz" lIns="0" tIns="0" rIns="0" bIns="0" rtlCol="0" anchor="t" anchorCtr="0">
            <a:spAutoFit/>
          </a:bodyPr>
          <a:lstStyle>
            <a:lvl1pPr>
              <a:defRPr lang="en-US" sz="5333" baseline="0" dirty="0">
                <a:solidFill>
                  <a:schemeClr val="tx1"/>
                </a:solidFill>
              </a:defRPr>
            </a:lvl1pPr>
          </a:lstStyle>
          <a:p>
            <a:pPr lvl="0"/>
            <a:r>
              <a:rPr lang="en-US"/>
              <a:t>Single column with text</a:t>
            </a:r>
          </a:p>
        </p:txBody>
      </p:sp>
    </p:spTree>
    <p:extLst>
      <p:ext uri="{BB962C8B-B14F-4D97-AF65-F5344CB8AC3E}">
        <p14:creationId xmlns:p14="http://schemas.microsoft.com/office/powerpoint/2010/main" val="84449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3343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97327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Blu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134263"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7" y="1635111"/>
            <a:ext cx="9114380"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7" y="3602038"/>
            <a:ext cx="9114380"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18" name="Image" descr="Image">
            <a:extLst>
              <a:ext uri="{FF2B5EF4-FFF2-40B4-BE49-F238E27FC236}">
                <a16:creationId xmlns:a16="http://schemas.microsoft.com/office/drawing/2014/main" id="{BE2F80A4-CA20-47DC-B399-046F87B64321}"/>
              </a:ext>
            </a:extLst>
          </p:cNvPr>
          <p:cNvPicPr>
            <a:picLocks noChangeAspect="1"/>
          </p:cNvPicPr>
          <p:nvPr/>
        </p:nvPicPr>
        <p:blipFill>
          <a:blip r:embed="rId3"/>
          <a:stretch>
            <a:fillRect/>
          </a:stretch>
        </p:blipFill>
        <p:spPr>
          <a:xfrm>
            <a:off x="11142275" y="4591721"/>
            <a:ext cx="1051484" cy="1051758"/>
          </a:xfrm>
          <a:prstGeom prst="rect">
            <a:avLst/>
          </a:prstGeom>
          <a:ln w="12700">
            <a:miter lim="400000"/>
          </a:ln>
        </p:spPr>
      </p:pic>
    </p:spTree>
    <p:extLst>
      <p:ext uri="{BB962C8B-B14F-4D97-AF65-F5344CB8AC3E}">
        <p14:creationId xmlns:p14="http://schemas.microsoft.com/office/powerpoint/2010/main" val="50592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dirty="0"/>
              <a:t>75 </a:t>
            </a:r>
            <a:r>
              <a:rPr lang="en-US" dirty="0" err="1"/>
              <a:t>pt</a:t>
            </a:r>
            <a:r>
              <a:rPr lang="en-US" dirty="0"/>
              <a:t> Intel Clear</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99F366F8-DC49-4E0B-B131-1FB92CC518E3}"/>
              </a:ext>
            </a:extLst>
          </p:cNvPr>
          <p:cNvSpPr/>
          <p:nvPr userDrawn="1"/>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userDrawn="1"/>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userDrawn="1"/>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367237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rgbClr val="525252"/>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rgbClr val="525252"/>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Title Slide Blue 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134263"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7" y="1635111"/>
            <a:ext cx="9114380"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7" y="3602038"/>
            <a:ext cx="9114380"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5" name="Image" descr="Image">
            <a:extLst>
              <a:ext uri="{FF2B5EF4-FFF2-40B4-BE49-F238E27FC236}">
                <a16:creationId xmlns:a16="http://schemas.microsoft.com/office/drawing/2014/main" id="{723F10E3-1E99-45F7-9A0B-94FC3C5A2836}"/>
              </a:ext>
            </a:extLst>
          </p:cNvPr>
          <p:cNvPicPr>
            <a:picLocks noChangeAspect="1"/>
          </p:cNvPicPr>
          <p:nvPr/>
        </p:nvPicPr>
        <p:blipFill>
          <a:blip r:embed="rId3"/>
          <a:stretch>
            <a:fillRect/>
          </a:stretch>
        </p:blipFill>
        <p:spPr>
          <a:xfrm>
            <a:off x="11142275" y="1386503"/>
            <a:ext cx="1051484" cy="1051758"/>
          </a:xfrm>
          <a:prstGeom prst="rect">
            <a:avLst/>
          </a:prstGeom>
          <a:ln w="12700">
            <a:miter lim="400000"/>
          </a:ln>
        </p:spPr>
      </p:pic>
    </p:spTree>
    <p:extLst>
      <p:ext uri="{BB962C8B-B14F-4D97-AF65-F5344CB8AC3E}">
        <p14:creationId xmlns:p14="http://schemas.microsoft.com/office/powerpoint/2010/main" val="6753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accent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bg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4294967295"/>
          </p:nvPr>
        </p:nvSpPr>
        <p:spPr>
          <a:xfrm>
            <a:off x="607484" y="4615011"/>
            <a:ext cx="8440283" cy="1233813"/>
          </a:xfrm>
        </p:spPr>
        <p:txBody>
          <a:bodyPr lIns="0" rIns="0">
            <a:noAutofit/>
          </a:bodyPr>
          <a:lstStyle>
            <a:lvl1pPr marL="0" indent="0" algn="l">
              <a:buNone/>
              <a:defRPr sz="1600"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
        <p:nvSpPr>
          <p:cNvPr id="7" name="Title 1"/>
          <p:cNvSpPr>
            <a:spLocks noGrp="1"/>
          </p:cNvSpPr>
          <p:nvPr>
            <p:ph type="ctrTitle"/>
          </p:nvPr>
        </p:nvSpPr>
        <p:spPr>
          <a:xfrm>
            <a:off x="584449" y="3220123"/>
            <a:ext cx="10950515" cy="1336387"/>
          </a:xfrm>
        </p:spPr>
        <p:txBody>
          <a:bodyPr lIns="0" rIns="0" anchor="b" anchorCtr="0">
            <a:noAutofit/>
          </a:bodyPr>
          <a:lstStyle>
            <a:lvl1pPr>
              <a:lnSpc>
                <a:spcPct val="100000"/>
              </a:lnSpc>
              <a:spcBef>
                <a:spcPts val="0"/>
              </a:spcBef>
              <a:spcAft>
                <a:spcPts val="800"/>
              </a:spcAft>
              <a:defRPr sz="4000" b="0" spc="133" baseline="0">
                <a:solidFill>
                  <a:schemeClr val="bg1"/>
                </a:solidFill>
                <a:latin typeface="Intel Clear"/>
                <a:cs typeface="Intel Clear"/>
              </a:defRPr>
            </a:lvl1pPr>
          </a:lstStyle>
          <a:p>
            <a:pPr>
              <a:lnSpc>
                <a:spcPct val="100000"/>
              </a:lnSpc>
              <a:spcBef>
                <a:spcPts val="0"/>
              </a:spcBef>
              <a:spcAft>
                <a:spcPts val="600"/>
              </a:spcAft>
            </a:pPr>
            <a:r>
              <a:rPr lang="en-US" spc="0" dirty="0"/>
              <a:t>40pt Intel Clear</a:t>
            </a:r>
            <a:br>
              <a:rPr lang="en-US" spc="0" dirty="0"/>
            </a:br>
            <a:r>
              <a:rPr lang="en-US" spc="0" dirty="0"/>
              <a:t>Blue Section Break</a:t>
            </a:r>
          </a:p>
        </p:txBody>
      </p:sp>
      <p:sp>
        <p:nvSpPr>
          <p:cNvPr id="9"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465382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4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B547025-F53C-4CCF-8E24-903BE13588B7}"/>
              </a:ext>
            </a:extLst>
          </p:cNvPr>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9B547025-F53C-4CCF-8E24-903BE13588B7}"/>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Tree>
    <p:extLst>
      <p:ext uri="{BB962C8B-B14F-4D97-AF65-F5344CB8AC3E}">
        <p14:creationId xmlns:p14="http://schemas.microsoft.com/office/powerpoint/2010/main" val="194014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1671285"/>
            <a:ext cx="5288525" cy="4586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1671285"/>
            <a:ext cx="5288525" cy="4586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014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ub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2139952"/>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2139952"/>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a:extLst>
              <a:ext uri="{FF2B5EF4-FFF2-40B4-BE49-F238E27FC236}">
                <a16:creationId xmlns:a16="http://schemas.microsoft.com/office/drawing/2014/main" id="{13C756FD-D367-4604-947F-678A59EDCA72}"/>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57524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Blu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30416" y="944163"/>
            <a:ext cx="9130624"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29542" y="1635111"/>
            <a:ext cx="9110749"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29542" y="3602038"/>
            <a:ext cx="9110749"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15" name="Image" descr="Image">
            <a:extLst>
              <a:ext uri="{FF2B5EF4-FFF2-40B4-BE49-F238E27FC236}">
                <a16:creationId xmlns:a16="http://schemas.microsoft.com/office/drawing/2014/main" id="{DD58CD8A-EDBF-444C-9F72-CEFF07C66C1A}"/>
              </a:ext>
            </a:extLst>
          </p:cNvPr>
          <p:cNvPicPr>
            <a:picLocks noChangeAspect="1"/>
          </p:cNvPicPr>
          <p:nvPr/>
        </p:nvPicPr>
        <p:blipFill>
          <a:blip r:embed="rId3"/>
          <a:stretch>
            <a:fillRect/>
          </a:stretch>
        </p:blipFill>
        <p:spPr>
          <a:xfrm>
            <a:off x="11135927" y="1054023"/>
            <a:ext cx="1051484" cy="1051758"/>
          </a:xfrm>
          <a:prstGeom prst="rect">
            <a:avLst/>
          </a:prstGeom>
          <a:ln w="12700">
            <a:miter lim="400000"/>
          </a:ln>
        </p:spPr>
      </p:pic>
    </p:spTree>
    <p:extLst>
      <p:ext uri="{BB962C8B-B14F-4D97-AF65-F5344CB8AC3E}">
        <p14:creationId xmlns:p14="http://schemas.microsoft.com/office/powerpoint/2010/main" val="65666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Blu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134263"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7" y="1635111"/>
            <a:ext cx="9114380"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7" y="3602038"/>
            <a:ext cx="9114380"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18" name="Image" descr="Image">
            <a:extLst>
              <a:ext uri="{FF2B5EF4-FFF2-40B4-BE49-F238E27FC236}">
                <a16:creationId xmlns:a16="http://schemas.microsoft.com/office/drawing/2014/main" id="{BE2F80A4-CA20-47DC-B399-046F87B64321}"/>
              </a:ext>
            </a:extLst>
          </p:cNvPr>
          <p:cNvPicPr>
            <a:picLocks noChangeAspect="1"/>
          </p:cNvPicPr>
          <p:nvPr/>
        </p:nvPicPr>
        <p:blipFill>
          <a:blip r:embed="rId3"/>
          <a:stretch>
            <a:fillRect/>
          </a:stretch>
        </p:blipFill>
        <p:spPr>
          <a:xfrm>
            <a:off x="11142275" y="4591721"/>
            <a:ext cx="1051484" cy="1051758"/>
          </a:xfrm>
          <a:prstGeom prst="rect">
            <a:avLst/>
          </a:prstGeom>
          <a:ln w="12700">
            <a:miter lim="400000"/>
          </a:ln>
        </p:spPr>
      </p:pic>
    </p:spTree>
    <p:extLst>
      <p:ext uri="{BB962C8B-B14F-4D97-AF65-F5344CB8AC3E}">
        <p14:creationId xmlns:p14="http://schemas.microsoft.com/office/powerpoint/2010/main" val="410196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Title Slide Blue 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134263"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7" y="1635111"/>
            <a:ext cx="9114380"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7" y="3602038"/>
            <a:ext cx="9114380"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5" name="Image" descr="Image">
            <a:extLst>
              <a:ext uri="{FF2B5EF4-FFF2-40B4-BE49-F238E27FC236}">
                <a16:creationId xmlns:a16="http://schemas.microsoft.com/office/drawing/2014/main" id="{723F10E3-1E99-45F7-9A0B-94FC3C5A2836}"/>
              </a:ext>
            </a:extLst>
          </p:cNvPr>
          <p:cNvPicPr>
            <a:picLocks noChangeAspect="1"/>
          </p:cNvPicPr>
          <p:nvPr/>
        </p:nvPicPr>
        <p:blipFill>
          <a:blip r:embed="rId3"/>
          <a:stretch>
            <a:fillRect/>
          </a:stretch>
        </p:blipFill>
        <p:spPr>
          <a:xfrm>
            <a:off x="11142275" y="1386503"/>
            <a:ext cx="1051484" cy="1051758"/>
          </a:xfrm>
          <a:prstGeom prst="rect">
            <a:avLst/>
          </a:prstGeom>
          <a:ln w="12700">
            <a:miter lim="400000"/>
          </a:ln>
        </p:spPr>
      </p:pic>
    </p:spTree>
    <p:extLst>
      <p:ext uri="{BB962C8B-B14F-4D97-AF65-F5344CB8AC3E}">
        <p14:creationId xmlns:p14="http://schemas.microsoft.com/office/powerpoint/2010/main" val="338694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18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40640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68BF-F1E4-4683-BA9A-72115B1D9783}"/>
              </a:ext>
            </a:extLst>
          </p:cNvPr>
          <p:cNvSpPr>
            <a:spLocks noGrp="1"/>
          </p:cNvSpPr>
          <p:nvPr>
            <p:ph type="title" hasCustomPrompt="1"/>
          </p:nvPr>
        </p:nvSpPr>
        <p:spPr/>
        <p:txBody>
          <a:bodyPr/>
          <a:lstStyle/>
          <a:p>
            <a:r>
              <a:rPr lang="en-US"/>
              <a:t>Click to edit title style</a:t>
            </a:r>
          </a:p>
        </p:txBody>
      </p:sp>
      <p:sp>
        <p:nvSpPr>
          <p:cNvPr id="4" name="Content Placeholder 3">
            <a:extLst>
              <a:ext uri="{FF2B5EF4-FFF2-40B4-BE49-F238E27FC236}">
                <a16:creationId xmlns:a16="http://schemas.microsoft.com/office/drawing/2014/main" id="{EDB16C5C-41A7-48AD-AE8C-9CD787615F4E}"/>
              </a:ext>
            </a:extLst>
          </p:cNvPr>
          <p:cNvSpPr>
            <a:spLocks noGrp="1"/>
          </p:cNvSpPr>
          <p:nvPr>
            <p:ph sz="quarter" idx="10" hasCustomPrompt="1"/>
          </p:nvPr>
        </p:nvSpPr>
        <p:spPr>
          <a:xfrm>
            <a:off x="614363" y="1496350"/>
            <a:ext cx="10971212" cy="4705350"/>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3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68BF-F1E4-4683-BA9A-72115B1D9783}"/>
              </a:ext>
            </a:extLst>
          </p:cNvPr>
          <p:cNvSpPr>
            <a:spLocks noGrp="1"/>
          </p:cNvSpPr>
          <p:nvPr>
            <p:ph type="title" hasCustomPrompt="1"/>
          </p:nvPr>
        </p:nvSpPr>
        <p:spPr/>
        <p:txBody>
          <a:bodyPr/>
          <a:lstStyle/>
          <a:p>
            <a:r>
              <a:rPr lang="en-US"/>
              <a:t>Click to edit title style</a:t>
            </a:r>
          </a:p>
        </p:txBody>
      </p:sp>
      <p:sp>
        <p:nvSpPr>
          <p:cNvPr id="4" name="Content Placeholder 3">
            <a:extLst>
              <a:ext uri="{FF2B5EF4-FFF2-40B4-BE49-F238E27FC236}">
                <a16:creationId xmlns:a16="http://schemas.microsoft.com/office/drawing/2014/main" id="{EDB16C5C-41A7-48AD-AE8C-9CD787615F4E}"/>
              </a:ext>
            </a:extLst>
          </p:cNvPr>
          <p:cNvSpPr>
            <a:spLocks noGrp="1"/>
          </p:cNvSpPr>
          <p:nvPr>
            <p:ph sz="quarter" idx="10" hasCustomPrompt="1"/>
          </p:nvPr>
        </p:nvSpPr>
        <p:spPr>
          <a:xfrm>
            <a:off x="614363" y="1496350"/>
            <a:ext cx="5481637" cy="4705350"/>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9FBE9C65-AF93-4703-8305-AFAF1AB287A2}"/>
              </a:ext>
            </a:extLst>
          </p:cNvPr>
          <p:cNvSpPr>
            <a:spLocks noGrp="1"/>
          </p:cNvSpPr>
          <p:nvPr>
            <p:ph sz="quarter" idx="11"/>
          </p:nvPr>
        </p:nvSpPr>
        <p:spPr>
          <a:xfrm>
            <a:off x="6096000" y="1497013"/>
            <a:ext cx="5489575" cy="4705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98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6899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gue Dark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665018" y="2998106"/>
            <a:ext cx="10688782" cy="1199822"/>
          </a:xfrm>
        </p:spPr>
        <p:txBody>
          <a:bodyPr anchor="t" anchorCtr="0">
            <a:normAutofit/>
          </a:bodyPr>
          <a:lstStyle>
            <a:lvl1pPr>
              <a:defRPr sz="60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65018" y="2316171"/>
            <a:ext cx="10688782" cy="681935"/>
          </a:xfrm>
        </p:spPr>
        <p:txBody>
          <a:bodyPr anchor="b" anchorCtr="0">
            <a:normAutofit/>
          </a:bodyPr>
          <a:lstStyle>
            <a:lvl1pPr marL="0" indent="0">
              <a:buNone/>
              <a:defRPr sz="2800">
                <a:solidFill>
                  <a:schemeClr val="accent2"/>
                </a:solidFill>
                <a:latin typeface="+mn-lt"/>
              </a:defRPr>
            </a:lvl1pPr>
          </a:lstStyle>
          <a:p>
            <a:pPr lvl="0"/>
            <a:r>
              <a:rPr lang="en-US"/>
              <a:t>Click to edit text styles</a:t>
            </a:r>
          </a:p>
        </p:txBody>
      </p:sp>
    </p:spTree>
    <p:extLst>
      <p:ext uri="{BB962C8B-B14F-4D97-AF65-F5344CB8AC3E}">
        <p14:creationId xmlns:p14="http://schemas.microsoft.com/office/powerpoint/2010/main" val="29543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gu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665018" y="2998106"/>
            <a:ext cx="10688782" cy="1199822"/>
          </a:xfrm>
        </p:spPr>
        <p:txBody>
          <a:bodyPr anchor="t" anchorCtr="0">
            <a:normAutofit/>
          </a:bodyPr>
          <a:lstStyle>
            <a:lvl1pPr>
              <a:defRPr sz="60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65018" y="2316171"/>
            <a:ext cx="10688782" cy="681935"/>
          </a:xfrm>
        </p:spPr>
        <p:txBody>
          <a:bodyPr anchor="b" anchorCtr="0">
            <a:normAutofit/>
          </a:bodyPr>
          <a:lstStyle>
            <a:lvl1pPr marL="0" indent="0">
              <a:buNone/>
              <a:defRPr sz="2800">
                <a:solidFill>
                  <a:schemeClr val="tx1"/>
                </a:solidFill>
                <a:latin typeface="+mn-lt"/>
              </a:defRPr>
            </a:lvl1pPr>
          </a:lstStyle>
          <a:p>
            <a:pPr lvl="0"/>
            <a:r>
              <a:rPr lang="en-US"/>
              <a:t>Click to edit text styles</a:t>
            </a:r>
          </a:p>
        </p:txBody>
      </p:sp>
    </p:spTree>
    <p:extLst>
      <p:ext uri="{BB962C8B-B14F-4D97-AF65-F5344CB8AC3E}">
        <p14:creationId xmlns:p14="http://schemas.microsoft.com/office/powerpoint/2010/main" val="84078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91F35-F61F-438B-8E55-A4EBBEA90D55}"/>
              </a:ext>
            </a:extLst>
          </p:cNvPr>
          <p:cNvSpPr txBox="1"/>
          <p:nvPr/>
        </p:nvSpPr>
        <p:spPr>
          <a:xfrm>
            <a:off x="3420428" y="2767281"/>
            <a:ext cx="5351145" cy="1323439"/>
          </a:xfrm>
          <a:prstGeom prst="rect">
            <a:avLst/>
          </a:prstGeom>
          <a:noFill/>
        </p:spPr>
        <p:txBody>
          <a:bodyPr wrap="none" rtlCol="0">
            <a:spAutoFit/>
          </a:bodyPr>
          <a:lstStyle/>
          <a:p>
            <a:pPr algn="ctr"/>
            <a:r>
              <a:rPr lang="en-US" sz="8000">
                <a:latin typeface="+mj-lt"/>
              </a:rPr>
              <a:t>Thank You</a:t>
            </a:r>
          </a:p>
        </p:txBody>
      </p:sp>
    </p:spTree>
    <p:extLst>
      <p:ext uri="{BB962C8B-B14F-4D97-AF65-F5344CB8AC3E}">
        <p14:creationId xmlns:p14="http://schemas.microsoft.com/office/powerpoint/2010/main" val="301802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Intel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9529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Autofit/>
          </a:bodyPr>
          <a:lstStyle>
            <a:lvl1pPr>
              <a:defRPr sz="3200">
                <a:solidFill>
                  <a:schemeClr val="tx1"/>
                </a:solidFill>
              </a:defRPr>
            </a:lvl1pPr>
          </a:lstStyle>
          <a:p>
            <a:r>
              <a:rPr lang="en-US"/>
              <a:t>32pt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52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9" name="Rectangle">
            <a:extLst>
              <a:ext uri="{FF2B5EF4-FFF2-40B4-BE49-F238E27FC236}">
                <a16:creationId xmlns:a16="http://schemas.microsoft.com/office/drawing/2014/main" id="{1EFAB719-B3C2-4520-AFF9-4A06F169DB2B}"/>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
        <p:nvSpPr>
          <p:cNvPr id="14" name="Square">
            <a:extLst>
              <a:ext uri="{FF2B5EF4-FFF2-40B4-BE49-F238E27FC236}">
                <a16:creationId xmlns:a16="http://schemas.microsoft.com/office/drawing/2014/main" id="{FFAFF4EC-6564-4CD5-B2F7-61BF97FEB804}"/>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15" name="Rectangle">
            <a:extLst>
              <a:ext uri="{FF2B5EF4-FFF2-40B4-BE49-F238E27FC236}">
                <a16:creationId xmlns:a16="http://schemas.microsoft.com/office/drawing/2014/main" id="{25CF4E5B-CA14-41A6-8639-A06D4047B2B9}"/>
              </a:ext>
            </a:extLst>
          </p:cNvPr>
          <p:cNvSpPr/>
          <p:nvPr/>
        </p:nvSpPr>
        <p:spPr>
          <a:xfrm>
            <a:off x="5814183" y="402558"/>
            <a:ext cx="5934599"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b="0" i="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AD07E75-4505-447F-A16E-A3CF3776C52D}"/>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85081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Slide Blue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30416" y="944163"/>
            <a:ext cx="9130624"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29542" y="1635111"/>
            <a:ext cx="9110749"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29542" y="3602038"/>
            <a:ext cx="9110749"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15" name="Image" descr="Image">
            <a:extLst>
              <a:ext uri="{FF2B5EF4-FFF2-40B4-BE49-F238E27FC236}">
                <a16:creationId xmlns:a16="http://schemas.microsoft.com/office/drawing/2014/main" id="{DD58CD8A-EDBF-444C-9F72-CEFF07C66C1A}"/>
              </a:ext>
            </a:extLst>
          </p:cNvPr>
          <p:cNvPicPr>
            <a:picLocks noChangeAspect="1"/>
          </p:cNvPicPr>
          <p:nvPr/>
        </p:nvPicPr>
        <p:blipFill>
          <a:blip r:embed="rId3"/>
          <a:stretch>
            <a:fillRect/>
          </a:stretch>
        </p:blipFill>
        <p:spPr>
          <a:xfrm>
            <a:off x="11135927" y="1054023"/>
            <a:ext cx="1051484" cy="1051758"/>
          </a:xfrm>
          <a:prstGeom prst="rect">
            <a:avLst/>
          </a:prstGeom>
          <a:ln w="12700">
            <a:miter lim="400000"/>
          </a:ln>
        </p:spPr>
      </p:pic>
      <p:pic>
        <p:nvPicPr>
          <p:cNvPr id="6" name="Picture 5">
            <a:extLst>
              <a:ext uri="{FF2B5EF4-FFF2-40B4-BE49-F238E27FC236}">
                <a16:creationId xmlns:a16="http://schemas.microsoft.com/office/drawing/2014/main" id="{86850214-C02D-4BA5-99ED-55F12CADAC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0495" y="6511026"/>
            <a:ext cx="1091010" cy="280299"/>
          </a:xfrm>
          <a:prstGeom prst="rect">
            <a:avLst/>
          </a:prstGeom>
        </p:spPr>
      </p:pic>
    </p:spTree>
    <p:extLst>
      <p:ext uri="{BB962C8B-B14F-4D97-AF65-F5344CB8AC3E}">
        <p14:creationId xmlns:p14="http://schemas.microsoft.com/office/powerpoint/2010/main" val="104269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Blue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134263"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7" y="1635111"/>
            <a:ext cx="9114380"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7" y="3602038"/>
            <a:ext cx="9114380"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18" name="Image" descr="Image">
            <a:extLst>
              <a:ext uri="{FF2B5EF4-FFF2-40B4-BE49-F238E27FC236}">
                <a16:creationId xmlns:a16="http://schemas.microsoft.com/office/drawing/2014/main" id="{BE2F80A4-CA20-47DC-B399-046F87B64321}"/>
              </a:ext>
            </a:extLst>
          </p:cNvPr>
          <p:cNvPicPr>
            <a:picLocks noChangeAspect="1"/>
          </p:cNvPicPr>
          <p:nvPr/>
        </p:nvPicPr>
        <p:blipFill>
          <a:blip r:embed="rId3"/>
          <a:stretch>
            <a:fillRect/>
          </a:stretch>
        </p:blipFill>
        <p:spPr>
          <a:xfrm>
            <a:off x="11142275" y="4591721"/>
            <a:ext cx="1051484" cy="1051758"/>
          </a:xfrm>
          <a:prstGeom prst="rect">
            <a:avLst/>
          </a:prstGeom>
          <a:ln w="12700">
            <a:miter lim="400000"/>
          </a:ln>
        </p:spPr>
      </p:pic>
      <p:pic>
        <p:nvPicPr>
          <p:cNvPr id="6" name="Picture 5">
            <a:extLst>
              <a:ext uri="{FF2B5EF4-FFF2-40B4-BE49-F238E27FC236}">
                <a16:creationId xmlns:a16="http://schemas.microsoft.com/office/drawing/2014/main" id="{5F63369D-7295-4BC7-8D01-AF0745674F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0495" y="6501501"/>
            <a:ext cx="1091010" cy="280299"/>
          </a:xfrm>
          <a:prstGeom prst="rect">
            <a:avLst/>
          </a:prstGeom>
        </p:spPr>
      </p:pic>
    </p:spTree>
    <p:extLst>
      <p:ext uri="{BB962C8B-B14F-4D97-AF65-F5344CB8AC3E}">
        <p14:creationId xmlns:p14="http://schemas.microsoft.com/office/powerpoint/2010/main" val="119704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1_Title Slide Blue 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hasCustomPrompt="1"/>
          </p:nvPr>
        </p:nvSpPr>
        <p:spPr>
          <a:xfrm>
            <a:off x="1543438" y="944163"/>
            <a:ext cx="9134263" cy="627700"/>
          </a:xfrm>
        </p:spPr>
        <p:txBody>
          <a:bodyPr anchor="b" anchorCtr="0">
            <a:normAutofit/>
          </a:bodyPr>
          <a:lstStyle>
            <a:lvl1pPr marL="0" indent="0">
              <a:buFontTx/>
              <a:buNone/>
              <a:defRPr sz="1600">
                <a:solidFill>
                  <a:schemeClr val="accent2"/>
                </a:solidFill>
                <a:latin typeface="+mn-lt"/>
              </a:defRPr>
            </a:lvl1pPr>
          </a:lstStyle>
          <a:p>
            <a:pPr lvl="0"/>
            <a:r>
              <a:rPr lang="en-US"/>
              <a:t>Click to edit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hasCustomPrompt="1"/>
          </p:nvPr>
        </p:nvSpPr>
        <p:spPr>
          <a:xfrm>
            <a:off x="1542537" y="1635111"/>
            <a:ext cx="9114380" cy="1874852"/>
          </a:xfrm>
        </p:spPr>
        <p:txBody>
          <a:bodyPr anchor="b"/>
          <a:lstStyle>
            <a:lvl1pPr algn="l">
              <a:defRPr sz="6000">
                <a:solidFill>
                  <a:schemeClr val="tx1"/>
                </a:solidFill>
              </a:defRPr>
            </a:lvl1pPr>
          </a:lstStyle>
          <a:p>
            <a:r>
              <a:rPr lang="en-US"/>
              <a:t>Click to edit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hasCustomPrompt="1"/>
          </p:nvPr>
        </p:nvSpPr>
        <p:spPr>
          <a:xfrm>
            <a:off x="1542537" y="3602038"/>
            <a:ext cx="9114380"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style</a:t>
            </a:r>
          </a:p>
        </p:txBody>
      </p:sp>
      <p:pic>
        <p:nvPicPr>
          <p:cNvPr id="5" name="Image" descr="Image">
            <a:extLst>
              <a:ext uri="{FF2B5EF4-FFF2-40B4-BE49-F238E27FC236}">
                <a16:creationId xmlns:a16="http://schemas.microsoft.com/office/drawing/2014/main" id="{723F10E3-1E99-45F7-9A0B-94FC3C5A2836}"/>
              </a:ext>
            </a:extLst>
          </p:cNvPr>
          <p:cNvPicPr>
            <a:picLocks noChangeAspect="1"/>
          </p:cNvPicPr>
          <p:nvPr/>
        </p:nvPicPr>
        <p:blipFill>
          <a:blip r:embed="rId3"/>
          <a:stretch>
            <a:fillRect/>
          </a:stretch>
        </p:blipFill>
        <p:spPr>
          <a:xfrm>
            <a:off x="11142275" y="1386503"/>
            <a:ext cx="1051484" cy="1051758"/>
          </a:xfrm>
          <a:prstGeom prst="rect">
            <a:avLst/>
          </a:prstGeom>
          <a:ln w="12700">
            <a:miter lim="400000"/>
          </a:ln>
        </p:spPr>
      </p:pic>
      <p:pic>
        <p:nvPicPr>
          <p:cNvPr id="6" name="Picture 5">
            <a:extLst>
              <a:ext uri="{FF2B5EF4-FFF2-40B4-BE49-F238E27FC236}">
                <a16:creationId xmlns:a16="http://schemas.microsoft.com/office/drawing/2014/main" id="{D98C8322-9786-4507-85BE-4CDF510513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0495" y="6472926"/>
            <a:ext cx="1091010" cy="280299"/>
          </a:xfrm>
          <a:prstGeom prst="rect">
            <a:avLst/>
          </a:prstGeom>
        </p:spPr>
      </p:pic>
    </p:spTree>
    <p:extLst>
      <p:ext uri="{BB962C8B-B14F-4D97-AF65-F5344CB8AC3E}">
        <p14:creationId xmlns:p14="http://schemas.microsoft.com/office/powerpoint/2010/main" val="324839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DB7589-14B0-42D4-84E7-9B31B0B4D4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7645" y="6482451"/>
            <a:ext cx="1091010" cy="280299"/>
          </a:xfrm>
          <a:prstGeom prst="rect">
            <a:avLst/>
          </a:prstGeom>
        </p:spPr>
      </p:pic>
    </p:spTree>
    <p:extLst>
      <p:ext uri="{BB962C8B-B14F-4D97-AF65-F5344CB8AC3E}">
        <p14:creationId xmlns:p14="http://schemas.microsoft.com/office/powerpoint/2010/main" val="240804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68BF-F1E4-4683-BA9A-72115B1D9783}"/>
              </a:ext>
            </a:extLst>
          </p:cNvPr>
          <p:cNvSpPr>
            <a:spLocks noGrp="1"/>
          </p:cNvSpPr>
          <p:nvPr>
            <p:ph type="title" hasCustomPrompt="1"/>
          </p:nvPr>
        </p:nvSpPr>
        <p:spPr/>
        <p:txBody>
          <a:bodyPr/>
          <a:lstStyle/>
          <a:p>
            <a:r>
              <a:rPr lang="en-US"/>
              <a:t>Click to edit title style</a:t>
            </a:r>
          </a:p>
        </p:txBody>
      </p:sp>
      <p:sp>
        <p:nvSpPr>
          <p:cNvPr id="4" name="Content Placeholder 3">
            <a:extLst>
              <a:ext uri="{FF2B5EF4-FFF2-40B4-BE49-F238E27FC236}">
                <a16:creationId xmlns:a16="http://schemas.microsoft.com/office/drawing/2014/main" id="{EDB16C5C-41A7-48AD-AE8C-9CD787615F4E}"/>
              </a:ext>
            </a:extLst>
          </p:cNvPr>
          <p:cNvSpPr>
            <a:spLocks noGrp="1"/>
          </p:cNvSpPr>
          <p:nvPr>
            <p:ph sz="quarter" idx="10" hasCustomPrompt="1"/>
          </p:nvPr>
        </p:nvSpPr>
        <p:spPr>
          <a:xfrm>
            <a:off x="614363" y="1496350"/>
            <a:ext cx="10971212" cy="4705350"/>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42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115AA-229D-4A6C-90C6-57CFD374E6F1}"/>
              </a:ext>
            </a:extLst>
          </p:cNvPr>
          <p:cNvSpPr>
            <a:spLocks noGrp="1"/>
          </p:cNvSpPr>
          <p:nvPr>
            <p:ph type="title" hasCustomPrompt="1"/>
          </p:nvPr>
        </p:nvSpPr>
        <p:spPr/>
        <p:txBody>
          <a:bodyPr/>
          <a:lstStyle/>
          <a:p>
            <a:r>
              <a:rPr lang="en-US"/>
              <a:t>Click to edit title style</a:t>
            </a:r>
          </a:p>
        </p:txBody>
      </p:sp>
      <p:pic>
        <p:nvPicPr>
          <p:cNvPr id="3" name="Picture 2">
            <a:extLst>
              <a:ext uri="{FF2B5EF4-FFF2-40B4-BE49-F238E27FC236}">
                <a16:creationId xmlns:a16="http://schemas.microsoft.com/office/drawing/2014/main" id="{47D7419C-2FEC-464B-9541-EE556E00BF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0495" y="6472926"/>
            <a:ext cx="1091010" cy="280299"/>
          </a:xfrm>
          <a:prstGeom prst="rect">
            <a:avLst/>
          </a:prstGeom>
        </p:spPr>
      </p:pic>
    </p:spTree>
    <p:extLst>
      <p:ext uri="{BB962C8B-B14F-4D97-AF65-F5344CB8AC3E}">
        <p14:creationId xmlns:p14="http://schemas.microsoft.com/office/powerpoint/2010/main" val="121939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68BF-F1E4-4683-BA9A-72115B1D9783}"/>
              </a:ext>
            </a:extLst>
          </p:cNvPr>
          <p:cNvSpPr>
            <a:spLocks noGrp="1"/>
          </p:cNvSpPr>
          <p:nvPr>
            <p:ph type="title" hasCustomPrompt="1"/>
          </p:nvPr>
        </p:nvSpPr>
        <p:spPr/>
        <p:txBody>
          <a:bodyPr/>
          <a:lstStyle/>
          <a:p>
            <a:r>
              <a:rPr lang="en-US"/>
              <a:t>Click to edit title style</a:t>
            </a:r>
          </a:p>
        </p:txBody>
      </p:sp>
      <p:sp>
        <p:nvSpPr>
          <p:cNvPr id="4" name="Content Placeholder 3">
            <a:extLst>
              <a:ext uri="{FF2B5EF4-FFF2-40B4-BE49-F238E27FC236}">
                <a16:creationId xmlns:a16="http://schemas.microsoft.com/office/drawing/2014/main" id="{EDB16C5C-41A7-48AD-AE8C-9CD787615F4E}"/>
              </a:ext>
            </a:extLst>
          </p:cNvPr>
          <p:cNvSpPr>
            <a:spLocks noGrp="1"/>
          </p:cNvSpPr>
          <p:nvPr>
            <p:ph sz="quarter" idx="10" hasCustomPrompt="1"/>
          </p:nvPr>
        </p:nvSpPr>
        <p:spPr>
          <a:xfrm>
            <a:off x="614363" y="1496350"/>
            <a:ext cx="10971212" cy="4705350"/>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66703368-8C05-42A1-8883-C9F8D76672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1945" y="6463401"/>
            <a:ext cx="1091010" cy="280299"/>
          </a:xfrm>
          <a:prstGeom prst="rect">
            <a:avLst/>
          </a:prstGeom>
        </p:spPr>
      </p:pic>
    </p:spTree>
    <p:extLst>
      <p:ext uri="{BB962C8B-B14F-4D97-AF65-F5344CB8AC3E}">
        <p14:creationId xmlns:p14="http://schemas.microsoft.com/office/powerpoint/2010/main" val="338750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68BF-F1E4-4683-BA9A-72115B1D9783}"/>
              </a:ext>
            </a:extLst>
          </p:cNvPr>
          <p:cNvSpPr>
            <a:spLocks noGrp="1"/>
          </p:cNvSpPr>
          <p:nvPr>
            <p:ph type="title" hasCustomPrompt="1"/>
          </p:nvPr>
        </p:nvSpPr>
        <p:spPr/>
        <p:txBody>
          <a:bodyPr/>
          <a:lstStyle/>
          <a:p>
            <a:r>
              <a:rPr lang="en-US"/>
              <a:t>Click to edit title style</a:t>
            </a:r>
          </a:p>
        </p:txBody>
      </p:sp>
      <p:sp>
        <p:nvSpPr>
          <p:cNvPr id="4" name="Content Placeholder 3">
            <a:extLst>
              <a:ext uri="{FF2B5EF4-FFF2-40B4-BE49-F238E27FC236}">
                <a16:creationId xmlns:a16="http://schemas.microsoft.com/office/drawing/2014/main" id="{EDB16C5C-41A7-48AD-AE8C-9CD787615F4E}"/>
              </a:ext>
            </a:extLst>
          </p:cNvPr>
          <p:cNvSpPr>
            <a:spLocks noGrp="1"/>
          </p:cNvSpPr>
          <p:nvPr>
            <p:ph sz="quarter" idx="10" hasCustomPrompt="1"/>
          </p:nvPr>
        </p:nvSpPr>
        <p:spPr>
          <a:xfrm>
            <a:off x="614363" y="1496350"/>
            <a:ext cx="5481637" cy="4705350"/>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9FBE9C65-AF93-4703-8305-AFAF1AB287A2}"/>
              </a:ext>
            </a:extLst>
          </p:cNvPr>
          <p:cNvSpPr>
            <a:spLocks noGrp="1"/>
          </p:cNvSpPr>
          <p:nvPr>
            <p:ph sz="quarter" idx="11"/>
          </p:nvPr>
        </p:nvSpPr>
        <p:spPr>
          <a:xfrm>
            <a:off x="6096000" y="1497013"/>
            <a:ext cx="5489575" cy="4705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13AC75A7-1174-4A5E-8065-B1CB35E7A5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0495" y="6482451"/>
            <a:ext cx="1091010" cy="280299"/>
          </a:xfrm>
          <a:prstGeom prst="rect">
            <a:avLst/>
          </a:prstGeom>
        </p:spPr>
      </p:pic>
    </p:spTree>
    <p:extLst>
      <p:ext uri="{BB962C8B-B14F-4D97-AF65-F5344CB8AC3E}">
        <p14:creationId xmlns:p14="http://schemas.microsoft.com/office/powerpoint/2010/main" val="10381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gue Dark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665018" y="2998106"/>
            <a:ext cx="10688782" cy="1199822"/>
          </a:xfrm>
        </p:spPr>
        <p:txBody>
          <a:bodyPr anchor="t" anchorCtr="0">
            <a:normAutofit/>
          </a:bodyPr>
          <a:lstStyle>
            <a:lvl1pPr>
              <a:defRPr sz="60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65018" y="2316171"/>
            <a:ext cx="10688782" cy="681935"/>
          </a:xfrm>
        </p:spPr>
        <p:txBody>
          <a:bodyPr anchor="b" anchorCtr="0">
            <a:normAutofit/>
          </a:bodyPr>
          <a:lstStyle>
            <a:lvl1pPr marL="0" indent="0">
              <a:buNone/>
              <a:defRPr sz="2800">
                <a:solidFill>
                  <a:schemeClr val="accent2"/>
                </a:solidFill>
                <a:latin typeface="+mn-lt"/>
              </a:defRPr>
            </a:lvl1pPr>
          </a:lstStyle>
          <a:p>
            <a:pPr lvl="0"/>
            <a:r>
              <a:rPr lang="en-US"/>
              <a:t>Click to edit text styles</a:t>
            </a:r>
          </a:p>
        </p:txBody>
      </p:sp>
      <p:pic>
        <p:nvPicPr>
          <p:cNvPr id="5" name="Picture 4">
            <a:extLst>
              <a:ext uri="{FF2B5EF4-FFF2-40B4-BE49-F238E27FC236}">
                <a16:creationId xmlns:a16="http://schemas.microsoft.com/office/drawing/2014/main" id="{871E67A7-3187-45CC-914E-4C783AF0D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495" y="6482451"/>
            <a:ext cx="1091010" cy="280299"/>
          </a:xfrm>
          <a:prstGeom prst="rect">
            <a:avLst/>
          </a:prstGeom>
        </p:spPr>
      </p:pic>
    </p:spTree>
    <p:extLst>
      <p:ext uri="{BB962C8B-B14F-4D97-AF65-F5344CB8AC3E}">
        <p14:creationId xmlns:p14="http://schemas.microsoft.com/office/powerpoint/2010/main" val="209780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gu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665018" y="2998106"/>
            <a:ext cx="10688782" cy="1199822"/>
          </a:xfrm>
        </p:spPr>
        <p:txBody>
          <a:bodyPr anchor="t" anchorCtr="0">
            <a:normAutofit/>
          </a:bodyPr>
          <a:lstStyle>
            <a:lvl1pPr>
              <a:defRPr sz="60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65018" y="2316171"/>
            <a:ext cx="10688782" cy="681935"/>
          </a:xfrm>
        </p:spPr>
        <p:txBody>
          <a:bodyPr anchor="b" anchorCtr="0">
            <a:normAutofit/>
          </a:bodyPr>
          <a:lstStyle>
            <a:lvl1pPr marL="0" indent="0">
              <a:buNone/>
              <a:defRPr sz="2800">
                <a:solidFill>
                  <a:schemeClr val="tx1"/>
                </a:solidFill>
                <a:latin typeface="+mn-lt"/>
              </a:defRPr>
            </a:lvl1pPr>
          </a:lstStyle>
          <a:p>
            <a:pPr lvl="0"/>
            <a:r>
              <a:rPr lang="en-US"/>
              <a:t>Click to edit text styles</a:t>
            </a:r>
          </a:p>
        </p:txBody>
      </p:sp>
      <p:pic>
        <p:nvPicPr>
          <p:cNvPr id="5" name="Picture 4">
            <a:extLst>
              <a:ext uri="{FF2B5EF4-FFF2-40B4-BE49-F238E27FC236}">
                <a16:creationId xmlns:a16="http://schemas.microsoft.com/office/drawing/2014/main" id="{EA9366C7-BD4F-4AB9-A06A-754D90301F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495" y="6482451"/>
            <a:ext cx="1091010" cy="280299"/>
          </a:xfrm>
          <a:prstGeom prst="rect">
            <a:avLst/>
          </a:prstGeom>
        </p:spPr>
      </p:pic>
    </p:spTree>
    <p:extLst>
      <p:ext uri="{BB962C8B-B14F-4D97-AF65-F5344CB8AC3E}">
        <p14:creationId xmlns:p14="http://schemas.microsoft.com/office/powerpoint/2010/main" val="395085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gue Steel">
    <p:bg>
      <p:bgPr>
        <a:blipFill dpi="0" rotWithShape="1">
          <a:blip r:embed="rId2">
            <a:lum/>
          </a:blip>
          <a:srcRect/>
          <a:stretch>
            <a:fillRect l="-2000" t="-4000" r="-2000" b="-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665018" y="2998106"/>
            <a:ext cx="10688782" cy="1199822"/>
          </a:xfrm>
        </p:spPr>
        <p:txBody>
          <a:bodyPr anchor="t" anchorCtr="0">
            <a:normAutofit/>
          </a:bodyPr>
          <a:lstStyle>
            <a:lvl1pPr>
              <a:defRPr sz="60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65018" y="2316171"/>
            <a:ext cx="10688782" cy="681935"/>
          </a:xfrm>
        </p:spPr>
        <p:txBody>
          <a:bodyPr anchor="b" anchorCtr="0">
            <a:normAutofit/>
          </a:bodyPr>
          <a:lstStyle>
            <a:lvl1pPr marL="0" indent="0">
              <a:buNone/>
              <a:defRPr sz="2800">
                <a:solidFill>
                  <a:schemeClr val="tx1"/>
                </a:solidFill>
                <a:latin typeface="+mn-lt"/>
              </a:defRPr>
            </a:lvl1pPr>
          </a:lstStyle>
          <a:p>
            <a:pPr lvl="0"/>
            <a:r>
              <a:rPr lang="en-US"/>
              <a:t>Click to edit text styles</a:t>
            </a:r>
          </a:p>
        </p:txBody>
      </p:sp>
      <p:pic>
        <p:nvPicPr>
          <p:cNvPr id="5" name="Picture 4">
            <a:extLst>
              <a:ext uri="{FF2B5EF4-FFF2-40B4-BE49-F238E27FC236}">
                <a16:creationId xmlns:a16="http://schemas.microsoft.com/office/drawing/2014/main" id="{3F1C94FA-684A-4793-BCB5-31EBB928AF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495" y="6482451"/>
            <a:ext cx="1091010" cy="280299"/>
          </a:xfrm>
          <a:prstGeom prst="rect">
            <a:avLst/>
          </a:prstGeom>
        </p:spPr>
      </p:pic>
    </p:spTree>
    <p:extLst>
      <p:ext uri="{BB962C8B-B14F-4D97-AF65-F5344CB8AC3E}">
        <p14:creationId xmlns:p14="http://schemas.microsoft.com/office/powerpoint/2010/main" val="312055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391F35-F61F-438B-8E55-A4EBBEA90D55}"/>
              </a:ext>
            </a:extLst>
          </p:cNvPr>
          <p:cNvSpPr txBox="1"/>
          <p:nvPr/>
        </p:nvSpPr>
        <p:spPr>
          <a:xfrm>
            <a:off x="3420428" y="2767281"/>
            <a:ext cx="5351145" cy="1323439"/>
          </a:xfrm>
          <a:prstGeom prst="rect">
            <a:avLst/>
          </a:prstGeom>
          <a:noFill/>
        </p:spPr>
        <p:txBody>
          <a:bodyPr wrap="none" rtlCol="0">
            <a:spAutoFit/>
          </a:bodyPr>
          <a:lstStyle/>
          <a:p>
            <a:pPr algn="ctr"/>
            <a:r>
              <a:rPr lang="en-US" sz="8000">
                <a:latin typeface="+mj-lt"/>
              </a:rPr>
              <a:t>Thank You</a:t>
            </a:r>
          </a:p>
        </p:txBody>
      </p:sp>
      <p:pic>
        <p:nvPicPr>
          <p:cNvPr id="4" name="Picture 3">
            <a:extLst>
              <a:ext uri="{FF2B5EF4-FFF2-40B4-BE49-F238E27FC236}">
                <a16:creationId xmlns:a16="http://schemas.microsoft.com/office/drawing/2014/main" id="{D588EC16-8FEC-40AE-BD60-AB79760535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0495" y="6482451"/>
            <a:ext cx="1091010" cy="280299"/>
          </a:xfrm>
          <a:prstGeom prst="rect">
            <a:avLst/>
          </a:prstGeom>
        </p:spPr>
      </p:pic>
    </p:spTree>
    <p:extLst>
      <p:ext uri="{BB962C8B-B14F-4D97-AF65-F5344CB8AC3E}">
        <p14:creationId xmlns:p14="http://schemas.microsoft.com/office/powerpoint/2010/main" val="349865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Intel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pic>
        <p:nvPicPr>
          <p:cNvPr id="3" name="Picture 2">
            <a:extLst>
              <a:ext uri="{FF2B5EF4-FFF2-40B4-BE49-F238E27FC236}">
                <a16:creationId xmlns:a16="http://schemas.microsoft.com/office/drawing/2014/main" id="{C108D295-8AF4-4E7F-9F3A-61DE449B3A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0495" y="6482451"/>
            <a:ext cx="1091010" cy="280299"/>
          </a:xfrm>
          <a:prstGeom prst="rect">
            <a:avLst/>
          </a:prstGeom>
        </p:spPr>
      </p:pic>
    </p:spTree>
    <p:extLst>
      <p:ext uri="{BB962C8B-B14F-4D97-AF65-F5344CB8AC3E}">
        <p14:creationId xmlns:p14="http://schemas.microsoft.com/office/powerpoint/2010/main" val="404544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bg1"/>
                </a:solidFill>
              </a:defRPr>
            </a:lvl1pPr>
          </a:lstStyle>
          <a:p>
            <a:r>
              <a:rPr lang="en-US"/>
              <a:t>75 </a:t>
            </a:r>
            <a:r>
              <a:rPr lang="en-US" err="1"/>
              <a:t>pt</a:t>
            </a:r>
            <a:r>
              <a:rPr lang="en-US"/>
              <a:t> Intel Clear Light</a:t>
            </a:r>
            <a:endParaRPr/>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a:t>18pt Intel Clear Subhead, Date, Etc.</a:t>
            </a:r>
          </a:p>
        </p:txBody>
      </p:sp>
      <p:sp>
        <p:nvSpPr>
          <p:cNvPr id="10" name="Square">
            <a:extLst>
              <a:ext uri="{FF2B5EF4-FFF2-40B4-BE49-F238E27FC236}">
                <a16:creationId xmlns:a16="http://schemas.microsoft.com/office/drawing/2014/main" id="{5F1BD0FC-D3B7-4D2E-989A-64ED187DAF99}"/>
              </a:ext>
            </a:extLst>
          </p:cNvPr>
          <p:cNvSpPr/>
          <p:nvPr/>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
        <p:nvSpPr>
          <p:cNvPr id="20" name="Square">
            <a:extLst>
              <a:ext uri="{FF2B5EF4-FFF2-40B4-BE49-F238E27FC236}">
                <a16:creationId xmlns:a16="http://schemas.microsoft.com/office/drawing/2014/main" id="{24B61F2D-DEF2-4751-B357-A0D549F99A3D}"/>
              </a:ext>
            </a:extLst>
          </p:cNvPr>
          <p:cNvSpPr/>
          <p:nvPr/>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CAC396CA-851B-4240-AD7B-F90307F5D793}"/>
              </a:ext>
            </a:extLst>
          </p:cNvPr>
          <p:cNvSpPr/>
          <p:nvPr/>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3" name="Square">
            <a:extLst>
              <a:ext uri="{FF2B5EF4-FFF2-40B4-BE49-F238E27FC236}">
                <a16:creationId xmlns:a16="http://schemas.microsoft.com/office/drawing/2014/main" id="{C55971A5-EF2D-4C4B-8C76-2316C89FCD08}"/>
              </a:ext>
            </a:extLst>
          </p:cNvPr>
          <p:cNvSpPr/>
          <p:nvPr/>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24" name="Group 23">
            <a:extLst>
              <a:ext uri="{FF2B5EF4-FFF2-40B4-BE49-F238E27FC236}">
                <a16:creationId xmlns:a16="http://schemas.microsoft.com/office/drawing/2014/main" id="{C516FBD4-D117-4374-BC33-1AF37CFC7244}"/>
              </a:ext>
            </a:extLst>
          </p:cNvPr>
          <p:cNvGrpSpPr/>
          <p:nvPr/>
        </p:nvGrpSpPr>
        <p:grpSpPr>
          <a:xfrm>
            <a:off x="1468406" y="5995719"/>
            <a:ext cx="1059754" cy="396801"/>
            <a:chOff x="1314450" y="6391094"/>
            <a:chExt cx="1123377" cy="420623"/>
          </a:xfrm>
        </p:grpSpPr>
        <p:sp>
          <p:nvSpPr>
            <p:cNvPr id="25" name="Freeform: Shape 24">
              <a:extLst>
                <a:ext uri="{FF2B5EF4-FFF2-40B4-BE49-F238E27FC236}">
                  <a16:creationId xmlns:a16="http://schemas.microsoft.com/office/drawing/2014/main" id="{44009080-B6F7-4D2C-B7B0-4B670B7AC4FF}"/>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8F0621A-F051-40BF-82FC-B0E4270EF991}"/>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1043C8F-2203-4AF2-A44D-F63BF264C30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B1D924D-EDC4-4F68-B39B-9CA4458D856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1010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rgbClr val="525252"/>
                </a:solidFill>
              </a:defRPr>
            </a:lvl1pPr>
          </a:lstStyle>
          <a:p>
            <a:r>
              <a:rPr lang="en-US"/>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00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68BF-F1E4-4683-BA9A-72115B1D9783}"/>
              </a:ext>
            </a:extLst>
          </p:cNvPr>
          <p:cNvSpPr>
            <a:spLocks noGrp="1"/>
          </p:cNvSpPr>
          <p:nvPr>
            <p:ph type="title" hasCustomPrompt="1"/>
          </p:nvPr>
        </p:nvSpPr>
        <p:spPr/>
        <p:txBody>
          <a:bodyPr/>
          <a:lstStyle/>
          <a:p>
            <a:r>
              <a:rPr lang="en-US"/>
              <a:t>Click to edit title style</a:t>
            </a:r>
          </a:p>
        </p:txBody>
      </p:sp>
      <p:sp>
        <p:nvSpPr>
          <p:cNvPr id="4" name="Content Placeholder 3">
            <a:extLst>
              <a:ext uri="{FF2B5EF4-FFF2-40B4-BE49-F238E27FC236}">
                <a16:creationId xmlns:a16="http://schemas.microsoft.com/office/drawing/2014/main" id="{EDB16C5C-41A7-48AD-AE8C-9CD787615F4E}"/>
              </a:ext>
            </a:extLst>
          </p:cNvPr>
          <p:cNvSpPr>
            <a:spLocks noGrp="1"/>
          </p:cNvSpPr>
          <p:nvPr>
            <p:ph sz="quarter" idx="10" hasCustomPrompt="1"/>
          </p:nvPr>
        </p:nvSpPr>
        <p:spPr>
          <a:xfrm>
            <a:off x="614363" y="1496350"/>
            <a:ext cx="5481637" cy="4705350"/>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9FBE9C65-AF93-4703-8305-AFAF1AB287A2}"/>
              </a:ext>
            </a:extLst>
          </p:cNvPr>
          <p:cNvSpPr>
            <a:spLocks noGrp="1"/>
          </p:cNvSpPr>
          <p:nvPr>
            <p:ph sz="quarter" idx="11"/>
          </p:nvPr>
        </p:nvSpPr>
        <p:spPr>
          <a:xfrm>
            <a:off x="6096000" y="1497013"/>
            <a:ext cx="5489575" cy="4705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358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bg2"/>
                </a:solidFill>
              </a:defRPr>
            </a:lvl1pPr>
          </a:lstStyle>
          <a:p>
            <a:r>
              <a:rPr lang="en-US"/>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
        <p:nvSpPr>
          <p:cNvPr id="14" name="Square">
            <a:extLst>
              <a:ext uri="{FF2B5EF4-FFF2-40B4-BE49-F238E27FC236}">
                <a16:creationId xmlns:a16="http://schemas.microsoft.com/office/drawing/2014/main" id="{FFAFF4EC-6564-4CD5-B2F7-61BF97FEB804}"/>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5" name="Rectangle">
            <a:extLst>
              <a:ext uri="{FF2B5EF4-FFF2-40B4-BE49-F238E27FC236}">
                <a16:creationId xmlns:a16="http://schemas.microsoft.com/office/drawing/2014/main" id="{25CF4E5B-CA14-41A6-8639-A06D4047B2B9}"/>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Box 15">
            <a:extLst>
              <a:ext uri="{FF2B5EF4-FFF2-40B4-BE49-F238E27FC236}">
                <a16:creationId xmlns:a16="http://schemas.microsoft.com/office/drawing/2014/main" id="{8AD07E75-4505-447F-A16E-A3CF3776C52D}"/>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179475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gue Dark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665018" y="2998106"/>
            <a:ext cx="10688782" cy="1199822"/>
          </a:xfrm>
        </p:spPr>
        <p:txBody>
          <a:bodyPr anchor="t" anchorCtr="0">
            <a:normAutofit/>
          </a:bodyPr>
          <a:lstStyle>
            <a:lvl1pPr>
              <a:defRPr sz="60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65018" y="2316171"/>
            <a:ext cx="10688782" cy="681935"/>
          </a:xfrm>
        </p:spPr>
        <p:txBody>
          <a:bodyPr anchor="b" anchorCtr="0">
            <a:normAutofit/>
          </a:bodyPr>
          <a:lstStyle>
            <a:lvl1pPr marL="0" indent="0">
              <a:buNone/>
              <a:defRPr sz="2800">
                <a:solidFill>
                  <a:schemeClr val="accent2"/>
                </a:solidFill>
                <a:latin typeface="+mn-lt"/>
              </a:defRPr>
            </a:lvl1pPr>
          </a:lstStyle>
          <a:p>
            <a:pPr lvl="0"/>
            <a:r>
              <a:rPr lang="en-US"/>
              <a:t>Click to edit text styles</a:t>
            </a:r>
          </a:p>
        </p:txBody>
      </p:sp>
    </p:spTree>
    <p:extLst>
      <p:ext uri="{BB962C8B-B14F-4D97-AF65-F5344CB8AC3E}">
        <p14:creationId xmlns:p14="http://schemas.microsoft.com/office/powerpoint/2010/main" val="327152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gu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hasCustomPrompt="1"/>
          </p:nvPr>
        </p:nvSpPr>
        <p:spPr>
          <a:xfrm>
            <a:off x="665018" y="2998106"/>
            <a:ext cx="10688782" cy="1199822"/>
          </a:xfrm>
        </p:spPr>
        <p:txBody>
          <a:bodyPr anchor="t" anchorCtr="0">
            <a:normAutofit/>
          </a:bodyPr>
          <a:lstStyle>
            <a:lvl1pPr>
              <a:defRPr sz="6000"/>
            </a:lvl1pPr>
          </a:lstStyle>
          <a:p>
            <a:r>
              <a:rPr lang="en-US"/>
              <a:t>Click to edit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hasCustomPrompt="1"/>
          </p:nvPr>
        </p:nvSpPr>
        <p:spPr>
          <a:xfrm>
            <a:off x="665018" y="2316171"/>
            <a:ext cx="10688782" cy="681935"/>
          </a:xfrm>
        </p:spPr>
        <p:txBody>
          <a:bodyPr anchor="b" anchorCtr="0">
            <a:normAutofit/>
          </a:bodyPr>
          <a:lstStyle>
            <a:lvl1pPr marL="0" indent="0">
              <a:buNone/>
              <a:defRPr sz="2800">
                <a:solidFill>
                  <a:schemeClr val="tx1"/>
                </a:solidFill>
                <a:latin typeface="+mn-lt"/>
              </a:defRPr>
            </a:lvl1pPr>
          </a:lstStyle>
          <a:p>
            <a:pPr lvl="0"/>
            <a:r>
              <a:rPr lang="en-US"/>
              <a:t>Click to edit text styles</a:t>
            </a:r>
          </a:p>
        </p:txBody>
      </p:sp>
    </p:spTree>
    <p:extLst>
      <p:ext uri="{BB962C8B-B14F-4D97-AF65-F5344CB8AC3E}">
        <p14:creationId xmlns:p14="http://schemas.microsoft.com/office/powerpoint/2010/main" val="213053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image" Target="../media/image3.png"/><Relationship Id="rId2" Type="http://schemas.openxmlformats.org/officeDocument/2006/relationships/slideLayout" Target="../slideLayouts/slideLayout44.xml"/><Relationship Id="rId16" Type="http://schemas.openxmlformats.org/officeDocument/2006/relationships/image" Target="../media/image2.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1.jpe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2.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1.jpeg"/><Relationship Id="rId2" Type="http://schemas.openxmlformats.org/officeDocument/2006/relationships/slideLayout" Target="../slideLayouts/slideLayout57.xml"/><Relationship Id="rId16" Type="http://schemas.openxmlformats.org/officeDocument/2006/relationships/theme" Target="../theme/theme3.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613771" y="221694"/>
            <a:ext cx="10972093" cy="1199822"/>
          </a:xfrm>
          <a:prstGeom prst="rect">
            <a:avLst/>
          </a:prstGeom>
        </p:spPr>
        <p:txBody>
          <a:bodyPr vert="horz" lIns="91440" tIns="45720" rIns="91440" bIns="45720" rtlCol="0" anchor="ctr">
            <a:normAutofit/>
          </a:bodyPr>
          <a:lstStyle/>
          <a:p>
            <a:r>
              <a:rPr lang="en-US"/>
              <a:t>Click to edit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606137" y="1488016"/>
            <a:ext cx="10979728" cy="4755447"/>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descr="page  number">
            <a:extLst>
              <a:ext uri="{FF2B5EF4-FFF2-40B4-BE49-F238E27FC236}">
                <a16:creationId xmlns:a16="http://schemas.microsoft.com/office/drawing/2014/main" id="{02FB4E28-8FF4-469D-9172-AA2B2441695C}"/>
              </a:ext>
            </a:extLst>
          </p:cNvPr>
          <p:cNvSpPr txBox="1"/>
          <p:nvPr/>
        </p:nvSpPr>
        <p:spPr>
          <a:xfrm>
            <a:off x="11783678" y="6506788"/>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0" name="Image" descr="Image">
            <a:extLst>
              <a:ext uri="{FF2B5EF4-FFF2-40B4-BE49-F238E27FC236}">
                <a16:creationId xmlns:a16="http://schemas.microsoft.com/office/drawing/2014/main" id="{64A2D6CF-7583-466C-9598-F9EF092AC91A}"/>
              </a:ext>
            </a:extLst>
          </p:cNvPr>
          <p:cNvPicPr>
            <a:picLocks noChangeAspect="1"/>
          </p:cNvPicPr>
          <p:nvPr/>
        </p:nvPicPr>
        <p:blipFill>
          <a:blip r:embed="rId45"/>
          <a:stretch>
            <a:fillRect/>
          </a:stretch>
        </p:blipFill>
        <p:spPr>
          <a:xfrm>
            <a:off x="3050" y="6247120"/>
            <a:ext cx="610721" cy="610880"/>
          </a:xfrm>
          <a:prstGeom prst="rect">
            <a:avLst/>
          </a:prstGeom>
          <a:ln w="12700">
            <a:miter lim="400000"/>
          </a:ln>
        </p:spPr>
      </p:pic>
      <p:pic>
        <p:nvPicPr>
          <p:cNvPr id="7" name="Picture 6">
            <a:extLst>
              <a:ext uri="{FF2B5EF4-FFF2-40B4-BE49-F238E27FC236}">
                <a16:creationId xmlns:a16="http://schemas.microsoft.com/office/drawing/2014/main" id="{5188FEE2-D3D0-794E-8500-6845E58DA701}"/>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10331970" y="6424149"/>
            <a:ext cx="1253894" cy="322147"/>
          </a:xfrm>
          <a:prstGeom prst="rect">
            <a:avLst/>
          </a:prstGeom>
        </p:spPr>
      </p:pic>
    </p:spTree>
    <p:extLst>
      <p:ext uri="{BB962C8B-B14F-4D97-AF65-F5344CB8AC3E}">
        <p14:creationId xmlns:p14="http://schemas.microsoft.com/office/powerpoint/2010/main" val="124477230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9" r:id="rId17"/>
    <p:sldLayoutId id="2147483810" r:id="rId18"/>
    <p:sldLayoutId id="2147483767" r:id="rId19"/>
    <p:sldLayoutId id="2147483766" r:id="rId20"/>
    <p:sldLayoutId id="2147483756" r:id="rId21"/>
    <p:sldLayoutId id="2147483759" r:id="rId22"/>
    <p:sldLayoutId id="2147483778" r:id="rId23"/>
    <p:sldLayoutId id="2147483724" r:id="rId24"/>
    <p:sldLayoutId id="2147483751" r:id="rId25"/>
    <p:sldLayoutId id="2147483730" r:id="rId26"/>
    <p:sldLayoutId id="2147483754" r:id="rId27"/>
    <p:sldLayoutId id="2147483749" r:id="rId28"/>
    <p:sldLayoutId id="2147483747" r:id="rId29"/>
    <p:sldLayoutId id="2147483769" r:id="rId30"/>
    <p:sldLayoutId id="2147483768" r:id="rId31"/>
    <p:sldLayoutId id="2147483723" r:id="rId32"/>
    <p:sldLayoutId id="2147483770" r:id="rId33"/>
    <p:sldLayoutId id="2147483771" r:id="rId34"/>
    <p:sldLayoutId id="2147483772" r:id="rId35"/>
    <p:sldLayoutId id="2147483745" r:id="rId36"/>
    <p:sldLayoutId id="2147483780" r:id="rId37"/>
    <p:sldLayoutId id="2147483744" r:id="rId38"/>
    <p:sldLayoutId id="2147483784" r:id="rId39"/>
    <p:sldLayoutId id="2147483785" r:id="rId40"/>
    <p:sldLayoutId id="2147483841" r:id="rId41"/>
    <p:sldLayoutId id="2147483842"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613771" y="221694"/>
            <a:ext cx="10972093" cy="1199822"/>
          </a:xfrm>
          <a:prstGeom prst="rect">
            <a:avLst/>
          </a:prstGeom>
        </p:spPr>
        <p:txBody>
          <a:bodyPr vert="horz" lIns="91440" tIns="45720" rIns="91440" bIns="45720" rtlCol="0" anchor="ctr">
            <a:normAutofit/>
          </a:bodyPr>
          <a:lstStyle/>
          <a:p>
            <a:r>
              <a:rPr lang="en-US"/>
              <a:t>Click to edit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606137" y="1488016"/>
            <a:ext cx="10979728" cy="4755447"/>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descr="page  number">
            <a:extLst>
              <a:ext uri="{FF2B5EF4-FFF2-40B4-BE49-F238E27FC236}">
                <a16:creationId xmlns:a16="http://schemas.microsoft.com/office/drawing/2014/main" id="{02FB4E28-8FF4-469D-9172-AA2B2441695C}"/>
              </a:ext>
            </a:extLst>
          </p:cNvPr>
          <p:cNvSpPr txBox="1"/>
          <p:nvPr/>
        </p:nvSpPr>
        <p:spPr>
          <a:xfrm>
            <a:off x="11749174" y="6506788"/>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0" name="Image" descr="Image">
            <a:extLst>
              <a:ext uri="{FF2B5EF4-FFF2-40B4-BE49-F238E27FC236}">
                <a16:creationId xmlns:a16="http://schemas.microsoft.com/office/drawing/2014/main" id="{64A2D6CF-7583-466C-9598-F9EF092AC91A}"/>
              </a:ext>
            </a:extLst>
          </p:cNvPr>
          <p:cNvPicPr>
            <a:picLocks noChangeAspect="1"/>
          </p:cNvPicPr>
          <p:nvPr/>
        </p:nvPicPr>
        <p:blipFill>
          <a:blip r:embed="rId16"/>
          <a:stretch>
            <a:fillRect/>
          </a:stretch>
        </p:blipFill>
        <p:spPr>
          <a:xfrm>
            <a:off x="3050" y="6247120"/>
            <a:ext cx="610721" cy="610880"/>
          </a:xfrm>
          <a:prstGeom prst="rect">
            <a:avLst/>
          </a:prstGeom>
          <a:ln w="12700">
            <a:miter lim="400000"/>
          </a:ln>
        </p:spPr>
      </p:pic>
      <p:pic>
        <p:nvPicPr>
          <p:cNvPr id="7" name="Picture 6">
            <a:extLst>
              <a:ext uri="{FF2B5EF4-FFF2-40B4-BE49-F238E27FC236}">
                <a16:creationId xmlns:a16="http://schemas.microsoft.com/office/drawing/2014/main" id="{5188FEE2-D3D0-794E-8500-6845E58DA70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31970" y="6441401"/>
            <a:ext cx="1253894" cy="322147"/>
          </a:xfrm>
          <a:prstGeom prst="rect">
            <a:avLst/>
          </a:prstGeom>
        </p:spPr>
      </p:pic>
    </p:spTree>
    <p:extLst>
      <p:ext uri="{BB962C8B-B14F-4D97-AF65-F5344CB8AC3E}">
        <p14:creationId xmlns:p14="http://schemas.microsoft.com/office/powerpoint/2010/main" val="8513144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613771" y="221694"/>
            <a:ext cx="10972093" cy="1199822"/>
          </a:xfrm>
          <a:prstGeom prst="rect">
            <a:avLst/>
          </a:prstGeom>
        </p:spPr>
        <p:txBody>
          <a:bodyPr vert="horz" lIns="91440" tIns="45720" rIns="91440" bIns="45720" rtlCol="0" anchor="ctr">
            <a:normAutofit/>
          </a:bodyPr>
          <a:lstStyle/>
          <a:p>
            <a:r>
              <a:rPr lang="en-US"/>
              <a:t>Click to edit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606137" y="1488016"/>
            <a:ext cx="10979728" cy="4755447"/>
          </a:xfrm>
          <a:prstGeom prst="rect">
            <a:avLst/>
          </a:prstGeom>
        </p:spPr>
        <p:txBody>
          <a:bodyPr vert="horz" lIns="91440" tIns="45720" rIns="91440" bIns="45720" rtlCol="0">
            <a:norm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descr="department or event name">
            <a:extLst>
              <a:ext uri="{FF2B5EF4-FFF2-40B4-BE49-F238E27FC236}">
                <a16:creationId xmlns:a16="http://schemas.microsoft.com/office/drawing/2014/main" id="{8A75CF89-9B1A-49AA-8C1C-7280637B6567}"/>
              </a:ext>
            </a:extLst>
          </p:cNvPr>
          <p:cNvSpPr/>
          <p:nvPr/>
        </p:nvSpPr>
        <p:spPr>
          <a:xfrm>
            <a:off x="737193" y="6460622"/>
            <a:ext cx="2614818" cy="246221"/>
          </a:xfrm>
          <a:prstGeom prst="rect">
            <a:avLst/>
          </a:prstGeom>
        </p:spPr>
        <p:txBody>
          <a:bodyPr wrap="none">
            <a:spAutoFit/>
          </a:bodyPr>
          <a:lstStyle/>
          <a:p>
            <a:pPr algn="l"/>
            <a:r>
              <a:rPr lang="en-US" sz="1000">
                <a:solidFill>
                  <a:schemeClr val="tx1"/>
                </a:solidFill>
                <a:ea typeface="Intel Clear" panose="020B0604020203020204" pitchFamily="34" charset="0"/>
                <a:cs typeface="Times New Roman" panose="02020603050405020304" pitchFamily="18" charset="0"/>
              </a:rPr>
              <a:t>Intel® Distribution of </a:t>
            </a:r>
            <a:r>
              <a:rPr lang="en-US" sz="1000" err="1">
                <a:solidFill>
                  <a:schemeClr val="tx1"/>
                </a:solidFill>
                <a:ea typeface="Intel Clear" panose="020B0604020203020204" pitchFamily="34" charset="0"/>
                <a:cs typeface="Times New Roman" panose="02020603050405020304" pitchFamily="18" charset="0"/>
              </a:rPr>
              <a:t>OpenVINO</a:t>
            </a:r>
            <a:r>
              <a:rPr lang="en-US" sz="1000" baseline="30000">
                <a:solidFill>
                  <a:schemeClr val="tx1"/>
                </a:solidFill>
                <a:ea typeface="Intel Clear" panose="020B0604020203020204" pitchFamily="34" charset="0"/>
                <a:cs typeface="Times New Roman" panose="02020603050405020304" pitchFamily="18" charset="0"/>
              </a:rPr>
              <a:t>™</a:t>
            </a:r>
            <a:r>
              <a:rPr lang="en-US" sz="1000">
                <a:solidFill>
                  <a:schemeClr val="tx1"/>
                </a:solidFill>
                <a:ea typeface="Intel Clear" panose="020B0604020203020204" pitchFamily="34" charset="0"/>
                <a:cs typeface="Times New Roman" panose="02020603050405020304" pitchFamily="18" charset="0"/>
              </a:rPr>
              <a:t> Toolkit</a:t>
            </a:r>
            <a:endParaRPr lang="en-US" sz="1000">
              <a:solidFill>
                <a:schemeClr val="accent2"/>
              </a:solidFill>
              <a:ea typeface="Intel Clear" panose="020B0604020203020204" pitchFamily="34" charset="0"/>
              <a:cs typeface="Times New Roman" panose="02020603050405020304" pitchFamily="18" charset="0"/>
            </a:endParaRPr>
          </a:p>
        </p:txBody>
      </p:sp>
      <p:sp>
        <p:nvSpPr>
          <p:cNvPr id="11" name="TextBox 10" descr="page  number">
            <a:extLst>
              <a:ext uri="{FF2B5EF4-FFF2-40B4-BE49-F238E27FC236}">
                <a16:creationId xmlns:a16="http://schemas.microsoft.com/office/drawing/2014/main" id="{02FB4E28-8FF4-469D-9172-AA2B2441695C}"/>
              </a:ext>
            </a:extLst>
          </p:cNvPr>
          <p:cNvSpPr txBox="1"/>
          <p:nvPr/>
        </p:nvSpPr>
        <p:spPr>
          <a:xfrm>
            <a:off x="11749174" y="6506788"/>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0" name="Image" descr="Image">
            <a:extLst>
              <a:ext uri="{FF2B5EF4-FFF2-40B4-BE49-F238E27FC236}">
                <a16:creationId xmlns:a16="http://schemas.microsoft.com/office/drawing/2014/main" id="{64A2D6CF-7583-466C-9598-F9EF092AC91A}"/>
              </a:ext>
            </a:extLst>
          </p:cNvPr>
          <p:cNvPicPr>
            <a:picLocks noChangeAspect="1"/>
          </p:cNvPicPr>
          <p:nvPr/>
        </p:nvPicPr>
        <p:blipFill>
          <a:blip r:embed="rId18"/>
          <a:stretch>
            <a:fillRect/>
          </a:stretch>
        </p:blipFill>
        <p:spPr>
          <a:xfrm>
            <a:off x="3050" y="6247120"/>
            <a:ext cx="610721" cy="610880"/>
          </a:xfrm>
          <a:prstGeom prst="rect">
            <a:avLst/>
          </a:prstGeom>
          <a:ln w="12700">
            <a:miter lim="400000"/>
          </a:ln>
        </p:spPr>
      </p:pic>
    </p:spTree>
    <p:extLst>
      <p:ext uri="{BB962C8B-B14F-4D97-AF65-F5344CB8AC3E}">
        <p14:creationId xmlns:p14="http://schemas.microsoft.com/office/powerpoint/2010/main" val="3541746111"/>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3.svg"/><Relationship Id="rId18" Type="http://schemas.openxmlformats.org/officeDocument/2006/relationships/image" Target="../media/image48.emf"/><Relationship Id="rId26" Type="http://schemas.openxmlformats.org/officeDocument/2006/relationships/image" Target="../media/image56.png"/><Relationship Id="rId3" Type="http://schemas.openxmlformats.org/officeDocument/2006/relationships/image" Target="../media/image28.png"/><Relationship Id="rId21" Type="http://schemas.openxmlformats.org/officeDocument/2006/relationships/image" Target="../media/image51.emf"/><Relationship Id="rId7" Type="http://schemas.openxmlformats.org/officeDocument/2006/relationships/image" Target="../media/image25.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jpeg"/><Relationship Id="rId2" Type="http://schemas.openxmlformats.org/officeDocument/2006/relationships/notesSlide" Target="../notesSlides/notesSlide5.xml"/><Relationship Id="rId16" Type="http://schemas.openxmlformats.org/officeDocument/2006/relationships/image" Target="../media/image46.png"/><Relationship Id="rId20" Type="http://schemas.openxmlformats.org/officeDocument/2006/relationships/image" Target="../media/image50.emf"/><Relationship Id="rId29"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41.emf"/><Relationship Id="rId24" Type="http://schemas.openxmlformats.org/officeDocument/2006/relationships/image" Target="../media/image54.jpeg"/><Relationship Id="rId5" Type="http://schemas.openxmlformats.org/officeDocument/2006/relationships/image" Target="../media/image38.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33.png"/><Relationship Id="rId10" Type="http://schemas.openxmlformats.org/officeDocument/2006/relationships/image" Target="../media/image40.emf"/><Relationship Id="rId19" Type="http://schemas.openxmlformats.org/officeDocument/2006/relationships/image" Target="../media/image49.png"/><Relationship Id="rId4" Type="http://schemas.openxmlformats.org/officeDocument/2006/relationships/image" Target="../media/image29.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emf"/><Relationship Id="rId27" Type="http://schemas.openxmlformats.org/officeDocument/2006/relationships/image" Target="../media/image5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intel.com/content/www/us/en/developer/tools/openvino-toolkit/system-requirements.html" TargetMode="External"/><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60.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pypi.org/project/openvino-dev/"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hyperlink" Target="https://docs.openvino.ai/latest/get_started.html"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openvinotoolkit/openvino_notebooks"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www.intel.com/content/www/us/en/policy/policy-human-rights.html" TargetMode="External"/><Relationship Id="rId2" Type="http://schemas.openxmlformats.org/officeDocument/2006/relationships/hyperlink" Target="http://www.intel.com/PerformanceIndex" TargetMode="Externa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ithub.com/openvinotoolkit/openvino_notebooks/tree/main/notebooks/001-hello-world"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38.png"/><Relationship Id="rId9"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41.xml"/><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hyperlink" Target="https://docs.openvino.ai/latest/model_zoo.html" TargetMode="External"/><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hyperlink" Target="https://ark.intel.com/content/www/us/en/ark/products/129941/intel-core-i5-8500t-processor-9m-cache-up-to-3-50-ghz.html#tab-blade-1-0-1" TargetMode="External"/><Relationship Id="rId2" Type="http://schemas.openxmlformats.org/officeDocument/2006/relationships/hyperlink" Target="https://ark.intel.com/content/www/us/en/ark/products/208081/intel-core-i5-1145g7e-processor-8m-cache-up-to-4-10-ghz.html#tab-blade-1-0-1" TargetMode="External"/><Relationship Id="rId1" Type="http://schemas.openxmlformats.org/officeDocument/2006/relationships/slideLayout" Target="../slideLayouts/slideLayout12.xml"/><Relationship Id="rId5" Type="http://schemas.openxmlformats.org/officeDocument/2006/relationships/hyperlink" Target="https://ark.intel.com/content/www/us/en/ark/products/129941/intel-core-i5-8500t-processor-9m-cache-up-to-3-50-ghz.html#tab-blade-1-0-0" TargetMode="External"/><Relationship Id="rId4" Type="http://schemas.openxmlformats.org/officeDocument/2006/relationships/hyperlink" Target="https://ark.intel.com/content/www/us/en/ark/products/208081/intel-core-i51145g7e-processor-8m-cache-up-to-4-10-ghz.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31.xml.rels><?xml version="1.0" encoding="UTF-8" standalone="yes"?>
<Relationships xmlns="http://schemas.openxmlformats.org/package/2006/relationships"><Relationship Id="rId3" Type="http://schemas.openxmlformats.org/officeDocument/2006/relationships/hyperlink" Target="https://www.microsoft.com/en-us/download/details.aspx?id=52398" TargetMode="External"/><Relationship Id="rId2" Type="http://schemas.openxmlformats.org/officeDocument/2006/relationships/hyperlink" Target="https://huggingface.co/transformers/model_doc/bert.html" TargetMode="External"/><Relationship Id="rId1" Type="http://schemas.openxmlformats.org/officeDocument/2006/relationships/slideLayout" Target="../slideLayouts/slideLayout42.xml"/><Relationship Id="rId4" Type="http://schemas.openxmlformats.org/officeDocument/2006/relationships/hyperlink" Target="https://github.com/openvinotoolkit/openvino_notebooks/tree/main/notebooks/105-language-quantize-bert"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705.06950.pdf" TargetMode="External"/><Relationship Id="rId2" Type="http://schemas.openxmlformats.org/officeDocument/2006/relationships/image" Target="../media/image83.gif"/><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rxiv.org/abs/1807.06779" TargetMode="External"/><Relationship Id="rId1" Type="http://schemas.openxmlformats.org/officeDocument/2006/relationships/slideLayout" Target="../slideLayouts/slideLayout42.xml"/><Relationship Id="rId4" Type="http://schemas.openxmlformats.org/officeDocument/2006/relationships/image" Target="../media/image8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github.com/openvinotoolkit/openvino_notebooks/tree/main/notebooks/104-model-tools"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hyperlink" Target="https://mysamples.intel.com/SAM_U_Product/AddProducts.aspx?InputMMID=986403" TargetMode="External"/><Relationship Id="rId3" Type="http://schemas.openxmlformats.org/officeDocument/2006/relationships/hyperlink" Target="https://ark.intel.com/content/www/us/en/ark/products/120481/intel-xeon-silver-4116-processor-16-5m-cache-2-10-ghz.html#tab-blade-1-0-1" TargetMode="External"/><Relationship Id="rId7" Type="http://schemas.openxmlformats.org/officeDocument/2006/relationships/hyperlink" Target="https://ark.intel.com/content/www/us/en/ark/products/120481/intel-xeon-silver-4116-processor-16-5m-cache-2-10-ghz.html#tab-blade-1-0-0" TargetMode="External"/><Relationship Id="rId2" Type="http://schemas.openxmlformats.org/officeDocument/2006/relationships/slide" Target="slide33.xml"/><Relationship Id="rId1" Type="http://schemas.openxmlformats.org/officeDocument/2006/relationships/slideLayout" Target="../slideLayouts/slideLayout12.xml"/><Relationship Id="rId6" Type="http://schemas.openxmlformats.org/officeDocument/2006/relationships/hyperlink" Target="https://ark.intel.com/content/www/us/en/ark/products/215270/intel-xeon-silver-4316-processor-30m-cache-2-30-ghz.html#tab-blade-1-0-1" TargetMode="External"/><Relationship Id="rId5" Type="http://schemas.openxmlformats.org/officeDocument/2006/relationships/hyperlink" Target="https://ark.intel.com/content/www/us/en/ark/products/999L90.html" TargetMode="External"/><Relationship Id="rId4" Type="http://schemas.openxmlformats.org/officeDocument/2006/relationships/hyperlink" Target="https://ark.intel.com/content/www/us/en/ark/products/193394/intel-xeon-silver-4216-processor-22m-cache-2-10-ghz.html" TargetMode="External"/><Relationship Id="rId9" Type="http://schemas.openxmlformats.org/officeDocument/2006/relationships/hyperlink" Target="https://mysamples.intel.com/SAM_U_Product/ProductDetail.aspx?InputMMID=999L90&amp;RequestID=0&amp;ProductID=1168286"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7.jpe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28.png"/><Relationship Id="rId10" Type="http://schemas.openxmlformats.org/officeDocument/2006/relationships/image" Target="../media/image39.png"/><Relationship Id="rId4" Type="http://schemas.openxmlformats.org/officeDocument/2006/relationships/image" Target="../media/image29.png"/><Relationship Id="rId9"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2" Type="http://schemas.openxmlformats.org/officeDocument/2006/relationships/hyperlink" Target="https://docs.openvino.ai/latest/openvino_docs_MO_DG_prepare_model_convert_model_Converting_Model.html" TargetMode="Externa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docs.openvino.ai/latest/openvino_docs_MO_DG_prepare_model_convert_model_Cutting_Model.html" TargetMode="Externa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docs.openvino.ai/latest/openvino_docs_MO_DG_Additional_Optimization_Use_Cases.html" TargetMode="External"/><Relationship Id="rId1" Type="http://schemas.openxmlformats.org/officeDocument/2006/relationships/slideLayout" Target="../slideLayouts/slideLayout2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docs.openvino.ai/latest/openvino_docs_MO_DG_FP16_Compression.html" TargetMode="Externa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41.xml"/><Relationship Id="rId4" Type="http://schemas.openxmlformats.org/officeDocument/2006/relationships/image" Target="../media/image92.svg"/></Relationships>
</file>

<file path=ppt/slides/_rels/slide4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8.png"/><Relationship Id="rId7" Type="http://schemas.openxmlformats.org/officeDocument/2006/relationships/image" Target="../media/image54.jpeg"/><Relationship Id="rId2" Type="http://schemas.openxmlformats.org/officeDocument/2006/relationships/image" Target="../media/image87.jpeg"/><Relationship Id="rId1" Type="http://schemas.openxmlformats.org/officeDocument/2006/relationships/slideLayout" Target="../slideLayouts/slideLayout5.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hyperlink" Target="https://docs.openvino.ai/latest/openvino_docs_OV_UG_Integrate_OV_with_your_application.html"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hyperlink" Target="https://docs.openvino.ai/latest/openvino_docs_OV_UG_Model_caching_overview.html#doxid-openvino-docs-o-v-u-g-model-caching-overview" TargetMode="External"/><Relationship Id="rId2" Type="http://schemas.openxmlformats.org/officeDocument/2006/relationships/image" Target="../media/image96.png"/><Relationship Id="rId1" Type="http://schemas.openxmlformats.org/officeDocument/2006/relationships/slideLayout" Target="../slideLayouts/slideLayout41.xml"/></Relationships>
</file>

<file path=ppt/slides/_rels/slide5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3.xml"/><Relationship Id="rId1" Type="http://schemas.openxmlformats.org/officeDocument/2006/relationships/slideLayout" Target="../slideLayouts/slideLayout23.xml"/><Relationship Id="rId5" Type="http://schemas.openxmlformats.org/officeDocument/2006/relationships/hyperlink" Target="https://docs.openvino.ai/latest/openvino_docs_OV_UG_Performance_Hints.html" TargetMode="Externa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hyperlink" Target="https://docs.openvino.ai/latest/openvino_docs_OV_UG_Automatic_Batching.html"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openvinotoolkit/openvino_notebooks/tree/main/notebooks/002-openvino-api"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openvinotoolkit/openvino_notebooks/tree/main/notebooks/102-pytorch-onnx-to-openvino" TargetMode="External"/><Relationship Id="rId2" Type="http://schemas.openxmlformats.org/officeDocument/2006/relationships/hyperlink" Target="https://github.com/openvinotoolkit/openvino_notebooks/blob/main/notebooks/101-tensorflow-to-openvino" TargetMode="External"/><Relationship Id="rId1" Type="http://schemas.openxmlformats.org/officeDocument/2006/relationships/slideLayout" Target="../slideLayouts/slideLayout7.xml"/><Relationship Id="rId5" Type="http://schemas.openxmlformats.org/officeDocument/2006/relationships/hyperlink" Target="https://github.com/openvinotoolkit/openvino_notebooks/tree/main/notebooks/214-vision-paddle-classification" TargetMode="External"/><Relationship Id="rId4" Type="http://schemas.openxmlformats.org/officeDocument/2006/relationships/hyperlink" Target="https://github.com/openvinotoolkit/openvino_notebooks/tree/main/notebooks/103-paddle-onnx-to-openvino"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docs.openvino.ai/latest/openvino_docs_OV_UG_DynamicShapes.html"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openvinotoolkit/openvino_notebooks/tree/main/notebooks/211-speech-to-text"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8.png"/><Relationship Id="rId7" Type="http://schemas.openxmlformats.org/officeDocument/2006/relationships/image" Target="../media/image54.jpeg"/><Relationship Id="rId2" Type="http://schemas.openxmlformats.org/officeDocument/2006/relationships/image" Target="../media/image87.jpeg"/><Relationship Id="rId1" Type="http://schemas.openxmlformats.org/officeDocument/2006/relationships/slideLayout" Target="../slideLayouts/slideLayout5.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openvinotoolkit/openvino_notebooks/tree/main/notebooks/106-auto-device"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8.png"/><Relationship Id="rId7" Type="http://schemas.openxmlformats.org/officeDocument/2006/relationships/image" Target="../media/image54.jpeg"/><Relationship Id="rId2" Type="http://schemas.openxmlformats.org/officeDocument/2006/relationships/image" Target="../media/image87.jpeg"/><Relationship Id="rId1" Type="http://schemas.openxmlformats.org/officeDocument/2006/relationships/slideLayout" Target="../slideLayouts/slideLayout5.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8.png"/><Relationship Id="rId7" Type="http://schemas.openxmlformats.org/officeDocument/2006/relationships/image" Target="../media/image54.jpeg"/><Relationship Id="rId2" Type="http://schemas.openxmlformats.org/officeDocument/2006/relationships/image" Target="../media/image87.jpeg"/><Relationship Id="rId1" Type="http://schemas.openxmlformats.org/officeDocument/2006/relationships/slideLayout" Target="../slideLayouts/slideLayout5.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Layout" Target="../diagrams/layout6.xml"/><Relationship Id="rId7" Type="http://schemas.openxmlformats.org/officeDocument/2006/relationships/image" Target="../media/image98.png"/><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businesswire.com/news/home/20200610005069/en/Global-AI-Edge-Chipset-Revenue-to-Reach-51.9bn-by-2025-Driven-by-the-Increasing-Need-for-AI-Inference-at-the-Edge-According-to-Omdia" TargetMode="Externa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openvinotoolkit/openvino_notebooks/tree/main/notebooks/208-optical-character-recognition"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hyperlink" Target="http://intel.ly/38B9ix6" TargetMode="External"/><Relationship Id="rId3" Type="http://schemas.openxmlformats.org/officeDocument/2006/relationships/hyperlink" Target="https://software.intel.com/content/www/us/en/develop/topics/iot/edge-solutions.html" TargetMode="External"/><Relationship Id="rId7" Type="http://schemas.openxmlformats.org/officeDocument/2006/relationships/image" Target="../media/image102.png"/><Relationship Id="rId2" Type="http://schemas.openxmlformats.org/officeDocument/2006/relationships/hyperlink" Target="https://software.intel.com/content/www/us/en/develop/tools/openvino-toolkit.html" TargetMode="External"/><Relationship Id="rId1" Type="http://schemas.openxmlformats.org/officeDocument/2006/relationships/slideLayout" Target="../slideLayouts/slideLayout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hyperlink" Target="https://devcloud.intel.com/edge/home"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3.emf"/><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emf"/><Relationship Id="rId1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347F4D-1D1B-4F08-9E85-092F9B03DBB2}"/>
              </a:ext>
            </a:extLst>
          </p:cNvPr>
          <p:cNvSpPr>
            <a:spLocks noGrp="1"/>
          </p:cNvSpPr>
          <p:nvPr>
            <p:ph type="body" sz="quarter" idx="10"/>
          </p:nvPr>
        </p:nvSpPr>
        <p:spPr>
          <a:xfrm>
            <a:off x="1530416" y="944163"/>
            <a:ext cx="9130624" cy="627700"/>
          </a:xfrm>
        </p:spPr>
        <p:txBody>
          <a:bodyPr anchor="b">
            <a:normAutofit/>
          </a:bodyPr>
          <a:lstStyle/>
          <a:p>
            <a:r>
              <a:rPr lang="en-US" dirty="0"/>
              <a:t>May 2022</a:t>
            </a:r>
          </a:p>
        </p:txBody>
      </p:sp>
      <p:sp>
        <p:nvSpPr>
          <p:cNvPr id="5" name="Title 4">
            <a:extLst>
              <a:ext uri="{FF2B5EF4-FFF2-40B4-BE49-F238E27FC236}">
                <a16:creationId xmlns:a16="http://schemas.microsoft.com/office/drawing/2014/main" id="{679F4BE2-8E4A-4003-B816-9E34781F7E88}"/>
              </a:ext>
            </a:extLst>
          </p:cNvPr>
          <p:cNvSpPr>
            <a:spLocks noGrp="1"/>
          </p:cNvSpPr>
          <p:nvPr>
            <p:ph type="ctrTitle"/>
          </p:nvPr>
        </p:nvSpPr>
        <p:spPr>
          <a:xfrm>
            <a:off x="1529542" y="1635111"/>
            <a:ext cx="9110749" cy="1874852"/>
          </a:xfrm>
        </p:spPr>
        <p:txBody>
          <a:bodyPr anchor="b">
            <a:normAutofit/>
          </a:bodyPr>
          <a:lstStyle/>
          <a:p>
            <a:pPr fontAlgn="base"/>
            <a:r>
              <a:rPr lang="en-US" sz="4200" b="1" dirty="0"/>
              <a:t>Using the OpenVINO™ Toolkit for Deploying Accelerated Deep Learning Applications </a:t>
            </a:r>
          </a:p>
        </p:txBody>
      </p:sp>
      <p:sp>
        <p:nvSpPr>
          <p:cNvPr id="10" name="Subtitle 3">
            <a:extLst>
              <a:ext uri="{FF2B5EF4-FFF2-40B4-BE49-F238E27FC236}">
                <a16:creationId xmlns:a16="http://schemas.microsoft.com/office/drawing/2014/main" id="{D0759B7A-1036-2758-FFB5-9EFA75BEF354}"/>
              </a:ext>
            </a:extLst>
          </p:cNvPr>
          <p:cNvSpPr>
            <a:spLocks noGrp="1"/>
          </p:cNvSpPr>
          <p:nvPr>
            <p:ph type="subTitle" idx="1"/>
          </p:nvPr>
        </p:nvSpPr>
        <p:spPr>
          <a:xfrm>
            <a:off x="1529542" y="3602038"/>
            <a:ext cx="9110749" cy="1655762"/>
          </a:xfrm>
        </p:spPr>
        <p:txBody>
          <a:bodyPr>
            <a:normAutofit/>
          </a:bodyPr>
          <a:lstStyle/>
          <a:p>
            <a:r>
              <a:rPr lang="en-US" dirty="0"/>
              <a:t>Part1 [2022.1]</a:t>
            </a:r>
          </a:p>
        </p:txBody>
      </p:sp>
    </p:spTree>
    <p:extLst>
      <p:ext uri="{BB962C8B-B14F-4D97-AF65-F5344CB8AC3E}">
        <p14:creationId xmlns:p14="http://schemas.microsoft.com/office/powerpoint/2010/main" val="20864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227">
            <a:extLst>
              <a:ext uri="{FF2B5EF4-FFF2-40B4-BE49-F238E27FC236}">
                <a16:creationId xmlns:a16="http://schemas.microsoft.com/office/drawing/2014/main" id="{8266691A-AA90-954A-A765-28E0A8A7A028}"/>
              </a:ext>
            </a:extLst>
          </p:cNvPr>
          <p:cNvSpPr/>
          <p:nvPr/>
        </p:nvSpPr>
        <p:spPr>
          <a:xfrm>
            <a:off x="9058882" y="2463603"/>
            <a:ext cx="2553192" cy="3278362"/>
          </a:xfrm>
          <a:prstGeom prst="rect">
            <a:avLst/>
          </a:prstGeom>
          <a:solidFill>
            <a:schemeClr val="accent5">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252"/>
              </a:solidFill>
              <a:effectLst/>
              <a:uLnTx/>
              <a:uFillTx/>
              <a:latin typeface="IntelOne Text"/>
              <a:cs typeface="Arial"/>
            </a:endParaRPr>
          </a:p>
        </p:txBody>
      </p:sp>
      <p:sp>
        <p:nvSpPr>
          <p:cNvPr id="227" name="Rectangle 226">
            <a:extLst>
              <a:ext uri="{FF2B5EF4-FFF2-40B4-BE49-F238E27FC236}">
                <a16:creationId xmlns:a16="http://schemas.microsoft.com/office/drawing/2014/main" id="{661CB5D3-8702-324F-B371-910B50A9532D}"/>
              </a:ext>
            </a:extLst>
          </p:cNvPr>
          <p:cNvSpPr/>
          <p:nvPr/>
        </p:nvSpPr>
        <p:spPr>
          <a:xfrm>
            <a:off x="3913668" y="2463604"/>
            <a:ext cx="4969035" cy="3278362"/>
          </a:xfrm>
          <a:prstGeom prst="rect">
            <a:avLst/>
          </a:prstGeom>
          <a:solidFill>
            <a:schemeClr val="accent6">
              <a:alpha val="300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252"/>
              </a:solidFill>
              <a:effectLst/>
              <a:uLnTx/>
              <a:uFillTx/>
              <a:latin typeface="IntelOne Text"/>
              <a:cs typeface="Arial"/>
            </a:endParaRPr>
          </a:p>
        </p:txBody>
      </p:sp>
      <p:sp>
        <p:nvSpPr>
          <p:cNvPr id="2" name="Rectangle 1">
            <a:extLst>
              <a:ext uri="{FF2B5EF4-FFF2-40B4-BE49-F238E27FC236}">
                <a16:creationId xmlns:a16="http://schemas.microsoft.com/office/drawing/2014/main" id="{66F778FD-6240-334E-B8B7-C85C569DD365}"/>
              </a:ext>
            </a:extLst>
          </p:cNvPr>
          <p:cNvSpPr/>
          <p:nvPr/>
        </p:nvSpPr>
        <p:spPr>
          <a:xfrm>
            <a:off x="621828" y="2463604"/>
            <a:ext cx="3122251" cy="1462235"/>
          </a:xfrm>
          <a:prstGeom prst="rect">
            <a:avLst/>
          </a:prstGeom>
          <a:solidFill>
            <a:schemeClr val="accent1">
              <a:alpha val="300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252"/>
              </a:solidFill>
              <a:effectLst/>
              <a:uLnTx/>
              <a:uFillTx/>
              <a:latin typeface="IntelOne Text"/>
              <a:cs typeface="Arial"/>
            </a:endParaRPr>
          </a:p>
        </p:txBody>
      </p:sp>
      <p:sp>
        <p:nvSpPr>
          <p:cNvPr id="11" name="Rectangle 10">
            <a:extLst>
              <a:ext uri="{FF2B5EF4-FFF2-40B4-BE49-F238E27FC236}">
                <a16:creationId xmlns:a16="http://schemas.microsoft.com/office/drawing/2014/main" id="{43C593AC-29F4-4638-918C-8A12D9D8C27B}"/>
              </a:ext>
            </a:extLst>
          </p:cNvPr>
          <p:cNvSpPr/>
          <p:nvPr/>
        </p:nvSpPr>
        <p:spPr>
          <a:xfrm>
            <a:off x="628105" y="4126295"/>
            <a:ext cx="3116019" cy="1525803"/>
          </a:xfrm>
          <a:prstGeom prst="rect">
            <a:avLst/>
          </a:prstGeom>
          <a:noFill/>
          <a:ln w="9525" cap="flat" cmpd="sng" algn="ctr">
            <a:noFill/>
            <a:prstDash val="solid"/>
          </a:ln>
          <a:effectLst/>
        </p:spPr>
        <p:txBody>
          <a:bodyPr rtlCol="0" anchor="ctr"/>
          <a:lstStyle/>
          <a:p>
            <a:pPr marL="285744" marR="0" lvl="0" indent="-28574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2" name="Rectangle 11">
            <a:extLst>
              <a:ext uri="{FF2B5EF4-FFF2-40B4-BE49-F238E27FC236}">
                <a16:creationId xmlns:a16="http://schemas.microsoft.com/office/drawing/2014/main" id="{379441F3-D1AF-4749-83E6-B7BF27258017}"/>
              </a:ext>
            </a:extLst>
          </p:cNvPr>
          <p:cNvSpPr/>
          <p:nvPr/>
        </p:nvSpPr>
        <p:spPr>
          <a:xfrm>
            <a:off x="621828" y="2463607"/>
            <a:ext cx="3122251" cy="1253999"/>
          </a:xfrm>
          <a:prstGeom prst="rect">
            <a:avLst/>
          </a:prstGeom>
          <a:noFill/>
          <a:ln w="9525" cap="flat" cmpd="sng" algn="ctr">
            <a:noFill/>
            <a:prstDash val="solid"/>
          </a:ln>
          <a:effectLst/>
        </p:spPr>
        <p:txBody>
          <a:bodyPr rtlCol="0" anchor="ctr"/>
          <a:lstStyle/>
          <a:p>
            <a:pPr marL="285744" marR="0" lvl="0" indent="-28574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3" name="Rectangle 12">
            <a:extLst>
              <a:ext uri="{FF2B5EF4-FFF2-40B4-BE49-F238E27FC236}">
                <a16:creationId xmlns:a16="http://schemas.microsoft.com/office/drawing/2014/main" id="{886C376F-6263-42A6-8864-B201A2670627}"/>
              </a:ext>
            </a:extLst>
          </p:cNvPr>
          <p:cNvSpPr/>
          <p:nvPr/>
        </p:nvSpPr>
        <p:spPr>
          <a:xfrm>
            <a:off x="4008358" y="2463605"/>
            <a:ext cx="4881452" cy="3028359"/>
          </a:xfrm>
          <a:prstGeom prst="rect">
            <a:avLst/>
          </a:prstGeom>
          <a:noFill/>
          <a:ln w="9525" cap="flat" cmpd="sng" algn="ctr">
            <a:noFill/>
            <a:prstDash val="solid"/>
          </a:ln>
          <a:effectLst/>
        </p:spPr>
        <p:txBody>
          <a:bodyPr rtlCol="0" anchor="ctr"/>
          <a:lstStyle/>
          <a:p>
            <a:pPr marL="285744" marR="0" lvl="0" indent="-285744" algn="l" defTabSz="914377" rtl="0" eaLnBrk="1" fontAlgn="auto" latinLnBrk="0" hangingPunct="1">
              <a:lnSpc>
                <a:spcPct val="85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4" name="Rectangle 13">
            <a:extLst>
              <a:ext uri="{FF2B5EF4-FFF2-40B4-BE49-F238E27FC236}">
                <a16:creationId xmlns:a16="http://schemas.microsoft.com/office/drawing/2014/main" id="{D1DEF72A-4BCC-4CD4-B72B-BA297FE271F5}"/>
              </a:ext>
            </a:extLst>
          </p:cNvPr>
          <p:cNvSpPr/>
          <p:nvPr/>
        </p:nvSpPr>
        <p:spPr>
          <a:xfrm>
            <a:off x="1635936" y="4131721"/>
            <a:ext cx="1088439" cy="184666"/>
          </a:xfrm>
          <a:prstGeom prst="rect">
            <a:avLst/>
          </a:prstGeom>
          <a:noFill/>
        </p:spPr>
        <p:txBody>
          <a:bodyPr wrap="none" lIns="0" tIns="0" rIns="0" bIns="0">
            <a:spAutoFit/>
          </a:bodyPr>
          <a:lstStyle/>
          <a:p>
            <a:pPr marL="0" marR="0" lvl="0" indent="0" algn="l" defTabSz="4571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68B5">
                    <a:lumMod val="60000"/>
                    <a:lumOff val="40000"/>
                  </a:srgbClr>
                </a:solidFill>
                <a:effectLst/>
                <a:uLnTx/>
                <a:uFillTx/>
                <a:latin typeface="IntelOne Text"/>
                <a:cs typeface="Arial"/>
                <a:sym typeface="Helvetica Neue"/>
              </a:rPr>
              <a:t>Trained model</a:t>
            </a:r>
          </a:p>
        </p:txBody>
      </p:sp>
      <p:sp>
        <p:nvSpPr>
          <p:cNvPr id="87" name="Rectangle 86">
            <a:extLst>
              <a:ext uri="{FF2B5EF4-FFF2-40B4-BE49-F238E27FC236}">
                <a16:creationId xmlns:a16="http://schemas.microsoft.com/office/drawing/2014/main" id="{DBD3F52B-AD5B-464F-BB5D-502E9CD0DD52}"/>
              </a:ext>
            </a:extLst>
          </p:cNvPr>
          <p:cNvSpPr/>
          <p:nvPr/>
        </p:nvSpPr>
        <p:spPr>
          <a:xfrm>
            <a:off x="3718933" y="3428625"/>
            <a:ext cx="2361015" cy="610487"/>
          </a:xfrm>
          <a:prstGeom prst="rect">
            <a:avLst/>
          </a:prstGeom>
          <a:noFill/>
          <a:ln w="9525" cap="flat" cmpd="sng" algn="ctr">
            <a:noFill/>
            <a:prstDash val="solid"/>
          </a:ln>
          <a:effectLst/>
        </p:spPr>
        <p:txBody>
          <a:bodyPr rtlCol="0" anchor="ctr"/>
          <a:lstStyle/>
          <a:p>
            <a:pPr marL="285744" marR="0" lvl="0" indent="-28574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88" name="Arrow: Right 483">
            <a:extLst>
              <a:ext uri="{FF2B5EF4-FFF2-40B4-BE49-F238E27FC236}">
                <a16:creationId xmlns:a16="http://schemas.microsoft.com/office/drawing/2014/main" id="{71466CA0-B646-4F24-A09A-DC9A82CCF518}"/>
              </a:ext>
            </a:extLst>
          </p:cNvPr>
          <p:cNvSpPr/>
          <p:nvPr/>
        </p:nvSpPr>
        <p:spPr>
          <a:xfrm>
            <a:off x="3743768" y="4793657"/>
            <a:ext cx="234651" cy="213655"/>
          </a:xfrm>
          <a:prstGeom prst="rightArrow">
            <a:avLst>
              <a:gd name="adj1" fmla="val 29278"/>
              <a:gd name="adj2" fmla="val 50000"/>
            </a:avLst>
          </a:prstGeom>
          <a:solidFill>
            <a:srgbClr val="009FDF"/>
          </a:solidFill>
          <a:ln w="9525" cap="flat" cmpd="sng" algn="ctr">
            <a:noFill/>
            <a:prstDash val="solid"/>
          </a:ln>
          <a:effectLst/>
        </p:spPr>
        <p:txBody>
          <a:bodyPr rtlCol="0" anchor="ctr"/>
          <a:lstStyle/>
          <a:p>
            <a:pPr marL="0" marR="0" lvl="0" indent="0" algn="ctr" defTabSz="457167" rtl="0" eaLnBrk="1" fontAlgn="auto" latinLnBrk="0" hangingPunct="1">
              <a:lnSpc>
                <a:spcPct val="85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89" name="Rectangle 88">
            <a:extLst>
              <a:ext uri="{FF2B5EF4-FFF2-40B4-BE49-F238E27FC236}">
                <a16:creationId xmlns:a16="http://schemas.microsoft.com/office/drawing/2014/main" id="{735154BA-2D4D-45BF-8D6F-2B2A0133B36B}"/>
              </a:ext>
            </a:extLst>
          </p:cNvPr>
          <p:cNvSpPr/>
          <p:nvPr/>
        </p:nvSpPr>
        <p:spPr>
          <a:xfrm>
            <a:off x="4569653" y="5213478"/>
            <a:ext cx="1990797" cy="353943"/>
          </a:xfrm>
          <a:prstGeom prst="rect">
            <a:avLst/>
          </a:prstGeom>
        </p:spPr>
        <p:txBody>
          <a:bodyPr wrap="square">
            <a:spAutoFit/>
          </a:bodyPr>
          <a:lstStyle/>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ntelOne Text Medium" panose="020B0503020203020204" pitchFamily="34" charset="77"/>
                <a:cs typeface="Arial"/>
                <a:sym typeface="Helvetica Neue"/>
              </a:rPr>
              <a:t>Deep Learning Workbench</a:t>
            </a:r>
          </a:p>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ntelOne Text Light"/>
                <a:cs typeface="Arial"/>
                <a:sym typeface="Helvetica Neue"/>
              </a:rPr>
              <a:t>Visually analyze and fine-tune</a:t>
            </a:r>
          </a:p>
        </p:txBody>
      </p:sp>
      <p:grpSp>
        <p:nvGrpSpPr>
          <p:cNvPr id="90" name="Group 89">
            <a:extLst>
              <a:ext uri="{FF2B5EF4-FFF2-40B4-BE49-F238E27FC236}">
                <a16:creationId xmlns:a16="http://schemas.microsoft.com/office/drawing/2014/main" id="{81C2C910-9728-46AE-9B7C-36869D41274F}"/>
              </a:ext>
            </a:extLst>
          </p:cNvPr>
          <p:cNvGrpSpPr/>
          <p:nvPr/>
        </p:nvGrpSpPr>
        <p:grpSpPr>
          <a:xfrm>
            <a:off x="4132819" y="5208752"/>
            <a:ext cx="436833" cy="345396"/>
            <a:chOff x="637384" y="1641699"/>
            <a:chExt cx="476061" cy="302875"/>
          </a:xfrm>
          <a:solidFill>
            <a:srgbClr val="FFFFFF"/>
          </a:solidFill>
        </p:grpSpPr>
        <p:sp>
          <p:nvSpPr>
            <p:cNvPr id="91" name="Freeform 150">
              <a:extLst>
                <a:ext uri="{FF2B5EF4-FFF2-40B4-BE49-F238E27FC236}">
                  <a16:creationId xmlns:a16="http://schemas.microsoft.com/office/drawing/2014/main" id="{BCE05A19-88CF-4CD3-9FC7-9B41FBC47498}"/>
                </a:ext>
              </a:extLst>
            </p:cNvPr>
            <p:cNvSpPr>
              <a:spLocks noEditPoints="1"/>
            </p:cNvSpPr>
            <p:nvPr/>
          </p:nvSpPr>
          <p:spPr bwMode="auto">
            <a:xfrm>
              <a:off x="655572" y="1641699"/>
              <a:ext cx="438893" cy="252265"/>
            </a:xfrm>
            <a:custGeom>
              <a:avLst/>
              <a:gdLst>
                <a:gd name="T0" fmla="*/ 233 w 235"/>
                <a:gd name="T1" fmla="*/ 135 h 135"/>
                <a:gd name="T2" fmla="*/ 2 w 235"/>
                <a:gd name="T3" fmla="*/ 135 h 135"/>
                <a:gd name="T4" fmla="*/ 0 w 235"/>
                <a:gd name="T5" fmla="*/ 133 h 135"/>
                <a:gd name="T6" fmla="*/ 0 w 235"/>
                <a:gd name="T7" fmla="*/ 2 h 135"/>
                <a:gd name="T8" fmla="*/ 2 w 235"/>
                <a:gd name="T9" fmla="*/ 0 h 135"/>
                <a:gd name="T10" fmla="*/ 233 w 235"/>
                <a:gd name="T11" fmla="*/ 0 h 135"/>
                <a:gd name="T12" fmla="*/ 235 w 235"/>
                <a:gd name="T13" fmla="*/ 2 h 135"/>
                <a:gd name="T14" fmla="*/ 235 w 235"/>
                <a:gd name="T15" fmla="*/ 133 h 135"/>
                <a:gd name="T16" fmla="*/ 233 w 235"/>
                <a:gd name="T17" fmla="*/ 135 h 135"/>
                <a:gd name="T18" fmla="*/ 15 w 235"/>
                <a:gd name="T19" fmla="*/ 121 h 135"/>
                <a:gd name="T20" fmla="*/ 220 w 235"/>
                <a:gd name="T21" fmla="*/ 121 h 135"/>
                <a:gd name="T22" fmla="*/ 221 w 235"/>
                <a:gd name="T23" fmla="*/ 120 h 135"/>
                <a:gd name="T24" fmla="*/ 221 w 235"/>
                <a:gd name="T25" fmla="*/ 14 h 135"/>
                <a:gd name="T26" fmla="*/ 220 w 235"/>
                <a:gd name="T27" fmla="*/ 14 h 135"/>
                <a:gd name="T28" fmla="*/ 15 w 235"/>
                <a:gd name="T29" fmla="*/ 14 h 135"/>
                <a:gd name="T30" fmla="*/ 14 w 235"/>
                <a:gd name="T31" fmla="*/ 14 h 135"/>
                <a:gd name="T32" fmla="*/ 14 w 235"/>
                <a:gd name="T33" fmla="*/ 120 h 135"/>
                <a:gd name="T34" fmla="*/ 15 w 235"/>
                <a:gd name="T35" fmla="*/ 12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5" h="135">
                  <a:moveTo>
                    <a:pt x="233" y="135"/>
                  </a:moveTo>
                  <a:cubicBezTo>
                    <a:pt x="2" y="135"/>
                    <a:pt x="2" y="135"/>
                    <a:pt x="2" y="135"/>
                  </a:cubicBezTo>
                  <a:cubicBezTo>
                    <a:pt x="1" y="135"/>
                    <a:pt x="0" y="134"/>
                    <a:pt x="0" y="133"/>
                  </a:cubicBezTo>
                  <a:cubicBezTo>
                    <a:pt x="0" y="2"/>
                    <a:pt x="0" y="2"/>
                    <a:pt x="0" y="2"/>
                  </a:cubicBezTo>
                  <a:cubicBezTo>
                    <a:pt x="0" y="1"/>
                    <a:pt x="1" y="0"/>
                    <a:pt x="2" y="0"/>
                  </a:cubicBezTo>
                  <a:cubicBezTo>
                    <a:pt x="233" y="0"/>
                    <a:pt x="233" y="0"/>
                    <a:pt x="233" y="0"/>
                  </a:cubicBezTo>
                  <a:cubicBezTo>
                    <a:pt x="234" y="0"/>
                    <a:pt x="235" y="1"/>
                    <a:pt x="235" y="2"/>
                  </a:cubicBezTo>
                  <a:cubicBezTo>
                    <a:pt x="235" y="133"/>
                    <a:pt x="235" y="133"/>
                    <a:pt x="235" y="133"/>
                  </a:cubicBezTo>
                  <a:cubicBezTo>
                    <a:pt x="235" y="134"/>
                    <a:pt x="234" y="135"/>
                    <a:pt x="233" y="135"/>
                  </a:cubicBezTo>
                  <a:moveTo>
                    <a:pt x="15" y="121"/>
                  </a:moveTo>
                  <a:cubicBezTo>
                    <a:pt x="220" y="121"/>
                    <a:pt x="220" y="121"/>
                    <a:pt x="220" y="121"/>
                  </a:cubicBezTo>
                  <a:cubicBezTo>
                    <a:pt x="221" y="121"/>
                    <a:pt x="221" y="120"/>
                    <a:pt x="221" y="120"/>
                  </a:cubicBezTo>
                  <a:cubicBezTo>
                    <a:pt x="221" y="14"/>
                    <a:pt x="221" y="14"/>
                    <a:pt x="221" y="14"/>
                  </a:cubicBezTo>
                  <a:cubicBezTo>
                    <a:pt x="221" y="14"/>
                    <a:pt x="221" y="14"/>
                    <a:pt x="220" y="14"/>
                  </a:cubicBezTo>
                  <a:cubicBezTo>
                    <a:pt x="15" y="14"/>
                    <a:pt x="15" y="14"/>
                    <a:pt x="15" y="14"/>
                  </a:cubicBezTo>
                  <a:cubicBezTo>
                    <a:pt x="14" y="14"/>
                    <a:pt x="14" y="14"/>
                    <a:pt x="14" y="14"/>
                  </a:cubicBezTo>
                  <a:cubicBezTo>
                    <a:pt x="14" y="120"/>
                    <a:pt x="14" y="120"/>
                    <a:pt x="14" y="120"/>
                  </a:cubicBezTo>
                  <a:cubicBezTo>
                    <a:pt x="14" y="120"/>
                    <a:pt x="14" y="121"/>
                    <a:pt x="15" y="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167" rtl="0" eaLnBrk="1" fontAlgn="auto" latinLnBrk="0" hangingPunct="1">
                <a:lnSpc>
                  <a:spcPct val="85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92" name="Freeform 151">
              <a:extLst>
                <a:ext uri="{FF2B5EF4-FFF2-40B4-BE49-F238E27FC236}">
                  <a16:creationId xmlns:a16="http://schemas.microsoft.com/office/drawing/2014/main" id="{9BB404EF-6F0D-4398-8A0B-59FF0628F5BE}"/>
                </a:ext>
              </a:extLst>
            </p:cNvPr>
            <p:cNvSpPr>
              <a:spLocks/>
            </p:cNvSpPr>
            <p:nvPr/>
          </p:nvSpPr>
          <p:spPr bwMode="auto">
            <a:xfrm>
              <a:off x="637384" y="1918478"/>
              <a:ext cx="476061" cy="26096"/>
            </a:xfrm>
            <a:custGeom>
              <a:avLst/>
              <a:gdLst>
                <a:gd name="T0" fmla="*/ 252 w 255"/>
                <a:gd name="T1" fmla="*/ 14 h 14"/>
                <a:gd name="T2" fmla="*/ 3 w 255"/>
                <a:gd name="T3" fmla="*/ 14 h 14"/>
                <a:gd name="T4" fmla="*/ 0 w 255"/>
                <a:gd name="T5" fmla="*/ 11 h 14"/>
                <a:gd name="T6" fmla="*/ 0 w 255"/>
                <a:gd name="T7" fmla="*/ 1 h 14"/>
                <a:gd name="T8" fmla="*/ 0 w 255"/>
                <a:gd name="T9" fmla="*/ 0 h 14"/>
                <a:gd name="T10" fmla="*/ 254 w 255"/>
                <a:gd name="T11" fmla="*/ 0 h 14"/>
                <a:gd name="T12" fmla="*/ 255 w 255"/>
                <a:gd name="T13" fmla="*/ 1 h 14"/>
                <a:gd name="T14" fmla="*/ 255 w 255"/>
                <a:gd name="T15" fmla="*/ 11 h 14"/>
                <a:gd name="T16" fmla="*/ 252 w 255"/>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14">
                  <a:moveTo>
                    <a:pt x="252" y="14"/>
                  </a:moveTo>
                  <a:cubicBezTo>
                    <a:pt x="3" y="14"/>
                    <a:pt x="3" y="14"/>
                    <a:pt x="3" y="14"/>
                  </a:cubicBezTo>
                  <a:cubicBezTo>
                    <a:pt x="1" y="14"/>
                    <a:pt x="0" y="13"/>
                    <a:pt x="0" y="11"/>
                  </a:cubicBezTo>
                  <a:cubicBezTo>
                    <a:pt x="0" y="1"/>
                    <a:pt x="0" y="1"/>
                    <a:pt x="0" y="1"/>
                  </a:cubicBezTo>
                  <a:cubicBezTo>
                    <a:pt x="0" y="1"/>
                    <a:pt x="0" y="0"/>
                    <a:pt x="0" y="0"/>
                  </a:cubicBezTo>
                  <a:cubicBezTo>
                    <a:pt x="254" y="0"/>
                    <a:pt x="254" y="0"/>
                    <a:pt x="254" y="0"/>
                  </a:cubicBezTo>
                  <a:cubicBezTo>
                    <a:pt x="255" y="0"/>
                    <a:pt x="255" y="1"/>
                    <a:pt x="255" y="1"/>
                  </a:cubicBezTo>
                  <a:cubicBezTo>
                    <a:pt x="255" y="11"/>
                    <a:pt x="255" y="11"/>
                    <a:pt x="255" y="11"/>
                  </a:cubicBezTo>
                  <a:cubicBezTo>
                    <a:pt x="255" y="13"/>
                    <a:pt x="254" y="14"/>
                    <a:pt x="252"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167" rtl="0" eaLnBrk="1" fontAlgn="auto" latinLnBrk="0" hangingPunct="1">
                <a:lnSpc>
                  <a:spcPct val="85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93" name="Freeform 152">
              <a:extLst>
                <a:ext uri="{FF2B5EF4-FFF2-40B4-BE49-F238E27FC236}">
                  <a16:creationId xmlns:a16="http://schemas.microsoft.com/office/drawing/2014/main" id="{B4418FFD-EDC7-4DD7-BC85-B437343A353E}"/>
                </a:ext>
              </a:extLst>
            </p:cNvPr>
            <p:cNvSpPr>
              <a:spLocks/>
            </p:cNvSpPr>
            <p:nvPr/>
          </p:nvSpPr>
          <p:spPr bwMode="auto">
            <a:xfrm>
              <a:off x="771820" y="1772971"/>
              <a:ext cx="52193" cy="68799"/>
            </a:xfrm>
            <a:custGeom>
              <a:avLst/>
              <a:gdLst>
                <a:gd name="T0" fmla="*/ 27 w 28"/>
                <a:gd name="T1" fmla="*/ 37 h 37"/>
                <a:gd name="T2" fmla="*/ 1 w 28"/>
                <a:gd name="T3" fmla="*/ 37 h 37"/>
                <a:gd name="T4" fmla="*/ 0 w 28"/>
                <a:gd name="T5" fmla="*/ 36 h 37"/>
                <a:gd name="T6" fmla="*/ 0 w 28"/>
                <a:gd name="T7" fmla="*/ 1 h 37"/>
                <a:gd name="T8" fmla="*/ 1 w 28"/>
                <a:gd name="T9" fmla="*/ 0 h 37"/>
                <a:gd name="T10" fmla="*/ 27 w 28"/>
                <a:gd name="T11" fmla="*/ 0 h 37"/>
                <a:gd name="T12" fmla="*/ 28 w 28"/>
                <a:gd name="T13" fmla="*/ 1 h 37"/>
                <a:gd name="T14" fmla="*/ 28 w 28"/>
                <a:gd name="T15" fmla="*/ 36 h 37"/>
                <a:gd name="T16" fmla="*/ 27 w 28"/>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7">
                  <a:moveTo>
                    <a:pt x="27" y="37"/>
                  </a:moveTo>
                  <a:cubicBezTo>
                    <a:pt x="1" y="37"/>
                    <a:pt x="1" y="37"/>
                    <a:pt x="1" y="37"/>
                  </a:cubicBezTo>
                  <a:cubicBezTo>
                    <a:pt x="1" y="37"/>
                    <a:pt x="0" y="37"/>
                    <a:pt x="0" y="36"/>
                  </a:cubicBezTo>
                  <a:cubicBezTo>
                    <a:pt x="0" y="1"/>
                    <a:pt x="0" y="1"/>
                    <a:pt x="0" y="1"/>
                  </a:cubicBezTo>
                  <a:cubicBezTo>
                    <a:pt x="0" y="1"/>
                    <a:pt x="1" y="0"/>
                    <a:pt x="1" y="0"/>
                  </a:cubicBezTo>
                  <a:cubicBezTo>
                    <a:pt x="27" y="0"/>
                    <a:pt x="27" y="0"/>
                    <a:pt x="27" y="0"/>
                  </a:cubicBezTo>
                  <a:cubicBezTo>
                    <a:pt x="27" y="0"/>
                    <a:pt x="28" y="1"/>
                    <a:pt x="28" y="1"/>
                  </a:cubicBezTo>
                  <a:cubicBezTo>
                    <a:pt x="28" y="36"/>
                    <a:pt x="28" y="36"/>
                    <a:pt x="28" y="36"/>
                  </a:cubicBezTo>
                  <a:cubicBezTo>
                    <a:pt x="28" y="37"/>
                    <a:pt x="27" y="37"/>
                    <a:pt x="2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167" rtl="0" eaLnBrk="1" fontAlgn="auto" latinLnBrk="0" hangingPunct="1">
                <a:lnSpc>
                  <a:spcPct val="85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94" name="Freeform 153">
              <a:extLst>
                <a:ext uri="{FF2B5EF4-FFF2-40B4-BE49-F238E27FC236}">
                  <a16:creationId xmlns:a16="http://schemas.microsoft.com/office/drawing/2014/main" id="{0AAF0F05-9E83-4A1F-9C78-06445A39E07C}"/>
                </a:ext>
              </a:extLst>
            </p:cNvPr>
            <p:cNvSpPr>
              <a:spLocks/>
            </p:cNvSpPr>
            <p:nvPr/>
          </p:nvSpPr>
          <p:spPr bwMode="auto">
            <a:xfrm>
              <a:off x="850109" y="1696264"/>
              <a:ext cx="50611" cy="145507"/>
            </a:xfrm>
            <a:custGeom>
              <a:avLst/>
              <a:gdLst>
                <a:gd name="T0" fmla="*/ 26 w 27"/>
                <a:gd name="T1" fmla="*/ 78 h 78"/>
                <a:gd name="T2" fmla="*/ 0 w 27"/>
                <a:gd name="T3" fmla="*/ 78 h 78"/>
                <a:gd name="T4" fmla="*/ 0 w 27"/>
                <a:gd name="T5" fmla="*/ 77 h 78"/>
                <a:gd name="T6" fmla="*/ 0 w 27"/>
                <a:gd name="T7" fmla="*/ 1 h 78"/>
                <a:gd name="T8" fmla="*/ 0 w 27"/>
                <a:gd name="T9" fmla="*/ 0 h 78"/>
                <a:gd name="T10" fmla="*/ 26 w 27"/>
                <a:gd name="T11" fmla="*/ 0 h 78"/>
                <a:gd name="T12" fmla="*/ 27 w 27"/>
                <a:gd name="T13" fmla="*/ 1 h 78"/>
                <a:gd name="T14" fmla="*/ 27 w 27"/>
                <a:gd name="T15" fmla="*/ 77 h 78"/>
                <a:gd name="T16" fmla="*/ 26 w 27"/>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78">
                  <a:moveTo>
                    <a:pt x="26" y="78"/>
                  </a:moveTo>
                  <a:cubicBezTo>
                    <a:pt x="0" y="78"/>
                    <a:pt x="0" y="78"/>
                    <a:pt x="0" y="78"/>
                  </a:cubicBezTo>
                  <a:cubicBezTo>
                    <a:pt x="0" y="78"/>
                    <a:pt x="0" y="78"/>
                    <a:pt x="0" y="77"/>
                  </a:cubicBezTo>
                  <a:cubicBezTo>
                    <a:pt x="0" y="1"/>
                    <a:pt x="0" y="1"/>
                    <a:pt x="0" y="1"/>
                  </a:cubicBezTo>
                  <a:cubicBezTo>
                    <a:pt x="0" y="0"/>
                    <a:pt x="0" y="0"/>
                    <a:pt x="0" y="0"/>
                  </a:cubicBezTo>
                  <a:cubicBezTo>
                    <a:pt x="26" y="0"/>
                    <a:pt x="26" y="0"/>
                    <a:pt x="26" y="0"/>
                  </a:cubicBezTo>
                  <a:cubicBezTo>
                    <a:pt x="27" y="0"/>
                    <a:pt x="27" y="0"/>
                    <a:pt x="27" y="1"/>
                  </a:cubicBezTo>
                  <a:cubicBezTo>
                    <a:pt x="27" y="77"/>
                    <a:pt x="27" y="77"/>
                    <a:pt x="27" y="77"/>
                  </a:cubicBezTo>
                  <a:cubicBezTo>
                    <a:pt x="27" y="78"/>
                    <a:pt x="27" y="78"/>
                    <a:pt x="26"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167" rtl="0" eaLnBrk="1" fontAlgn="auto" latinLnBrk="0" hangingPunct="1">
                <a:lnSpc>
                  <a:spcPct val="85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95" name="Freeform 154">
              <a:extLst>
                <a:ext uri="{FF2B5EF4-FFF2-40B4-BE49-F238E27FC236}">
                  <a16:creationId xmlns:a16="http://schemas.microsoft.com/office/drawing/2014/main" id="{4EA3B798-0E22-49E0-AF99-BCFF446FD065}"/>
                </a:ext>
              </a:extLst>
            </p:cNvPr>
            <p:cNvSpPr>
              <a:spLocks/>
            </p:cNvSpPr>
            <p:nvPr/>
          </p:nvSpPr>
          <p:spPr bwMode="auto">
            <a:xfrm>
              <a:off x="926816" y="1727896"/>
              <a:ext cx="52193" cy="113875"/>
            </a:xfrm>
            <a:custGeom>
              <a:avLst/>
              <a:gdLst>
                <a:gd name="T0" fmla="*/ 27 w 28"/>
                <a:gd name="T1" fmla="*/ 61 h 61"/>
                <a:gd name="T2" fmla="*/ 1 w 28"/>
                <a:gd name="T3" fmla="*/ 61 h 61"/>
                <a:gd name="T4" fmla="*/ 0 w 28"/>
                <a:gd name="T5" fmla="*/ 60 h 61"/>
                <a:gd name="T6" fmla="*/ 0 w 28"/>
                <a:gd name="T7" fmla="*/ 1 h 61"/>
                <a:gd name="T8" fmla="*/ 1 w 28"/>
                <a:gd name="T9" fmla="*/ 0 h 61"/>
                <a:gd name="T10" fmla="*/ 27 w 28"/>
                <a:gd name="T11" fmla="*/ 0 h 61"/>
                <a:gd name="T12" fmla="*/ 28 w 28"/>
                <a:gd name="T13" fmla="*/ 1 h 61"/>
                <a:gd name="T14" fmla="*/ 28 w 28"/>
                <a:gd name="T15" fmla="*/ 60 h 61"/>
                <a:gd name="T16" fmla="*/ 27 w 2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61">
                  <a:moveTo>
                    <a:pt x="27" y="61"/>
                  </a:moveTo>
                  <a:cubicBezTo>
                    <a:pt x="1" y="61"/>
                    <a:pt x="1" y="61"/>
                    <a:pt x="1" y="61"/>
                  </a:cubicBezTo>
                  <a:cubicBezTo>
                    <a:pt x="0" y="61"/>
                    <a:pt x="0" y="61"/>
                    <a:pt x="0" y="60"/>
                  </a:cubicBezTo>
                  <a:cubicBezTo>
                    <a:pt x="0" y="1"/>
                    <a:pt x="0" y="1"/>
                    <a:pt x="0" y="1"/>
                  </a:cubicBezTo>
                  <a:cubicBezTo>
                    <a:pt x="0" y="0"/>
                    <a:pt x="0" y="0"/>
                    <a:pt x="1" y="0"/>
                  </a:cubicBezTo>
                  <a:cubicBezTo>
                    <a:pt x="27" y="0"/>
                    <a:pt x="27" y="0"/>
                    <a:pt x="27" y="0"/>
                  </a:cubicBezTo>
                  <a:cubicBezTo>
                    <a:pt x="27" y="0"/>
                    <a:pt x="28" y="0"/>
                    <a:pt x="28" y="1"/>
                  </a:cubicBezTo>
                  <a:cubicBezTo>
                    <a:pt x="28" y="60"/>
                    <a:pt x="28" y="60"/>
                    <a:pt x="28" y="60"/>
                  </a:cubicBezTo>
                  <a:cubicBezTo>
                    <a:pt x="28" y="61"/>
                    <a:pt x="27" y="61"/>
                    <a:pt x="27" y="6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167" rtl="0" eaLnBrk="1" fontAlgn="auto" latinLnBrk="0" hangingPunct="1">
                <a:lnSpc>
                  <a:spcPct val="85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Intel Clear"/>
                <a:cs typeface="Arial"/>
                <a:sym typeface="Helvetica Neue"/>
              </a:endParaRPr>
            </a:p>
          </p:txBody>
        </p:sp>
      </p:grpSp>
      <p:sp>
        <p:nvSpPr>
          <p:cNvPr id="101" name="Rectangle 100">
            <a:extLst>
              <a:ext uri="{FF2B5EF4-FFF2-40B4-BE49-F238E27FC236}">
                <a16:creationId xmlns:a16="http://schemas.microsoft.com/office/drawing/2014/main" id="{30C55B70-4BCA-48A5-AA24-41C043C5DCB4}"/>
              </a:ext>
            </a:extLst>
          </p:cNvPr>
          <p:cNvSpPr/>
          <p:nvPr/>
        </p:nvSpPr>
        <p:spPr>
          <a:xfrm>
            <a:off x="4050319" y="3027001"/>
            <a:ext cx="1546351" cy="746358"/>
          </a:xfrm>
          <a:prstGeom prst="rect">
            <a:avLst/>
          </a:prstGeom>
          <a:noFill/>
        </p:spPr>
        <p:txBody>
          <a:bodyPr wrap="square">
            <a:spAutoFit/>
          </a:bodyPr>
          <a:lstStyle/>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IntelOne Text Medium" panose="020B0503020203020204" pitchFamily="34" charset="77"/>
                <a:cs typeface="Arial"/>
                <a:sym typeface="Helvetica Neue"/>
              </a:rPr>
              <a:t>Model Optimizer</a:t>
            </a:r>
          </a:p>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IntelOne Text Light"/>
                <a:cs typeface="Arial"/>
                <a:sym typeface="Helvetica Neue"/>
              </a:rPr>
              <a:t>Converts and optimizes trained model using a supported framework</a:t>
            </a:r>
          </a:p>
        </p:txBody>
      </p:sp>
      <p:grpSp>
        <p:nvGrpSpPr>
          <p:cNvPr id="102" name="Group 101">
            <a:extLst>
              <a:ext uri="{FF2B5EF4-FFF2-40B4-BE49-F238E27FC236}">
                <a16:creationId xmlns:a16="http://schemas.microsoft.com/office/drawing/2014/main" id="{26EEF806-9DF1-48B9-8FF6-230D420BDC62}"/>
              </a:ext>
            </a:extLst>
          </p:cNvPr>
          <p:cNvGrpSpPr/>
          <p:nvPr/>
        </p:nvGrpSpPr>
        <p:grpSpPr>
          <a:xfrm>
            <a:off x="5453867" y="2737086"/>
            <a:ext cx="1904013" cy="884340"/>
            <a:chOff x="6103883" y="2881335"/>
            <a:chExt cx="1382405" cy="884340"/>
          </a:xfrm>
        </p:grpSpPr>
        <p:sp>
          <p:nvSpPr>
            <p:cNvPr id="103" name="Cylinder 440">
              <a:extLst>
                <a:ext uri="{FF2B5EF4-FFF2-40B4-BE49-F238E27FC236}">
                  <a16:creationId xmlns:a16="http://schemas.microsoft.com/office/drawing/2014/main" id="{9E17B63D-C57A-4D9F-A1BC-4778A8F2A82D}"/>
                </a:ext>
              </a:extLst>
            </p:cNvPr>
            <p:cNvSpPr/>
            <p:nvPr/>
          </p:nvSpPr>
          <p:spPr>
            <a:xfrm>
              <a:off x="6216932" y="3309571"/>
              <a:ext cx="347363" cy="399835"/>
            </a:xfrm>
            <a:prstGeom prst="can">
              <a:avLst/>
            </a:prstGeom>
            <a:solidFill>
              <a:schemeClr val="accent6"/>
            </a:solidFill>
            <a:ln w="9525" cap="flat" cmpd="sng" algn="ctr">
              <a:noFill/>
              <a:prstDash val="solid"/>
            </a:ln>
            <a:effectLst/>
          </p:spPr>
          <p:txBody>
            <a:bodyPr lIns="0" rIns="0" rtlCol="0" anchor="ctr"/>
            <a:lstStyle/>
            <a:p>
              <a:pPr marL="0" marR="0" lvl="0" indent="0" algn="ctr" defTabSz="457167" rtl="0" eaLnBrk="1" fontAlgn="auto" latinLnBrk="0" hangingPunct="1">
                <a:lnSpc>
                  <a:spcPct val="85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Intel Clear"/>
                  <a:cs typeface="Arial"/>
                  <a:sym typeface="Helvetica Neue"/>
                </a:rPr>
                <a:t>IR Data</a:t>
              </a:r>
            </a:p>
          </p:txBody>
        </p:sp>
        <p:sp>
          <p:nvSpPr>
            <p:cNvPr id="104" name="Rectangle 103">
              <a:extLst>
                <a:ext uri="{FF2B5EF4-FFF2-40B4-BE49-F238E27FC236}">
                  <a16:creationId xmlns:a16="http://schemas.microsoft.com/office/drawing/2014/main" id="{8CF777F7-DDDE-45CF-A162-BE3491D479BB}"/>
                </a:ext>
              </a:extLst>
            </p:cNvPr>
            <p:cNvSpPr/>
            <p:nvPr/>
          </p:nvSpPr>
          <p:spPr>
            <a:xfrm>
              <a:off x="6103883" y="2881335"/>
              <a:ext cx="1245306" cy="225511"/>
            </a:xfrm>
            <a:prstGeom prst="rect">
              <a:avLst/>
            </a:prstGeom>
          </p:spPr>
          <p:txBody>
            <a:bodyPr wrap="square">
              <a:spAutoFit/>
            </a:bodyPr>
            <a:lstStyle/>
            <a:p>
              <a:pPr marL="0" marR="0" lvl="0" indent="0" algn="ctr" defTabSz="457167" rtl="0" eaLnBrk="1" fontAlgn="auto" latinLnBrk="0" hangingPunct="1">
                <a:lnSpc>
                  <a:spcPct val="85000"/>
                </a:lnSpc>
                <a:spcBef>
                  <a:spcPts val="0"/>
                </a:spcBef>
                <a:spcAft>
                  <a:spcPts val="0"/>
                </a:spcAft>
                <a:buClrTx/>
                <a:buSzTx/>
                <a:buFontTx/>
                <a:buNone/>
                <a:tabLst/>
                <a:defRPr/>
              </a:pPr>
              <a:r>
                <a:rPr kumimoji="0" lang="en-US" sz="999" b="1" i="0" u="none" strike="noStrike" kern="0" cap="none" spc="0" normalizeH="0" baseline="0" noProof="0">
                  <a:ln>
                    <a:noFill/>
                  </a:ln>
                  <a:solidFill>
                    <a:srgbClr val="FFFFFF"/>
                  </a:solidFill>
                  <a:effectLst/>
                  <a:uLnTx/>
                  <a:uFillTx/>
                  <a:latin typeface="IntelOne Text Bold" panose="020B0503020203020204" pitchFamily="34" charset="77"/>
                  <a:cs typeface="Arial"/>
                  <a:sym typeface="Helvetica Neue"/>
                </a:rPr>
                <a:t>Read, Load, Infer</a:t>
              </a:r>
            </a:p>
          </p:txBody>
        </p:sp>
        <p:sp>
          <p:nvSpPr>
            <p:cNvPr id="105" name="Rectangle 104">
              <a:extLst>
                <a:ext uri="{FF2B5EF4-FFF2-40B4-BE49-F238E27FC236}">
                  <a16:creationId xmlns:a16="http://schemas.microsoft.com/office/drawing/2014/main" id="{12E26A43-C621-4CBE-9086-A0FF0C7F3A0C}"/>
                </a:ext>
              </a:extLst>
            </p:cNvPr>
            <p:cNvSpPr/>
            <p:nvPr/>
          </p:nvSpPr>
          <p:spPr>
            <a:xfrm>
              <a:off x="6545387" y="3278427"/>
              <a:ext cx="940901" cy="487248"/>
            </a:xfrm>
            <a:prstGeom prst="rect">
              <a:avLst/>
            </a:prstGeom>
          </p:spPr>
          <p:txBody>
            <a:bodyPr wrap="square">
              <a:spAutoFit/>
            </a:bodyPr>
            <a:lstStyle/>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IntelOne Text Light"/>
                  <a:cs typeface="Arial"/>
                  <a:sym typeface="Helvetica Neue"/>
                </a:rPr>
                <a:t>I</a:t>
              </a:r>
              <a:r>
                <a:rPr kumimoji="0" lang="en-US" sz="1000" b="0" i="0" u="none" strike="noStrike" kern="0" cap="none" spc="0" normalizeH="0" baseline="0" noProof="0">
                  <a:ln>
                    <a:noFill/>
                  </a:ln>
                  <a:solidFill>
                    <a:srgbClr val="FFFFFF"/>
                  </a:solidFill>
                  <a:effectLst/>
                  <a:uLnTx/>
                  <a:uFillTx/>
                  <a:latin typeface="IntelOne Text Light"/>
                  <a:cs typeface="Arial"/>
                  <a:sym typeface="Helvetica Neue"/>
                </a:rPr>
                <a:t>ntermediate Representation (.xml, .bin)</a:t>
              </a:r>
            </a:p>
          </p:txBody>
        </p:sp>
        <p:sp>
          <p:nvSpPr>
            <p:cNvPr id="106" name="Arrow: Right 443">
              <a:extLst>
                <a:ext uri="{FF2B5EF4-FFF2-40B4-BE49-F238E27FC236}">
                  <a16:creationId xmlns:a16="http://schemas.microsoft.com/office/drawing/2014/main" id="{FB9601FB-B0DB-4923-8BD9-6E30F2FAF0C1}"/>
                </a:ext>
              </a:extLst>
            </p:cNvPr>
            <p:cNvSpPr/>
            <p:nvPr/>
          </p:nvSpPr>
          <p:spPr>
            <a:xfrm>
              <a:off x="6216932" y="3061227"/>
              <a:ext cx="1116619" cy="213654"/>
            </a:xfrm>
            <a:prstGeom prst="rightArrow">
              <a:avLst>
                <a:gd name="adj1" fmla="val 29278"/>
                <a:gd name="adj2" fmla="val 50000"/>
              </a:avLst>
            </a:prstGeom>
            <a:solidFill>
              <a:schemeClr val="accent6"/>
            </a:solidFill>
            <a:ln w="9525" cap="flat" cmpd="sng" algn="ctr">
              <a:noFill/>
              <a:prstDash val="solid"/>
            </a:ln>
            <a:effectLst/>
          </p:spPr>
          <p:txBody>
            <a:bodyPr rtlCol="0" anchor="ctr"/>
            <a:lstStyle/>
            <a:p>
              <a:pPr marL="0" marR="0" lvl="0" indent="0" algn="ctr" defTabSz="457167" rtl="0" eaLnBrk="1" fontAlgn="auto" latinLnBrk="0" hangingPunct="1">
                <a:lnSpc>
                  <a:spcPct val="85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Intel Clear"/>
                <a:cs typeface="Arial"/>
                <a:sym typeface="Helvetica Neue"/>
              </a:endParaRPr>
            </a:p>
          </p:txBody>
        </p:sp>
      </p:grpSp>
      <p:sp>
        <p:nvSpPr>
          <p:cNvPr id="107" name="Arrow: Right 448">
            <a:extLst>
              <a:ext uri="{FF2B5EF4-FFF2-40B4-BE49-F238E27FC236}">
                <a16:creationId xmlns:a16="http://schemas.microsoft.com/office/drawing/2014/main" id="{C51D8029-1FC8-4DF8-B297-91A19ECC61BF}"/>
              </a:ext>
            </a:extLst>
          </p:cNvPr>
          <p:cNvSpPr/>
          <p:nvPr/>
        </p:nvSpPr>
        <p:spPr>
          <a:xfrm>
            <a:off x="8881106" y="3895024"/>
            <a:ext cx="234651" cy="213655"/>
          </a:xfrm>
          <a:prstGeom prst="rightArrow">
            <a:avLst>
              <a:gd name="adj1" fmla="val 29278"/>
              <a:gd name="adj2" fmla="val 50000"/>
            </a:avLst>
          </a:prstGeom>
          <a:solidFill>
            <a:srgbClr val="009FDF"/>
          </a:solidFill>
          <a:ln w="9525" cap="flat" cmpd="sng" algn="ctr">
            <a:noFill/>
            <a:prstDash val="solid"/>
          </a:ln>
          <a:effectLst/>
        </p:spPr>
        <p:txBody>
          <a:bodyPr rtlCol="0" anchor="ctr"/>
          <a:lstStyle/>
          <a:p>
            <a:pPr marL="0" marR="0" lvl="0" indent="0" algn="ctr" defTabSz="457167" rtl="0" eaLnBrk="1" fontAlgn="auto" latinLnBrk="0" hangingPunct="1">
              <a:lnSpc>
                <a:spcPct val="85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08" name="Rectangle 107">
            <a:extLst>
              <a:ext uri="{FF2B5EF4-FFF2-40B4-BE49-F238E27FC236}">
                <a16:creationId xmlns:a16="http://schemas.microsoft.com/office/drawing/2014/main" id="{4A9A579A-A3B7-4562-BBD7-2062A17F7DA2}"/>
              </a:ext>
            </a:extLst>
          </p:cNvPr>
          <p:cNvSpPr/>
          <p:nvPr/>
        </p:nvSpPr>
        <p:spPr>
          <a:xfrm>
            <a:off x="7361648" y="3058925"/>
            <a:ext cx="1580120" cy="748859"/>
          </a:xfrm>
          <a:prstGeom prst="rect">
            <a:avLst/>
          </a:prstGeom>
        </p:spPr>
        <p:txBody>
          <a:bodyPr wrap="square">
            <a:spAutoFit/>
          </a:bodyPr>
          <a:lstStyle/>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ntelOne Text Medium" panose="020B0503020203020204" pitchFamily="34" charset="77"/>
                <a:cs typeface="Arial"/>
                <a:sym typeface="Helvetica Neue"/>
              </a:rPr>
              <a:t>OpenVINO Runtime</a:t>
            </a:r>
          </a:p>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ntelOne Text Light"/>
                <a:cs typeface="Arial"/>
                <a:sym typeface="Helvetica Neue"/>
              </a:rPr>
              <a:t>Common API that abstracts low-level programming for each hardware</a:t>
            </a:r>
          </a:p>
        </p:txBody>
      </p:sp>
      <p:sp>
        <p:nvSpPr>
          <p:cNvPr id="124" name="Rectangle 123">
            <a:extLst>
              <a:ext uri="{FF2B5EF4-FFF2-40B4-BE49-F238E27FC236}">
                <a16:creationId xmlns:a16="http://schemas.microsoft.com/office/drawing/2014/main" id="{0666529A-0BF6-4ED1-BD1D-A5BD4421F1D3}"/>
              </a:ext>
            </a:extLst>
          </p:cNvPr>
          <p:cNvSpPr/>
          <p:nvPr/>
        </p:nvSpPr>
        <p:spPr>
          <a:xfrm>
            <a:off x="6953191" y="4409575"/>
            <a:ext cx="841059" cy="300043"/>
          </a:xfrm>
          <a:prstGeom prst="rect">
            <a:avLst/>
          </a:prstGeom>
          <a:noFill/>
          <a:ln w="9525" cap="flat" cmpd="sng" algn="ctr">
            <a:solidFill>
              <a:srgbClr val="00C7FD"/>
            </a:solidFill>
            <a:prstDash val="solid"/>
          </a:ln>
          <a:effectLst/>
        </p:spPr>
        <p:txBody>
          <a:bodyPr rot="0" spcFirstLastPara="0" vertOverflow="overflow" horzOverflow="overflow" vert="horz" wrap="square" lIns="0" tIns="25719" rIns="0" bIns="25719" numCol="1" spcCol="0" rtlCol="0" fromWordArt="0" anchor="ctr" anchorCtr="0" forceAA="0" compatLnSpc="1">
            <a:prstTxWarp prst="textNoShape">
              <a:avLst/>
            </a:prstTxWarp>
            <a:noAutofit/>
          </a:bodyPr>
          <a:lstStyle/>
          <a:p>
            <a:pPr marL="0" marR="0" lvl="0" indent="0" algn="ctr" defTabSz="342875" rtl="0" eaLnBrk="1" fontAlgn="auto" latinLnBrk="0" hangingPunct="1">
              <a:lnSpc>
                <a:spcPct val="85000"/>
              </a:lnSpc>
              <a:spcBef>
                <a:spcPts val="0"/>
              </a:spcBef>
              <a:spcAft>
                <a:spcPts val="0"/>
              </a:spcAft>
              <a:buClrTx/>
              <a:buSzTx/>
              <a:buFontTx/>
              <a:buNone/>
              <a:tabLst/>
              <a:defRPr/>
            </a:pPr>
            <a:r>
              <a:rPr kumimoji="0" lang="fr-FR" sz="8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OpenCV</a:t>
            </a:r>
            <a:endParaRPr kumimoji="0" lang="fr-FR" sz="8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endParaRPr>
          </a:p>
        </p:txBody>
      </p:sp>
      <p:sp>
        <p:nvSpPr>
          <p:cNvPr id="125" name="Rectangle 124">
            <a:extLst>
              <a:ext uri="{FF2B5EF4-FFF2-40B4-BE49-F238E27FC236}">
                <a16:creationId xmlns:a16="http://schemas.microsoft.com/office/drawing/2014/main" id="{D7F33A76-7223-4329-9B0A-379E6CF733EA}"/>
              </a:ext>
            </a:extLst>
          </p:cNvPr>
          <p:cNvSpPr/>
          <p:nvPr/>
        </p:nvSpPr>
        <p:spPr>
          <a:xfrm>
            <a:off x="7842644" y="4409575"/>
            <a:ext cx="878011" cy="300043"/>
          </a:xfrm>
          <a:prstGeom prst="rect">
            <a:avLst/>
          </a:prstGeom>
          <a:noFill/>
          <a:ln w="9525" cap="flat" cmpd="sng" algn="ctr">
            <a:solidFill>
              <a:srgbClr val="00C7FD"/>
            </a:solidFill>
            <a:prstDash val="solid"/>
          </a:ln>
          <a:effectLst/>
        </p:spPr>
        <p:txBody>
          <a:bodyPr rot="0" spcFirstLastPara="0" vertOverflow="overflow" horzOverflow="overflow" vert="horz" wrap="square" lIns="0" tIns="25719" rIns="0" bIns="25719" numCol="1" spcCol="0" rtlCol="0" fromWordArt="0" anchor="ctr" anchorCtr="0" forceAA="0" compatLnSpc="1">
            <a:prstTxWarp prst="textNoShape">
              <a:avLst/>
            </a:prstTxWarp>
            <a:noAutofit/>
          </a:bodyPr>
          <a:lstStyle/>
          <a:p>
            <a:pPr marL="0" marR="0" lvl="0" indent="0" algn="ctr" defTabSz="342875" rtl="0" eaLnBrk="1" fontAlgn="auto" latinLnBrk="0" hangingPunct="1">
              <a:lnSpc>
                <a:spcPct val="85000"/>
              </a:lnSpc>
              <a:spcBef>
                <a:spcPts val="0"/>
              </a:spcBef>
              <a:spcAft>
                <a:spcPts val="0"/>
              </a:spcAft>
              <a:buClrTx/>
              <a:buSzTx/>
              <a:buFontTx/>
              <a:buNone/>
              <a:tabLst/>
              <a:defRPr/>
            </a:pPr>
            <a:r>
              <a:rPr kumimoji="0" lang="fr-FR" sz="7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OpenCL</a:t>
            </a:r>
            <a:r>
              <a:rPr kumimoji="0" lang="fr-FR" sz="7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 Drivers </a:t>
            </a:r>
            <a:br>
              <a:rPr kumimoji="0" lang="fr-FR" sz="7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br>
            <a:r>
              <a:rPr kumimoji="0" lang="fr-FR" sz="7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&amp; </a:t>
            </a:r>
            <a:r>
              <a:rPr kumimoji="0" lang="fr-FR" sz="7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Runtime</a:t>
            </a:r>
            <a:r>
              <a:rPr kumimoji="0" lang="fr-FR" sz="7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 [Linux</a:t>
            </a:r>
            <a:r>
              <a:rPr kumimoji="0" lang="fr-FR" sz="8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a:t>
            </a:r>
          </a:p>
        </p:txBody>
      </p:sp>
      <p:sp>
        <p:nvSpPr>
          <p:cNvPr id="126" name="Rectangle 125">
            <a:extLst>
              <a:ext uri="{FF2B5EF4-FFF2-40B4-BE49-F238E27FC236}">
                <a16:creationId xmlns:a16="http://schemas.microsoft.com/office/drawing/2014/main" id="{04FD32D4-2550-4494-9626-1B709AE83584}"/>
              </a:ext>
            </a:extLst>
          </p:cNvPr>
          <p:cNvSpPr/>
          <p:nvPr/>
        </p:nvSpPr>
        <p:spPr>
          <a:xfrm>
            <a:off x="6953191" y="4054121"/>
            <a:ext cx="1769487" cy="301752"/>
          </a:xfrm>
          <a:prstGeom prst="rect">
            <a:avLst/>
          </a:prstGeom>
          <a:noFill/>
          <a:ln w="9525" cap="flat" cmpd="sng" algn="ctr">
            <a:solidFill>
              <a:srgbClr val="00C7FD"/>
            </a:solidFill>
            <a:prstDash val="solid"/>
          </a:ln>
          <a:effectLst/>
        </p:spPr>
        <p:txBody>
          <a:bodyPr rot="0" spcFirstLastPara="0" vertOverflow="overflow" horzOverflow="overflow" vert="horz" wrap="square" lIns="0" tIns="25719" rIns="0" bIns="25719" numCol="1" spcCol="0" rtlCol="0" fromWordArt="0" anchor="ctr" anchorCtr="0" forceAA="0" compatLnSpc="1">
            <a:prstTxWarp prst="textNoShape">
              <a:avLst/>
            </a:prstTxWarp>
            <a:noAutofit/>
          </a:bodyPr>
          <a:lstStyle/>
          <a:p>
            <a:pPr marL="0" marR="0" lvl="0" indent="0" algn="ctr" defTabSz="342875" rtl="0" eaLnBrk="1" fontAlgn="auto" latinLnBrk="0" hangingPunct="1">
              <a:lnSpc>
                <a:spcPct val="85000"/>
              </a:lnSpc>
              <a:spcBef>
                <a:spcPts val="0"/>
              </a:spcBef>
              <a:spcAft>
                <a:spcPts val="0"/>
              </a:spcAft>
              <a:buClrTx/>
              <a:buSzTx/>
              <a:buFontTx/>
              <a:buNone/>
              <a:tabLst/>
              <a:defRPr/>
            </a:pPr>
            <a:r>
              <a:rPr kumimoji="0" lang="fr-FR" sz="9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Deep</a:t>
            </a:r>
            <a:r>
              <a:rPr kumimoji="0" lang="fr-FR" sz="9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 Learning Streamer</a:t>
            </a:r>
          </a:p>
        </p:txBody>
      </p:sp>
      <p:sp>
        <p:nvSpPr>
          <p:cNvPr id="127" name="Rectangle 126">
            <a:extLst>
              <a:ext uri="{FF2B5EF4-FFF2-40B4-BE49-F238E27FC236}">
                <a16:creationId xmlns:a16="http://schemas.microsoft.com/office/drawing/2014/main" id="{74D4E3E6-476D-4910-A0C9-D3FF1B9A3434}"/>
              </a:ext>
            </a:extLst>
          </p:cNvPr>
          <p:cNvSpPr/>
          <p:nvPr/>
        </p:nvSpPr>
        <p:spPr>
          <a:xfrm>
            <a:off x="6953190" y="4771284"/>
            <a:ext cx="1769488" cy="526745"/>
          </a:xfrm>
          <a:prstGeom prst="rect">
            <a:avLst/>
          </a:prstGeom>
          <a:noFill/>
          <a:ln w="9525" cap="flat" cmpd="sng" algn="ctr">
            <a:solidFill>
              <a:srgbClr val="00C7FD"/>
            </a:solidFill>
            <a:prstDash val="solid"/>
          </a:ln>
          <a:effectLst/>
        </p:spPr>
        <p:txBody>
          <a:bodyPr rot="0" spcFirstLastPara="0" vertOverflow="overflow" horzOverflow="overflow" vert="horz" wrap="square" lIns="0" tIns="25719" rIns="0" bIns="25719" numCol="1" spcCol="0" rtlCol="0" fromWordArt="0" anchor="ctr" anchorCtr="0" forceAA="0" compatLnSpc="1">
            <a:prstTxWarp prst="textNoShape">
              <a:avLst/>
            </a:prstTxWarp>
            <a:noAutofit/>
          </a:bodyPr>
          <a:lstStyle/>
          <a:p>
            <a:pPr marL="0" marR="0" lvl="0" indent="0" algn="ctr" defTabSz="342875" rtl="0" eaLnBrk="1" fontAlgn="auto" latinLnBrk="0" hangingPunct="1">
              <a:lnSpc>
                <a:spcPct val="85000"/>
              </a:lnSpc>
              <a:spcBef>
                <a:spcPts val="0"/>
              </a:spcBef>
              <a:spcAft>
                <a:spcPts val="0"/>
              </a:spcAft>
              <a:buClrTx/>
              <a:buSzTx/>
              <a:buFontTx/>
              <a:buNone/>
              <a:tabLst/>
              <a:defRPr/>
            </a:pPr>
            <a:r>
              <a:rPr kumimoji="0" lang="fr-FR" sz="9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Code </a:t>
            </a:r>
            <a:r>
              <a:rPr kumimoji="0" lang="fr-FR" sz="9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Samples</a:t>
            </a:r>
            <a:r>
              <a:rPr kumimoji="0" lang="fr-FR" sz="9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 and </a:t>
            </a:r>
            <a:r>
              <a:rPr kumimoji="0" lang="fr-FR" sz="9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Demos</a:t>
            </a:r>
            <a:endParaRPr kumimoji="0" lang="fr-FR" sz="9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endParaRPr>
          </a:p>
          <a:p>
            <a:pPr marL="0" marR="0" lvl="0" indent="0" algn="ctr" defTabSz="342875" rtl="0" eaLnBrk="1" fontAlgn="auto" latinLnBrk="0" hangingPunct="1">
              <a:lnSpc>
                <a:spcPct val="85000"/>
              </a:lnSpc>
              <a:spcBef>
                <a:spcPts val="0"/>
              </a:spcBef>
              <a:spcAft>
                <a:spcPts val="0"/>
              </a:spcAft>
              <a:buClrTx/>
              <a:buSzTx/>
              <a:buFontTx/>
              <a:buNone/>
              <a:tabLst/>
              <a:defRPr/>
            </a:pPr>
            <a:r>
              <a:rPr kumimoji="0" lang="fr-FR" sz="9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a:t>
            </a:r>
            <a:r>
              <a:rPr kumimoji="0" lang="fr-FR" sz="9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e.g</a:t>
            </a:r>
            <a:r>
              <a:rPr kumimoji="0" lang="fr-FR" sz="9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 Benchmark </a:t>
            </a:r>
            <a:r>
              <a:rPr kumimoji="0" lang="fr-FR" sz="9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app</a:t>
            </a:r>
            <a:r>
              <a:rPr kumimoji="0" lang="fr-FR" sz="9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 </a:t>
            </a:r>
            <a:r>
              <a:rPr kumimoji="0" lang="fr-FR" sz="9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Accuracy</a:t>
            </a:r>
            <a:r>
              <a:rPr kumimoji="0" lang="fr-FR" sz="9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 </a:t>
            </a:r>
            <a:r>
              <a:rPr kumimoji="0" lang="fr-FR" sz="900" b="0" i="0" u="none" strike="noStrike" kern="0" cap="none" spc="0" normalizeH="0" baseline="0" noProof="0" err="1">
                <a:ln>
                  <a:noFill/>
                </a:ln>
                <a:solidFill>
                  <a:srgbClr val="FFFFFF"/>
                </a:solidFill>
                <a:effectLst/>
                <a:uLnTx/>
                <a:uFillTx/>
                <a:latin typeface="IntelOne Text Light"/>
                <a:cs typeface="Intel Clear" panose="020B0604020203020204" pitchFamily="34" charset="0"/>
                <a:sym typeface="Helvetica Neue"/>
              </a:rPr>
              <a:t>Checker</a:t>
            </a:r>
            <a:r>
              <a:rPr kumimoji="0" lang="fr-FR" sz="900" b="0" i="0" u="none" strike="noStrike" kern="0" cap="none" spc="0" normalizeH="0" baseline="0" noProof="0">
                <a:ln>
                  <a:noFill/>
                </a:ln>
                <a:solidFill>
                  <a:srgbClr val="FFFFFF"/>
                </a:solidFill>
                <a:effectLst/>
                <a:uLnTx/>
                <a:uFillTx/>
                <a:latin typeface="IntelOne Text Light"/>
                <a:cs typeface="Intel Clear" panose="020B0604020203020204" pitchFamily="34" charset="0"/>
                <a:sym typeface="Helvetica Neue"/>
              </a:rPr>
              <a:t>, Model Downloader)</a:t>
            </a:r>
          </a:p>
        </p:txBody>
      </p:sp>
      <p:sp>
        <p:nvSpPr>
          <p:cNvPr id="128" name="Rectangle 127">
            <a:extLst>
              <a:ext uri="{FF2B5EF4-FFF2-40B4-BE49-F238E27FC236}">
                <a16:creationId xmlns:a16="http://schemas.microsoft.com/office/drawing/2014/main" id="{E1C3BEC7-D302-4C55-BC21-40668C74555C}"/>
              </a:ext>
            </a:extLst>
          </p:cNvPr>
          <p:cNvSpPr/>
          <p:nvPr/>
        </p:nvSpPr>
        <p:spPr>
          <a:xfrm>
            <a:off x="4673447" y="4028715"/>
            <a:ext cx="2045830" cy="352133"/>
          </a:xfrm>
          <a:prstGeom prst="rect">
            <a:avLst/>
          </a:prstGeom>
          <a:noFill/>
          <a:ln w="9525" cap="flat" cmpd="sng" algn="ctr">
            <a:noFill/>
            <a:prstDash val="solid"/>
          </a:ln>
          <a:effectLst/>
        </p:spPr>
        <p:txBody>
          <a:bodyPr rot="0" spcFirstLastPara="0" vertOverflow="overflow" horzOverflow="overflow" vert="horz" wrap="square" lIns="0" tIns="25719" rIns="0" bIns="25719" numCol="1" spcCol="0" rtlCol="0" fromWordArt="0" anchor="ctr" anchorCtr="0" forceAA="0" compatLnSpc="1">
            <a:prstTxWarp prst="textNoShape">
              <a:avLst/>
            </a:prstTxWarp>
            <a:noAutofit/>
          </a:bodyPr>
          <a:lstStyle/>
          <a:p>
            <a:pPr marL="0" marR="0" lvl="0" indent="0" algn="l" defTabSz="342875" rtl="0" eaLnBrk="1" fontAlgn="auto" latinLnBrk="0" hangingPunct="1">
              <a:lnSpc>
                <a:spcPct val="85000"/>
              </a:lnSpc>
              <a:spcBef>
                <a:spcPts val="0"/>
              </a:spcBef>
              <a:spcAft>
                <a:spcPts val="0"/>
              </a:spcAft>
              <a:buClrTx/>
              <a:buSzTx/>
              <a:buFontTx/>
              <a:buNone/>
              <a:tabLst/>
              <a:defRPr/>
            </a:pPr>
            <a:r>
              <a:rPr kumimoji="0" lang="fr-FR" sz="1000" b="0" i="0" u="none" strike="noStrike" kern="0" cap="none" spc="0" normalizeH="0" baseline="0" noProof="0" dirty="0">
                <a:ln>
                  <a:noFill/>
                </a:ln>
                <a:solidFill>
                  <a:srgbClr val="FFFFFF"/>
                </a:solidFill>
                <a:effectLst/>
                <a:uLnTx/>
                <a:uFillTx/>
                <a:latin typeface="IntelOne Text Medium" panose="020B0503020203020204" pitchFamily="34" charset="77"/>
                <a:cs typeface="Intel Clear" panose="020B0604020203020204" pitchFamily="34" charset="0"/>
                <a:sym typeface="Helvetica Neue"/>
              </a:rPr>
              <a:t>Post-Training </a:t>
            </a:r>
            <a:r>
              <a:rPr kumimoji="0" lang="fr-FR" sz="1000" b="0" i="0" u="none" strike="noStrike" kern="0" cap="none" spc="0" normalizeH="0" baseline="0" noProof="0" dirty="0" err="1">
                <a:ln>
                  <a:noFill/>
                </a:ln>
                <a:solidFill>
                  <a:srgbClr val="FFFFFF"/>
                </a:solidFill>
                <a:effectLst/>
                <a:uLnTx/>
                <a:uFillTx/>
                <a:latin typeface="IntelOne Text Medium" panose="020B0503020203020204" pitchFamily="34" charset="77"/>
                <a:cs typeface="Intel Clear" panose="020B0604020203020204" pitchFamily="34" charset="0"/>
                <a:sym typeface="Helvetica Neue"/>
              </a:rPr>
              <a:t>Optimization</a:t>
            </a:r>
            <a:r>
              <a:rPr kumimoji="0" lang="fr-FR" sz="1000" b="0" i="0" u="none" strike="noStrike" kern="0" cap="none" spc="0" normalizeH="0" baseline="0" noProof="0" dirty="0">
                <a:ln>
                  <a:noFill/>
                </a:ln>
                <a:solidFill>
                  <a:srgbClr val="FFFFFF"/>
                </a:solidFill>
                <a:effectLst/>
                <a:uLnTx/>
                <a:uFillTx/>
                <a:latin typeface="IntelOne Text Medium" panose="020B0503020203020204" pitchFamily="34" charset="77"/>
                <a:cs typeface="Intel Clear" panose="020B0604020203020204" pitchFamily="34" charset="0"/>
                <a:sym typeface="Helvetica Neue"/>
              </a:rPr>
              <a:t> Tool</a:t>
            </a:r>
          </a:p>
          <a:p>
            <a:pPr marL="0" marR="0" lvl="0" indent="0" algn="l" defTabSz="342875"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ntelOne Text Light"/>
                <a:cs typeface="Intel Clear" panose="020B0604020203020204" pitchFamily="34" charset="0"/>
                <a:sym typeface="Helvetica Neue"/>
              </a:rPr>
              <a:t>Reduces model size into low-precision without retraining</a:t>
            </a:r>
          </a:p>
          <a:p>
            <a:pPr marL="0" marR="0" lvl="0" indent="0" algn="l" defTabSz="342875" rtl="0" eaLnBrk="1" fontAlgn="auto" latinLnBrk="0" hangingPunct="1">
              <a:lnSpc>
                <a:spcPct val="85000"/>
              </a:lnSpc>
              <a:spcBef>
                <a:spcPts val="0"/>
              </a:spcBef>
              <a:spcAft>
                <a:spcPts val="0"/>
              </a:spcAft>
              <a:buClrTx/>
              <a:buSzTx/>
              <a:buFontTx/>
              <a:buNone/>
              <a:tabLst/>
              <a:defRPr/>
            </a:pPr>
            <a:endParaRPr kumimoji="0" lang="fr-FR" sz="1000" b="0" i="0" u="none" strike="noStrike" kern="0" cap="none" spc="0" normalizeH="0" baseline="0" noProof="0" dirty="0">
              <a:ln>
                <a:noFill/>
              </a:ln>
              <a:solidFill>
                <a:srgbClr val="FFFFFF"/>
              </a:solidFill>
              <a:effectLst/>
              <a:uLnTx/>
              <a:uFillTx/>
              <a:latin typeface="IntelOne Text" panose="020B0503020203020204" pitchFamily="34" charset="77"/>
              <a:cs typeface="Intel Clear" panose="020B0604020203020204" pitchFamily="34" charset="0"/>
              <a:sym typeface="Helvetica Neue"/>
            </a:endParaRPr>
          </a:p>
        </p:txBody>
      </p:sp>
      <p:grpSp>
        <p:nvGrpSpPr>
          <p:cNvPr id="129" name="Group 128">
            <a:extLst>
              <a:ext uri="{FF2B5EF4-FFF2-40B4-BE49-F238E27FC236}">
                <a16:creationId xmlns:a16="http://schemas.microsoft.com/office/drawing/2014/main" id="{D7A7AFC9-FBB3-4747-992A-75B3B50F777A}"/>
              </a:ext>
            </a:extLst>
          </p:cNvPr>
          <p:cNvGrpSpPr/>
          <p:nvPr/>
        </p:nvGrpSpPr>
        <p:grpSpPr>
          <a:xfrm>
            <a:off x="4137895" y="4018663"/>
            <a:ext cx="402728" cy="293029"/>
            <a:chOff x="2294306" y="3138197"/>
            <a:chExt cx="511540" cy="344254"/>
          </a:xfrm>
          <a:solidFill>
            <a:srgbClr val="FFFFFF"/>
          </a:solidFill>
        </p:grpSpPr>
        <p:sp>
          <p:nvSpPr>
            <p:cNvPr id="130" name="Freeform 19">
              <a:extLst>
                <a:ext uri="{FF2B5EF4-FFF2-40B4-BE49-F238E27FC236}">
                  <a16:creationId xmlns:a16="http://schemas.microsoft.com/office/drawing/2014/main" id="{F0901EB6-EA5E-4FCC-889E-5309884CB7DA}"/>
                </a:ext>
              </a:extLst>
            </p:cNvPr>
            <p:cNvSpPr>
              <a:spLocks noEditPoints="1"/>
            </p:cNvSpPr>
            <p:nvPr/>
          </p:nvSpPr>
          <p:spPr bwMode="auto">
            <a:xfrm>
              <a:off x="2294306" y="3138197"/>
              <a:ext cx="511540" cy="344254"/>
            </a:xfrm>
            <a:custGeom>
              <a:avLst/>
              <a:gdLst>
                <a:gd name="T0" fmla="*/ 626 w 1893"/>
                <a:gd name="T1" fmla="*/ 90 h 1270"/>
                <a:gd name="T2" fmla="*/ 626 w 1893"/>
                <a:gd name="T3" fmla="*/ 90 h 1270"/>
                <a:gd name="T4" fmla="*/ 607 w 1893"/>
                <a:gd name="T5" fmla="*/ 71 h 1270"/>
                <a:gd name="T6" fmla="*/ 105 w 1893"/>
                <a:gd name="T7" fmla="*/ 71 h 1270"/>
                <a:gd name="T8" fmla="*/ 86 w 1893"/>
                <a:gd name="T9" fmla="*/ 90 h 1270"/>
                <a:gd name="T10" fmla="*/ 105 w 1893"/>
                <a:gd name="T11" fmla="*/ 110 h 1270"/>
                <a:gd name="T12" fmla="*/ 607 w 1893"/>
                <a:gd name="T13" fmla="*/ 110 h 1270"/>
                <a:gd name="T14" fmla="*/ 626 w 1893"/>
                <a:gd name="T15" fmla="*/ 90 h 1270"/>
                <a:gd name="T16" fmla="*/ 1762 w 1893"/>
                <a:gd name="T17" fmla="*/ 67 h 1270"/>
                <a:gd name="T18" fmla="*/ 1762 w 1893"/>
                <a:gd name="T19" fmla="*/ 67 h 1270"/>
                <a:gd name="T20" fmla="*/ 1740 w 1893"/>
                <a:gd name="T21" fmla="*/ 89 h 1270"/>
                <a:gd name="T22" fmla="*/ 1762 w 1893"/>
                <a:gd name="T23" fmla="*/ 112 h 1270"/>
                <a:gd name="T24" fmla="*/ 1784 w 1893"/>
                <a:gd name="T25" fmla="*/ 89 h 1270"/>
                <a:gd name="T26" fmla="*/ 1762 w 1893"/>
                <a:gd name="T27" fmla="*/ 67 h 1270"/>
                <a:gd name="T28" fmla="*/ 1686 w 1893"/>
                <a:gd name="T29" fmla="*/ 67 h 1270"/>
                <a:gd name="T30" fmla="*/ 1686 w 1893"/>
                <a:gd name="T31" fmla="*/ 67 h 1270"/>
                <a:gd name="T32" fmla="*/ 1664 w 1893"/>
                <a:gd name="T33" fmla="*/ 89 h 1270"/>
                <a:gd name="T34" fmla="*/ 1686 w 1893"/>
                <a:gd name="T35" fmla="*/ 112 h 1270"/>
                <a:gd name="T36" fmla="*/ 1708 w 1893"/>
                <a:gd name="T37" fmla="*/ 89 h 1270"/>
                <a:gd name="T38" fmla="*/ 1686 w 1893"/>
                <a:gd name="T39" fmla="*/ 67 h 1270"/>
                <a:gd name="T40" fmla="*/ 1618 w 1893"/>
                <a:gd name="T41" fmla="*/ 67 h 1270"/>
                <a:gd name="T42" fmla="*/ 1618 w 1893"/>
                <a:gd name="T43" fmla="*/ 67 h 1270"/>
                <a:gd name="T44" fmla="*/ 1596 w 1893"/>
                <a:gd name="T45" fmla="*/ 89 h 1270"/>
                <a:gd name="T46" fmla="*/ 1618 w 1893"/>
                <a:gd name="T47" fmla="*/ 112 h 1270"/>
                <a:gd name="T48" fmla="*/ 1640 w 1893"/>
                <a:gd name="T49" fmla="*/ 89 h 1270"/>
                <a:gd name="T50" fmla="*/ 1618 w 1893"/>
                <a:gd name="T51" fmla="*/ 67 h 1270"/>
                <a:gd name="T52" fmla="*/ 123 w 1893"/>
                <a:gd name="T53" fmla="*/ 210 h 1270"/>
                <a:gd name="T54" fmla="*/ 123 w 1893"/>
                <a:gd name="T55" fmla="*/ 210 h 1270"/>
                <a:gd name="T56" fmla="*/ 88 w 1893"/>
                <a:gd name="T57" fmla="*/ 245 h 1270"/>
                <a:gd name="T58" fmla="*/ 88 w 1893"/>
                <a:gd name="T59" fmla="*/ 1146 h 1270"/>
                <a:gd name="T60" fmla="*/ 123 w 1893"/>
                <a:gd name="T61" fmla="*/ 1181 h 1270"/>
                <a:gd name="T62" fmla="*/ 1769 w 1893"/>
                <a:gd name="T63" fmla="*/ 1181 h 1270"/>
                <a:gd name="T64" fmla="*/ 1804 w 1893"/>
                <a:gd name="T65" fmla="*/ 1146 h 1270"/>
                <a:gd name="T66" fmla="*/ 1804 w 1893"/>
                <a:gd name="T67" fmla="*/ 245 h 1270"/>
                <a:gd name="T68" fmla="*/ 1769 w 1893"/>
                <a:gd name="T69" fmla="*/ 210 h 1270"/>
                <a:gd name="T70" fmla="*/ 123 w 1893"/>
                <a:gd name="T71" fmla="*/ 210 h 1270"/>
                <a:gd name="T72" fmla="*/ 1769 w 1893"/>
                <a:gd name="T73" fmla="*/ 1270 h 1270"/>
                <a:gd name="T74" fmla="*/ 1769 w 1893"/>
                <a:gd name="T75" fmla="*/ 1270 h 1270"/>
                <a:gd name="T76" fmla="*/ 123 w 1893"/>
                <a:gd name="T77" fmla="*/ 1270 h 1270"/>
                <a:gd name="T78" fmla="*/ 0 w 1893"/>
                <a:gd name="T79" fmla="*/ 1141 h 1270"/>
                <a:gd name="T80" fmla="*/ 0 w 1893"/>
                <a:gd name="T81" fmla="*/ 127 h 1270"/>
                <a:gd name="T82" fmla="*/ 123 w 1893"/>
                <a:gd name="T83" fmla="*/ 0 h 1270"/>
                <a:gd name="T84" fmla="*/ 1769 w 1893"/>
                <a:gd name="T85" fmla="*/ 0 h 1270"/>
                <a:gd name="T86" fmla="*/ 1893 w 1893"/>
                <a:gd name="T87" fmla="*/ 127 h 1270"/>
                <a:gd name="T88" fmla="*/ 1893 w 1893"/>
                <a:gd name="T89" fmla="*/ 1141 h 1270"/>
                <a:gd name="T90" fmla="*/ 1769 w 1893"/>
                <a:gd name="T91" fmla="*/ 127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3" h="1270">
                  <a:moveTo>
                    <a:pt x="626" y="90"/>
                  </a:moveTo>
                  <a:lnTo>
                    <a:pt x="626" y="90"/>
                  </a:lnTo>
                  <a:cubicBezTo>
                    <a:pt x="626" y="80"/>
                    <a:pt x="617" y="71"/>
                    <a:pt x="607" y="71"/>
                  </a:cubicBezTo>
                  <a:lnTo>
                    <a:pt x="105" y="71"/>
                  </a:lnTo>
                  <a:cubicBezTo>
                    <a:pt x="95" y="71"/>
                    <a:pt x="86" y="80"/>
                    <a:pt x="86" y="90"/>
                  </a:cubicBezTo>
                  <a:cubicBezTo>
                    <a:pt x="86" y="101"/>
                    <a:pt x="95" y="110"/>
                    <a:pt x="105" y="110"/>
                  </a:cubicBezTo>
                  <a:lnTo>
                    <a:pt x="607" y="110"/>
                  </a:lnTo>
                  <a:cubicBezTo>
                    <a:pt x="617" y="110"/>
                    <a:pt x="626" y="101"/>
                    <a:pt x="626" y="90"/>
                  </a:cubicBezTo>
                  <a:close/>
                  <a:moveTo>
                    <a:pt x="1762" y="67"/>
                  </a:moveTo>
                  <a:lnTo>
                    <a:pt x="1762" y="67"/>
                  </a:lnTo>
                  <a:cubicBezTo>
                    <a:pt x="1750" y="67"/>
                    <a:pt x="1740" y="77"/>
                    <a:pt x="1740" y="89"/>
                  </a:cubicBezTo>
                  <a:cubicBezTo>
                    <a:pt x="1740" y="102"/>
                    <a:pt x="1750" y="112"/>
                    <a:pt x="1762" y="112"/>
                  </a:cubicBezTo>
                  <a:cubicBezTo>
                    <a:pt x="1775" y="112"/>
                    <a:pt x="1784" y="102"/>
                    <a:pt x="1784" y="89"/>
                  </a:cubicBezTo>
                  <a:cubicBezTo>
                    <a:pt x="1784" y="77"/>
                    <a:pt x="1775" y="67"/>
                    <a:pt x="1762" y="67"/>
                  </a:cubicBezTo>
                  <a:close/>
                  <a:moveTo>
                    <a:pt x="1686" y="67"/>
                  </a:moveTo>
                  <a:lnTo>
                    <a:pt x="1686" y="67"/>
                  </a:lnTo>
                  <a:cubicBezTo>
                    <a:pt x="1674" y="67"/>
                    <a:pt x="1664" y="77"/>
                    <a:pt x="1664" y="89"/>
                  </a:cubicBezTo>
                  <a:cubicBezTo>
                    <a:pt x="1664" y="102"/>
                    <a:pt x="1674" y="112"/>
                    <a:pt x="1686" y="112"/>
                  </a:cubicBezTo>
                  <a:cubicBezTo>
                    <a:pt x="1698" y="112"/>
                    <a:pt x="1708" y="102"/>
                    <a:pt x="1708" y="89"/>
                  </a:cubicBezTo>
                  <a:cubicBezTo>
                    <a:pt x="1708" y="77"/>
                    <a:pt x="1698" y="67"/>
                    <a:pt x="1686" y="67"/>
                  </a:cubicBezTo>
                  <a:close/>
                  <a:moveTo>
                    <a:pt x="1618" y="67"/>
                  </a:moveTo>
                  <a:lnTo>
                    <a:pt x="1618" y="67"/>
                  </a:lnTo>
                  <a:cubicBezTo>
                    <a:pt x="1606" y="67"/>
                    <a:pt x="1596" y="77"/>
                    <a:pt x="1596" y="89"/>
                  </a:cubicBezTo>
                  <a:cubicBezTo>
                    <a:pt x="1596" y="102"/>
                    <a:pt x="1606" y="112"/>
                    <a:pt x="1618" y="112"/>
                  </a:cubicBezTo>
                  <a:cubicBezTo>
                    <a:pt x="1630" y="112"/>
                    <a:pt x="1640" y="102"/>
                    <a:pt x="1640" y="89"/>
                  </a:cubicBezTo>
                  <a:cubicBezTo>
                    <a:pt x="1640" y="77"/>
                    <a:pt x="1630" y="67"/>
                    <a:pt x="1618" y="67"/>
                  </a:cubicBezTo>
                  <a:close/>
                  <a:moveTo>
                    <a:pt x="123" y="210"/>
                  </a:moveTo>
                  <a:lnTo>
                    <a:pt x="123" y="210"/>
                  </a:lnTo>
                  <a:cubicBezTo>
                    <a:pt x="104" y="210"/>
                    <a:pt x="88" y="226"/>
                    <a:pt x="88" y="245"/>
                  </a:cubicBezTo>
                  <a:lnTo>
                    <a:pt x="88" y="1146"/>
                  </a:lnTo>
                  <a:cubicBezTo>
                    <a:pt x="88" y="1165"/>
                    <a:pt x="104" y="1181"/>
                    <a:pt x="123" y="1181"/>
                  </a:cubicBezTo>
                  <a:lnTo>
                    <a:pt x="1769" y="1181"/>
                  </a:lnTo>
                  <a:cubicBezTo>
                    <a:pt x="1788" y="1181"/>
                    <a:pt x="1804" y="1165"/>
                    <a:pt x="1804" y="1146"/>
                  </a:cubicBezTo>
                  <a:lnTo>
                    <a:pt x="1804" y="245"/>
                  </a:lnTo>
                  <a:cubicBezTo>
                    <a:pt x="1804" y="226"/>
                    <a:pt x="1788" y="210"/>
                    <a:pt x="1769" y="210"/>
                  </a:cubicBezTo>
                  <a:lnTo>
                    <a:pt x="123" y="210"/>
                  </a:lnTo>
                  <a:close/>
                  <a:moveTo>
                    <a:pt x="1769" y="1270"/>
                  </a:moveTo>
                  <a:lnTo>
                    <a:pt x="1769" y="1270"/>
                  </a:lnTo>
                  <a:lnTo>
                    <a:pt x="123" y="1270"/>
                  </a:lnTo>
                  <a:cubicBezTo>
                    <a:pt x="55" y="1270"/>
                    <a:pt x="0" y="1212"/>
                    <a:pt x="0" y="1141"/>
                  </a:cubicBezTo>
                  <a:lnTo>
                    <a:pt x="0" y="127"/>
                  </a:lnTo>
                  <a:cubicBezTo>
                    <a:pt x="0" y="56"/>
                    <a:pt x="55" y="0"/>
                    <a:pt x="123" y="0"/>
                  </a:cubicBezTo>
                  <a:lnTo>
                    <a:pt x="1769" y="0"/>
                  </a:lnTo>
                  <a:cubicBezTo>
                    <a:pt x="1837" y="0"/>
                    <a:pt x="1893" y="56"/>
                    <a:pt x="1893" y="127"/>
                  </a:cubicBezTo>
                  <a:lnTo>
                    <a:pt x="1893" y="1141"/>
                  </a:lnTo>
                  <a:cubicBezTo>
                    <a:pt x="1893" y="1212"/>
                    <a:pt x="1837" y="1270"/>
                    <a:pt x="1769" y="1270"/>
                  </a:cubicBezTo>
                  <a:close/>
                </a:path>
              </a:pathLst>
            </a:custGeom>
            <a:grpFill/>
            <a:ln w="0">
              <a:noFill/>
              <a:prstDash val="solid"/>
              <a:round/>
              <a:headEnd/>
              <a:tailEnd/>
            </a:ln>
          </p:spPr>
          <p:txBody>
            <a:bodyPr vert="horz" wrap="square" lIns="68580" tIns="34291" rIns="68580" bIns="34291" numCol="1" anchor="t" anchorCtr="0" compatLnSpc="1"/>
            <a:lstStyle/>
            <a:p>
              <a:pPr marL="0" marR="0" lvl="0" indent="0" algn="l" defTabSz="685767" rtl="0" eaLnBrk="1" fontAlgn="auto" latinLnBrk="0" hangingPunct="1">
                <a:lnSpc>
                  <a:spcPct val="85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Intel Clear Light"/>
                <a:cs typeface="Arial"/>
                <a:sym typeface="Helvetica Neue"/>
              </a:endParaRPr>
            </a:p>
          </p:txBody>
        </p:sp>
        <p:grpSp>
          <p:nvGrpSpPr>
            <p:cNvPr id="131" name="Group 130">
              <a:extLst>
                <a:ext uri="{FF2B5EF4-FFF2-40B4-BE49-F238E27FC236}">
                  <a16:creationId xmlns:a16="http://schemas.microsoft.com/office/drawing/2014/main" id="{B44EAAD9-EA02-4841-8B6F-45B80B483431}"/>
                </a:ext>
              </a:extLst>
            </p:cNvPr>
            <p:cNvGrpSpPr/>
            <p:nvPr/>
          </p:nvGrpSpPr>
          <p:grpSpPr>
            <a:xfrm>
              <a:off x="2441772" y="3221962"/>
              <a:ext cx="201313" cy="194012"/>
              <a:chOff x="685918" y="1763121"/>
              <a:chExt cx="1481782" cy="1428031"/>
            </a:xfrm>
            <a:grpFill/>
          </p:grpSpPr>
          <p:sp>
            <p:nvSpPr>
              <p:cNvPr id="132" name="Isosceles Triangle 266">
                <a:extLst>
                  <a:ext uri="{FF2B5EF4-FFF2-40B4-BE49-F238E27FC236}">
                    <a16:creationId xmlns:a16="http://schemas.microsoft.com/office/drawing/2014/main" id="{6A165A62-5A66-4560-87F7-BA04DD13E620}"/>
                  </a:ext>
                </a:extLst>
              </p:cNvPr>
              <p:cNvSpPr/>
              <p:nvPr/>
            </p:nvSpPr>
            <p:spPr>
              <a:xfrm rot="1979112">
                <a:off x="1098355" y="1826668"/>
                <a:ext cx="1069345" cy="921850"/>
              </a:xfrm>
              <a:prstGeom prst="triangle">
                <a:avLst/>
              </a:prstGeom>
              <a:noFill/>
              <a:ln w="9525" cap="flat" cmpd="sng" algn="ctr">
                <a:solidFill>
                  <a:schemeClr val="tx1"/>
                </a:solidFill>
                <a:prstDash val="solid"/>
              </a:ln>
              <a:effectLst/>
            </p:spPr>
            <p:txBody>
              <a:bodyPr rtlCol="0" anchor="ctr"/>
              <a:lstStyle/>
              <a:p>
                <a:pPr marL="0" marR="0" lvl="0" indent="0" algn="ctr" defTabSz="685767" rtl="0" eaLnBrk="1" fontAlgn="auto" latinLnBrk="0" hangingPunct="1">
                  <a:lnSpc>
                    <a:spcPct val="85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Intel Clear Light"/>
                  <a:cs typeface="Arial"/>
                  <a:sym typeface="Helvetica Neue"/>
                </a:endParaRPr>
              </a:p>
            </p:txBody>
          </p:sp>
          <p:sp>
            <p:nvSpPr>
              <p:cNvPr id="133" name="Oval 132">
                <a:extLst>
                  <a:ext uri="{FF2B5EF4-FFF2-40B4-BE49-F238E27FC236}">
                    <a16:creationId xmlns:a16="http://schemas.microsoft.com/office/drawing/2014/main" id="{90D5D85B-0BA8-4643-93B6-C84BF8B9322B}"/>
                  </a:ext>
                </a:extLst>
              </p:cNvPr>
              <p:cNvSpPr/>
              <p:nvPr/>
            </p:nvSpPr>
            <p:spPr>
              <a:xfrm>
                <a:off x="1775356" y="1763121"/>
                <a:ext cx="299954" cy="299955"/>
              </a:xfrm>
              <a:prstGeom prst="ellipse">
                <a:avLst/>
              </a:prstGeom>
              <a:grpFill/>
              <a:ln w="12700" cap="flat" cmpd="sng" algn="ctr">
                <a:noFill/>
                <a:prstDash val="solid"/>
              </a:ln>
              <a:effectLst/>
            </p:spPr>
            <p:txBody>
              <a:bodyPr rtlCol="0" anchor="ctr"/>
              <a:lstStyle/>
              <a:p>
                <a:pPr marL="0" marR="0" lvl="0" indent="0" algn="ctr" defTabSz="685767" rtl="0" eaLnBrk="1" fontAlgn="auto" latinLnBrk="0" hangingPunct="1">
                  <a:lnSpc>
                    <a:spcPct val="85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Intel Clear Light"/>
                  <a:cs typeface="Arial"/>
                  <a:sym typeface="Helvetica Neue"/>
                </a:endParaRPr>
              </a:p>
            </p:txBody>
          </p:sp>
          <p:sp>
            <p:nvSpPr>
              <p:cNvPr id="134" name="Oval 133">
                <a:extLst>
                  <a:ext uri="{FF2B5EF4-FFF2-40B4-BE49-F238E27FC236}">
                    <a16:creationId xmlns:a16="http://schemas.microsoft.com/office/drawing/2014/main" id="{38DB0276-A943-4BDC-8AD5-24492C9A6B25}"/>
                  </a:ext>
                </a:extLst>
              </p:cNvPr>
              <p:cNvSpPr/>
              <p:nvPr/>
            </p:nvSpPr>
            <p:spPr>
              <a:xfrm>
                <a:off x="1570233" y="2787734"/>
                <a:ext cx="403413" cy="403418"/>
              </a:xfrm>
              <a:prstGeom prst="ellipse">
                <a:avLst/>
              </a:prstGeom>
              <a:grpFill/>
              <a:ln w="12700" cap="flat" cmpd="sng" algn="ctr">
                <a:noFill/>
                <a:prstDash val="solid"/>
              </a:ln>
              <a:effectLst/>
            </p:spPr>
            <p:txBody>
              <a:bodyPr rtlCol="0" anchor="ctr"/>
              <a:lstStyle/>
              <a:p>
                <a:pPr marL="0" marR="0" lvl="0" indent="0" algn="ctr" defTabSz="685767" rtl="0" eaLnBrk="1" fontAlgn="auto" latinLnBrk="0" hangingPunct="1">
                  <a:lnSpc>
                    <a:spcPct val="85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Intel Clear Light"/>
                  <a:cs typeface="Arial"/>
                  <a:sym typeface="Helvetica Neue"/>
                </a:endParaRPr>
              </a:p>
            </p:txBody>
          </p:sp>
          <p:sp>
            <p:nvSpPr>
              <p:cNvPr id="135" name="Oval 134">
                <a:extLst>
                  <a:ext uri="{FF2B5EF4-FFF2-40B4-BE49-F238E27FC236}">
                    <a16:creationId xmlns:a16="http://schemas.microsoft.com/office/drawing/2014/main" id="{23857B64-070F-41A2-A73A-7C8A9AC1A39F}"/>
                  </a:ext>
                </a:extLst>
              </p:cNvPr>
              <p:cNvSpPr/>
              <p:nvPr/>
            </p:nvSpPr>
            <p:spPr>
              <a:xfrm>
                <a:off x="685918" y="2115018"/>
                <a:ext cx="570649" cy="570649"/>
              </a:xfrm>
              <a:prstGeom prst="ellipse">
                <a:avLst/>
              </a:prstGeom>
              <a:grpFill/>
              <a:ln w="12700" cap="flat" cmpd="sng" algn="ctr">
                <a:noFill/>
                <a:prstDash val="solid"/>
              </a:ln>
              <a:effectLst/>
            </p:spPr>
            <p:txBody>
              <a:bodyPr rtlCol="0" anchor="ctr"/>
              <a:lstStyle/>
              <a:p>
                <a:pPr marL="0" marR="0" lvl="0" indent="0" algn="ctr" defTabSz="685767" rtl="0" eaLnBrk="1" fontAlgn="auto" latinLnBrk="0" hangingPunct="1">
                  <a:lnSpc>
                    <a:spcPct val="85000"/>
                  </a:lnSpc>
                  <a:spcBef>
                    <a:spcPts val="0"/>
                  </a:spcBef>
                  <a:spcAft>
                    <a:spcPts val="0"/>
                  </a:spcAft>
                  <a:buClrTx/>
                  <a:buSzTx/>
                  <a:buFontTx/>
                  <a:buNone/>
                  <a:tabLst/>
                  <a:defRPr/>
                </a:pPr>
                <a:endParaRPr kumimoji="0" lang="en-US" sz="600" b="0" i="0" u="none" strike="noStrike" kern="0" cap="none" spc="0" normalizeH="0" baseline="0" noProof="0">
                  <a:ln>
                    <a:noFill/>
                  </a:ln>
                  <a:solidFill>
                    <a:srgbClr val="FFFFFF"/>
                  </a:solidFill>
                  <a:effectLst/>
                  <a:uLnTx/>
                  <a:uFillTx/>
                  <a:latin typeface="Intel Clear Light"/>
                  <a:cs typeface="Arial"/>
                  <a:sym typeface="Helvetica Neue"/>
                </a:endParaRPr>
              </a:p>
            </p:txBody>
          </p:sp>
        </p:grpSp>
      </p:grpSp>
      <p:sp>
        <p:nvSpPr>
          <p:cNvPr id="136" name="Rectangle 135">
            <a:extLst>
              <a:ext uri="{FF2B5EF4-FFF2-40B4-BE49-F238E27FC236}">
                <a16:creationId xmlns:a16="http://schemas.microsoft.com/office/drawing/2014/main" id="{9729787F-C3B9-4D53-9FE3-C5582D3D11E0}"/>
              </a:ext>
            </a:extLst>
          </p:cNvPr>
          <p:cNvSpPr/>
          <p:nvPr/>
        </p:nvSpPr>
        <p:spPr>
          <a:xfrm>
            <a:off x="9177563" y="3700216"/>
            <a:ext cx="2020930" cy="1788990"/>
          </a:xfrm>
          <a:prstGeom prst="rect">
            <a:avLst/>
          </a:prstGeom>
          <a:noFill/>
          <a:ln w="9525" cap="flat" cmpd="sng" algn="ctr">
            <a:noFill/>
            <a:prstDash val="solid"/>
          </a:ln>
          <a:effectLst/>
        </p:spPr>
        <p:txBody>
          <a:bodyPr rtlCol="0" anchor="ctr"/>
          <a:lstStyle/>
          <a:p>
            <a:pPr marL="285744" marR="0" lvl="0" indent="-28574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37" name="Rectangle 136">
            <a:extLst>
              <a:ext uri="{FF2B5EF4-FFF2-40B4-BE49-F238E27FC236}">
                <a16:creationId xmlns:a16="http://schemas.microsoft.com/office/drawing/2014/main" id="{0D7C35F7-6505-4C8D-ABD7-BBB8954BFB70}"/>
              </a:ext>
            </a:extLst>
          </p:cNvPr>
          <p:cNvSpPr/>
          <p:nvPr/>
        </p:nvSpPr>
        <p:spPr>
          <a:xfrm>
            <a:off x="9175866" y="2463604"/>
            <a:ext cx="2022627" cy="3028359"/>
          </a:xfrm>
          <a:prstGeom prst="rect">
            <a:avLst/>
          </a:prstGeom>
          <a:noFill/>
          <a:ln w="9525" cap="flat" cmpd="sng" algn="ctr">
            <a:noFill/>
            <a:prstDash val="solid"/>
          </a:ln>
          <a:effectLst/>
        </p:spPr>
        <p:txBody>
          <a:bodyPr rtlCol="0" anchor="ctr"/>
          <a:lstStyle/>
          <a:p>
            <a:pPr marL="285744" marR="0" lvl="0" indent="-28574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58" name="Arrow: Right 403">
            <a:extLst>
              <a:ext uri="{FF2B5EF4-FFF2-40B4-BE49-F238E27FC236}">
                <a16:creationId xmlns:a16="http://schemas.microsoft.com/office/drawing/2014/main" id="{2DA74D9D-7969-40FA-9DD3-6D6FD0742A8B}"/>
              </a:ext>
            </a:extLst>
          </p:cNvPr>
          <p:cNvSpPr/>
          <p:nvPr/>
        </p:nvSpPr>
        <p:spPr>
          <a:xfrm rot="5400000">
            <a:off x="2082799" y="3910597"/>
            <a:ext cx="200307" cy="213655"/>
          </a:xfrm>
          <a:prstGeom prst="rightArrow">
            <a:avLst>
              <a:gd name="adj1" fmla="val 29278"/>
              <a:gd name="adj2" fmla="val 50000"/>
            </a:avLst>
          </a:prstGeom>
          <a:solidFill>
            <a:schemeClr val="accent1">
              <a:lumMod val="60000"/>
              <a:lumOff val="40000"/>
            </a:schemeClr>
          </a:solidFill>
          <a:ln w="9525" cap="flat" cmpd="sng" algn="ctr">
            <a:noFill/>
            <a:prstDash val="solid"/>
          </a:ln>
          <a:effectLst/>
        </p:spPr>
        <p:txBody>
          <a:bodyPr rtlCol="0" anchor="ctr"/>
          <a:lstStyle/>
          <a:p>
            <a:pPr marL="0" marR="0" lvl="0" indent="0" algn="ctr" defTabSz="4571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Intel Clear"/>
              <a:cs typeface="Arial"/>
              <a:sym typeface="Helvetica Neue"/>
            </a:endParaRPr>
          </a:p>
        </p:txBody>
      </p:sp>
      <p:pic>
        <p:nvPicPr>
          <p:cNvPr id="159" name="Picture 2">
            <a:extLst>
              <a:ext uri="{FF2B5EF4-FFF2-40B4-BE49-F238E27FC236}">
                <a16:creationId xmlns:a16="http://schemas.microsoft.com/office/drawing/2014/main" id="{E1C62A81-BDEC-447F-B15B-6CFBB309ADD8}"/>
              </a:ext>
            </a:extLst>
          </p:cNvPr>
          <p:cNvPicPr>
            <a:picLocks noChangeAspect="1" noChangeArrowheads="1"/>
          </p:cNvPicPr>
          <p:nvPr/>
        </p:nvPicPr>
        <p:blipFill>
          <a:blip r:embed="rId3"/>
          <a:srcRect/>
          <a:stretch/>
        </p:blipFill>
        <p:spPr bwMode="auto">
          <a:xfrm>
            <a:off x="3124808" y="4413244"/>
            <a:ext cx="479355" cy="159785"/>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59">
            <a:extLst>
              <a:ext uri="{FF2B5EF4-FFF2-40B4-BE49-F238E27FC236}">
                <a16:creationId xmlns:a16="http://schemas.microsoft.com/office/drawing/2014/main" id="{0D45423C-03ED-42A3-B996-407F53813559}"/>
              </a:ext>
            </a:extLst>
          </p:cNvPr>
          <p:cNvPicPr>
            <a:picLocks noChangeAspect="1"/>
          </p:cNvPicPr>
          <p:nvPr/>
        </p:nvPicPr>
        <p:blipFill>
          <a:blip r:embed="rId4"/>
          <a:srcRect/>
          <a:stretch/>
        </p:blipFill>
        <p:spPr>
          <a:xfrm>
            <a:off x="1681304" y="4901220"/>
            <a:ext cx="584757" cy="143940"/>
          </a:xfrm>
          <a:prstGeom prst="rect">
            <a:avLst/>
          </a:prstGeom>
        </p:spPr>
      </p:pic>
      <p:pic>
        <p:nvPicPr>
          <p:cNvPr id="161" name="Picture 2">
            <a:extLst>
              <a:ext uri="{FF2B5EF4-FFF2-40B4-BE49-F238E27FC236}">
                <a16:creationId xmlns:a16="http://schemas.microsoft.com/office/drawing/2014/main" id="{E8DD6B37-7F6E-4E38-9515-52255FA56052}"/>
              </a:ext>
            </a:extLst>
          </p:cNvPr>
          <p:cNvPicPr>
            <a:picLocks noChangeAspect="1" noChangeArrowheads="1"/>
          </p:cNvPicPr>
          <p:nvPr/>
        </p:nvPicPr>
        <p:blipFill>
          <a:blip r:embed="rId5"/>
          <a:srcRect/>
          <a:stretch/>
        </p:blipFill>
        <p:spPr bwMode="auto">
          <a:xfrm>
            <a:off x="2452049" y="4838857"/>
            <a:ext cx="997312" cy="189081"/>
          </a:xfrm>
          <a:prstGeom prst="rect">
            <a:avLst/>
          </a:prstGeom>
          <a:noFill/>
          <a:extLst>
            <a:ext uri="{909E8E84-426E-40DD-AFC4-6F175D3DCCD1}">
              <a14:hiddenFill xmlns:a14="http://schemas.microsoft.com/office/drawing/2010/main">
                <a:solidFill>
                  <a:srgbClr val="FFFFFF"/>
                </a:solidFill>
              </a14:hiddenFill>
            </a:ext>
          </a:extLst>
        </p:spPr>
      </p:pic>
      <p:sp>
        <p:nvSpPr>
          <p:cNvPr id="162" name="Rectangle 161">
            <a:extLst>
              <a:ext uri="{FF2B5EF4-FFF2-40B4-BE49-F238E27FC236}">
                <a16:creationId xmlns:a16="http://schemas.microsoft.com/office/drawing/2014/main" id="{6B4580E1-C31F-4BC7-8397-0079B37E4B70}"/>
              </a:ext>
            </a:extLst>
          </p:cNvPr>
          <p:cNvSpPr/>
          <p:nvPr/>
        </p:nvSpPr>
        <p:spPr>
          <a:xfrm>
            <a:off x="1130737" y="5163491"/>
            <a:ext cx="2260982" cy="484748"/>
          </a:xfrm>
          <a:prstGeom prst="rect">
            <a:avLst/>
          </a:prstGeom>
        </p:spPr>
        <p:txBody>
          <a:bodyPr wrap="square">
            <a:spAutoFit/>
          </a:bodyPr>
          <a:lstStyle/>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IntelOne Text Medium" panose="020B0503020203020204" pitchFamily="34" charset="77"/>
                <a:cs typeface="Arial"/>
                <a:sym typeface="Helvetica Neue"/>
              </a:rPr>
              <a:t>Open Model Zoo</a:t>
            </a:r>
          </a:p>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IntelOne Text Light"/>
                <a:cs typeface="Arial"/>
                <a:sym typeface="Helvetica Neue"/>
              </a:rPr>
              <a:t>280+ open sourced and optimized pretrained models available</a:t>
            </a:r>
          </a:p>
        </p:txBody>
      </p:sp>
      <p:grpSp>
        <p:nvGrpSpPr>
          <p:cNvPr id="163" name="Group 162">
            <a:extLst>
              <a:ext uri="{FF2B5EF4-FFF2-40B4-BE49-F238E27FC236}">
                <a16:creationId xmlns:a16="http://schemas.microsoft.com/office/drawing/2014/main" id="{46FD93F5-165F-4841-A9FD-641EFC20340E}"/>
              </a:ext>
            </a:extLst>
          </p:cNvPr>
          <p:cNvGrpSpPr/>
          <p:nvPr/>
        </p:nvGrpSpPr>
        <p:grpSpPr>
          <a:xfrm>
            <a:off x="756184" y="5239015"/>
            <a:ext cx="296917" cy="296224"/>
            <a:chOff x="5670818" y="2693461"/>
            <a:chExt cx="286269" cy="366140"/>
          </a:xfrm>
          <a:solidFill>
            <a:srgbClr val="FFFFFF"/>
          </a:solidFill>
        </p:grpSpPr>
        <p:sp>
          <p:nvSpPr>
            <p:cNvPr id="164" name="Freeform 94">
              <a:extLst>
                <a:ext uri="{FF2B5EF4-FFF2-40B4-BE49-F238E27FC236}">
                  <a16:creationId xmlns:a16="http://schemas.microsoft.com/office/drawing/2014/main" id="{536D653C-ED27-434E-99A1-68FC2291FCE1}"/>
                </a:ext>
              </a:extLst>
            </p:cNvPr>
            <p:cNvSpPr>
              <a:spLocks/>
            </p:cNvSpPr>
            <p:nvPr/>
          </p:nvSpPr>
          <p:spPr bwMode="auto">
            <a:xfrm>
              <a:off x="5729338" y="2944144"/>
              <a:ext cx="38749" cy="38749"/>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1" y="21"/>
                    <a:pt x="0" y="20"/>
                    <a:pt x="0" y="20"/>
                  </a:cubicBezTo>
                  <a:cubicBezTo>
                    <a:pt x="0" y="1"/>
                    <a:pt x="0" y="1"/>
                    <a:pt x="0" y="1"/>
                  </a:cubicBezTo>
                  <a:cubicBezTo>
                    <a:pt x="0" y="0"/>
                    <a:pt x="1" y="0"/>
                    <a:pt x="1" y="0"/>
                  </a:cubicBezTo>
                  <a:cubicBezTo>
                    <a:pt x="20" y="0"/>
                    <a:pt x="20" y="0"/>
                    <a:pt x="20" y="0"/>
                  </a:cubicBezTo>
                  <a:cubicBezTo>
                    <a:pt x="21" y="0"/>
                    <a:pt x="21" y="0"/>
                    <a:pt x="21" y="1"/>
                  </a:cubicBezTo>
                  <a:cubicBezTo>
                    <a:pt x="21" y="20"/>
                    <a:pt x="21" y="20"/>
                    <a:pt x="21" y="20"/>
                  </a:cubicBezTo>
                  <a:cubicBezTo>
                    <a:pt x="21" y="20"/>
                    <a:pt x="21"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65" name="Freeform 95">
              <a:extLst>
                <a:ext uri="{FF2B5EF4-FFF2-40B4-BE49-F238E27FC236}">
                  <a16:creationId xmlns:a16="http://schemas.microsoft.com/office/drawing/2014/main" id="{E2558A1C-DF8B-44D1-B5B6-FB94D62383E5}"/>
                </a:ext>
              </a:extLst>
            </p:cNvPr>
            <p:cNvSpPr>
              <a:spLocks/>
            </p:cNvSpPr>
            <p:nvPr/>
          </p:nvSpPr>
          <p:spPr bwMode="auto">
            <a:xfrm>
              <a:off x="5794183" y="2944144"/>
              <a:ext cx="39540" cy="38749"/>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0" y="21"/>
                    <a:pt x="0" y="20"/>
                    <a:pt x="0" y="20"/>
                  </a:cubicBezTo>
                  <a:cubicBezTo>
                    <a:pt x="0" y="1"/>
                    <a:pt x="0" y="1"/>
                    <a:pt x="0" y="1"/>
                  </a:cubicBezTo>
                  <a:cubicBezTo>
                    <a:pt x="0" y="0"/>
                    <a:pt x="0" y="0"/>
                    <a:pt x="1" y="0"/>
                  </a:cubicBezTo>
                  <a:cubicBezTo>
                    <a:pt x="20" y="0"/>
                    <a:pt x="20" y="0"/>
                    <a:pt x="20" y="0"/>
                  </a:cubicBezTo>
                  <a:cubicBezTo>
                    <a:pt x="20" y="0"/>
                    <a:pt x="21" y="0"/>
                    <a:pt x="21" y="1"/>
                  </a:cubicBezTo>
                  <a:cubicBezTo>
                    <a:pt x="21" y="20"/>
                    <a:pt x="21" y="20"/>
                    <a:pt x="21" y="20"/>
                  </a:cubicBezTo>
                  <a:cubicBezTo>
                    <a:pt x="21" y="20"/>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66" name="Freeform 96">
              <a:extLst>
                <a:ext uri="{FF2B5EF4-FFF2-40B4-BE49-F238E27FC236}">
                  <a16:creationId xmlns:a16="http://schemas.microsoft.com/office/drawing/2014/main" id="{DDB5D355-9990-4E16-A450-DC343008529A}"/>
                </a:ext>
              </a:extLst>
            </p:cNvPr>
            <p:cNvSpPr>
              <a:spLocks/>
            </p:cNvSpPr>
            <p:nvPr/>
          </p:nvSpPr>
          <p:spPr bwMode="auto">
            <a:xfrm>
              <a:off x="5859819" y="2944144"/>
              <a:ext cx="37168" cy="38749"/>
            </a:xfrm>
            <a:custGeom>
              <a:avLst/>
              <a:gdLst>
                <a:gd name="T0" fmla="*/ 19 w 20"/>
                <a:gd name="T1" fmla="*/ 21 h 21"/>
                <a:gd name="T2" fmla="*/ 0 w 20"/>
                <a:gd name="T3" fmla="*/ 21 h 21"/>
                <a:gd name="T4" fmla="*/ 0 w 20"/>
                <a:gd name="T5" fmla="*/ 20 h 21"/>
                <a:gd name="T6" fmla="*/ 0 w 20"/>
                <a:gd name="T7" fmla="*/ 1 h 21"/>
                <a:gd name="T8" fmla="*/ 0 w 20"/>
                <a:gd name="T9" fmla="*/ 0 h 21"/>
                <a:gd name="T10" fmla="*/ 19 w 20"/>
                <a:gd name="T11" fmla="*/ 0 h 21"/>
                <a:gd name="T12" fmla="*/ 20 w 20"/>
                <a:gd name="T13" fmla="*/ 1 h 21"/>
                <a:gd name="T14" fmla="*/ 20 w 20"/>
                <a:gd name="T15" fmla="*/ 20 h 21"/>
                <a:gd name="T16" fmla="*/ 19 w 2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19" y="21"/>
                  </a:moveTo>
                  <a:cubicBezTo>
                    <a:pt x="0" y="21"/>
                    <a:pt x="0" y="21"/>
                    <a:pt x="0" y="21"/>
                  </a:cubicBezTo>
                  <a:cubicBezTo>
                    <a:pt x="0" y="21"/>
                    <a:pt x="0" y="20"/>
                    <a:pt x="0" y="20"/>
                  </a:cubicBezTo>
                  <a:cubicBezTo>
                    <a:pt x="0" y="1"/>
                    <a:pt x="0" y="1"/>
                    <a:pt x="0" y="1"/>
                  </a:cubicBezTo>
                  <a:cubicBezTo>
                    <a:pt x="0" y="0"/>
                    <a:pt x="0" y="0"/>
                    <a:pt x="0" y="0"/>
                  </a:cubicBezTo>
                  <a:cubicBezTo>
                    <a:pt x="19" y="0"/>
                    <a:pt x="19" y="0"/>
                    <a:pt x="19" y="0"/>
                  </a:cubicBezTo>
                  <a:cubicBezTo>
                    <a:pt x="20" y="0"/>
                    <a:pt x="20" y="0"/>
                    <a:pt x="20" y="1"/>
                  </a:cubicBezTo>
                  <a:cubicBezTo>
                    <a:pt x="20" y="20"/>
                    <a:pt x="20" y="20"/>
                    <a:pt x="20" y="20"/>
                  </a:cubicBezTo>
                  <a:cubicBezTo>
                    <a:pt x="20" y="20"/>
                    <a:pt x="20" y="21"/>
                    <a:pt x="19"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67" name="Freeform 97">
              <a:extLst>
                <a:ext uri="{FF2B5EF4-FFF2-40B4-BE49-F238E27FC236}">
                  <a16:creationId xmlns:a16="http://schemas.microsoft.com/office/drawing/2014/main" id="{6716C912-9E9A-4F31-AC28-23D42423CB88}"/>
                </a:ext>
              </a:extLst>
            </p:cNvPr>
            <p:cNvSpPr>
              <a:spLocks/>
            </p:cNvSpPr>
            <p:nvPr/>
          </p:nvSpPr>
          <p:spPr bwMode="auto">
            <a:xfrm>
              <a:off x="5729338" y="2815244"/>
              <a:ext cx="38749" cy="38749"/>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1" y="21"/>
                    <a:pt x="0" y="20"/>
                    <a:pt x="0" y="20"/>
                  </a:cubicBezTo>
                  <a:cubicBezTo>
                    <a:pt x="0" y="1"/>
                    <a:pt x="0" y="1"/>
                    <a:pt x="0" y="1"/>
                  </a:cubicBezTo>
                  <a:cubicBezTo>
                    <a:pt x="0" y="0"/>
                    <a:pt x="1" y="0"/>
                    <a:pt x="1" y="0"/>
                  </a:cubicBezTo>
                  <a:cubicBezTo>
                    <a:pt x="20" y="0"/>
                    <a:pt x="20" y="0"/>
                    <a:pt x="20" y="0"/>
                  </a:cubicBezTo>
                  <a:cubicBezTo>
                    <a:pt x="21" y="0"/>
                    <a:pt x="21" y="0"/>
                    <a:pt x="21" y="1"/>
                  </a:cubicBezTo>
                  <a:cubicBezTo>
                    <a:pt x="21" y="20"/>
                    <a:pt x="21" y="20"/>
                    <a:pt x="21" y="20"/>
                  </a:cubicBezTo>
                  <a:cubicBezTo>
                    <a:pt x="21" y="20"/>
                    <a:pt x="21"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68" name="Freeform 98">
              <a:extLst>
                <a:ext uri="{FF2B5EF4-FFF2-40B4-BE49-F238E27FC236}">
                  <a16:creationId xmlns:a16="http://schemas.microsoft.com/office/drawing/2014/main" id="{A4D965A8-558C-4742-8BF5-B65922638BB9}"/>
                </a:ext>
              </a:extLst>
            </p:cNvPr>
            <p:cNvSpPr>
              <a:spLocks/>
            </p:cNvSpPr>
            <p:nvPr/>
          </p:nvSpPr>
          <p:spPr bwMode="auto">
            <a:xfrm>
              <a:off x="5794183" y="2815244"/>
              <a:ext cx="39540" cy="38749"/>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0" y="21"/>
                    <a:pt x="0" y="20"/>
                    <a:pt x="0" y="20"/>
                  </a:cubicBezTo>
                  <a:cubicBezTo>
                    <a:pt x="0" y="1"/>
                    <a:pt x="0" y="1"/>
                    <a:pt x="0" y="1"/>
                  </a:cubicBezTo>
                  <a:cubicBezTo>
                    <a:pt x="0" y="0"/>
                    <a:pt x="0" y="0"/>
                    <a:pt x="1" y="0"/>
                  </a:cubicBezTo>
                  <a:cubicBezTo>
                    <a:pt x="20" y="0"/>
                    <a:pt x="20" y="0"/>
                    <a:pt x="20" y="0"/>
                  </a:cubicBezTo>
                  <a:cubicBezTo>
                    <a:pt x="20" y="0"/>
                    <a:pt x="21" y="0"/>
                    <a:pt x="21" y="1"/>
                  </a:cubicBezTo>
                  <a:cubicBezTo>
                    <a:pt x="21" y="20"/>
                    <a:pt x="21" y="20"/>
                    <a:pt x="21" y="20"/>
                  </a:cubicBezTo>
                  <a:cubicBezTo>
                    <a:pt x="21" y="20"/>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69" name="Freeform 99">
              <a:extLst>
                <a:ext uri="{FF2B5EF4-FFF2-40B4-BE49-F238E27FC236}">
                  <a16:creationId xmlns:a16="http://schemas.microsoft.com/office/drawing/2014/main" id="{D4F3D208-D40E-4D65-A96F-6388D1D7CA6F}"/>
                </a:ext>
              </a:extLst>
            </p:cNvPr>
            <p:cNvSpPr>
              <a:spLocks/>
            </p:cNvSpPr>
            <p:nvPr/>
          </p:nvSpPr>
          <p:spPr bwMode="auto">
            <a:xfrm>
              <a:off x="5859819" y="2815244"/>
              <a:ext cx="37168" cy="38749"/>
            </a:xfrm>
            <a:custGeom>
              <a:avLst/>
              <a:gdLst>
                <a:gd name="T0" fmla="*/ 19 w 20"/>
                <a:gd name="T1" fmla="*/ 21 h 21"/>
                <a:gd name="T2" fmla="*/ 0 w 20"/>
                <a:gd name="T3" fmla="*/ 21 h 21"/>
                <a:gd name="T4" fmla="*/ 0 w 20"/>
                <a:gd name="T5" fmla="*/ 20 h 21"/>
                <a:gd name="T6" fmla="*/ 0 w 20"/>
                <a:gd name="T7" fmla="*/ 1 h 21"/>
                <a:gd name="T8" fmla="*/ 0 w 20"/>
                <a:gd name="T9" fmla="*/ 0 h 21"/>
                <a:gd name="T10" fmla="*/ 19 w 20"/>
                <a:gd name="T11" fmla="*/ 0 h 21"/>
                <a:gd name="T12" fmla="*/ 20 w 20"/>
                <a:gd name="T13" fmla="*/ 1 h 21"/>
                <a:gd name="T14" fmla="*/ 20 w 20"/>
                <a:gd name="T15" fmla="*/ 20 h 21"/>
                <a:gd name="T16" fmla="*/ 19 w 2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19" y="21"/>
                  </a:moveTo>
                  <a:cubicBezTo>
                    <a:pt x="0" y="21"/>
                    <a:pt x="0" y="21"/>
                    <a:pt x="0" y="21"/>
                  </a:cubicBezTo>
                  <a:cubicBezTo>
                    <a:pt x="0" y="21"/>
                    <a:pt x="0" y="20"/>
                    <a:pt x="0" y="20"/>
                  </a:cubicBezTo>
                  <a:cubicBezTo>
                    <a:pt x="0" y="1"/>
                    <a:pt x="0" y="1"/>
                    <a:pt x="0" y="1"/>
                  </a:cubicBezTo>
                  <a:cubicBezTo>
                    <a:pt x="0" y="0"/>
                    <a:pt x="0" y="0"/>
                    <a:pt x="0" y="0"/>
                  </a:cubicBezTo>
                  <a:cubicBezTo>
                    <a:pt x="19" y="0"/>
                    <a:pt x="19" y="0"/>
                    <a:pt x="19" y="0"/>
                  </a:cubicBezTo>
                  <a:cubicBezTo>
                    <a:pt x="20" y="0"/>
                    <a:pt x="20" y="0"/>
                    <a:pt x="20" y="1"/>
                  </a:cubicBezTo>
                  <a:cubicBezTo>
                    <a:pt x="20" y="20"/>
                    <a:pt x="20" y="20"/>
                    <a:pt x="20" y="20"/>
                  </a:cubicBezTo>
                  <a:cubicBezTo>
                    <a:pt x="20" y="20"/>
                    <a:pt x="20" y="21"/>
                    <a:pt x="19"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70" name="Freeform 100">
              <a:extLst>
                <a:ext uri="{FF2B5EF4-FFF2-40B4-BE49-F238E27FC236}">
                  <a16:creationId xmlns:a16="http://schemas.microsoft.com/office/drawing/2014/main" id="{ED472D20-B337-474A-B63A-662D3F2827C1}"/>
                </a:ext>
              </a:extLst>
            </p:cNvPr>
            <p:cNvSpPr>
              <a:spLocks/>
            </p:cNvSpPr>
            <p:nvPr/>
          </p:nvSpPr>
          <p:spPr bwMode="auto">
            <a:xfrm>
              <a:off x="5729338" y="2878508"/>
              <a:ext cx="38749" cy="39540"/>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1" y="21"/>
                    <a:pt x="0" y="21"/>
                    <a:pt x="0" y="20"/>
                  </a:cubicBezTo>
                  <a:cubicBezTo>
                    <a:pt x="0" y="1"/>
                    <a:pt x="0" y="1"/>
                    <a:pt x="0" y="1"/>
                  </a:cubicBezTo>
                  <a:cubicBezTo>
                    <a:pt x="0" y="1"/>
                    <a:pt x="1" y="0"/>
                    <a:pt x="1" y="0"/>
                  </a:cubicBezTo>
                  <a:cubicBezTo>
                    <a:pt x="20" y="0"/>
                    <a:pt x="20" y="0"/>
                    <a:pt x="20" y="0"/>
                  </a:cubicBezTo>
                  <a:cubicBezTo>
                    <a:pt x="21" y="0"/>
                    <a:pt x="21" y="1"/>
                    <a:pt x="21" y="1"/>
                  </a:cubicBezTo>
                  <a:cubicBezTo>
                    <a:pt x="21" y="20"/>
                    <a:pt x="21" y="20"/>
                    <a:pt x="21" y="20"/>
                  </a:cubicBezTo>
                  <a:cubicBezTo>
                    <a:pt x="21" y="21"/>
                    <a:pt x="21"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71" name="Freeform 101">
              <a:extLst>
                <a:ext uri="{FF2B5EF4-FFF2-40B4-BE49-F238E27FC236}">
                  <a16:creationId xmlns:a16="http://schemas.microsoft.com/office/drawing/2014/main" id="{9736F784-074F-4E98-A4B1-23588B4B0224}"/>
                </a:ext>
              </a:extLst>
            </p:cNvPr>
            <p:cNvSpPr>
              <a:spLocks/>
            </p:cNvSpPr>
            <p:nvPr/>
          </p:nvSpPr>
          <p:spPr bwMode="auto">
            <a:xfrm>
              <a:off x="5794183" y="2878508"/>
              <a:ext cx="39540" cy="39540"/>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0" y="21"/>
                    <a:pt x="0" y="21"/>
                    <a:pt x="0" y="20"/>
                  </a:cubicBezTo>
                  <a:cubicBezTo>
                    <a:pt x="0" y="1"/>
                    <a:pt x="0" y="1"/>
                    <a:pt x="0" y="1"/>
                  </a:cubicBezTo>
                  <a:cubicBezTo>
                    <a:pt x="0" y="1"/>
                    <a:pt x="0" y="0"/>
                    <a:pt x="1" y="0"/>
                  </a:cubicBezTo>
                  <a:cubicBezTo>
                    <a:pt x="20" y="0"/>
                    <a:pt x="20" y="0"/>
                    <a:pt x="20" y="0"/>
                  </a:cubicBezTo>
                  <a:cubicBezTo>
                    <a:pt x="20" y="0"/>
                    <a:pt x="21" y="1"/>
                    <a:pt x="21" y="1"/>
                  </a:cubicBezTo>
                  <a:cubicBezTo>
                    <a:pt x="21" y="20"/>
                    <a:pt x="21" y="20"/>
                    <a:pt x="21" y="20"/>
                  </a:cubicBezTo>
                  <a:cubicBezTo>
                    <a:pt x="21" y="21"/>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72" name="Freeform 102">
              <a:extLst>
                <a:ext uri="{FF2B5EF4-FFF2-40B4-BE49-F238E27FC236}">
                  <a16:creationId xmlns:a16="http://schemas.microsoft.com/office/drawing/2014/main" id="{1FB4504E-39ED-4AA0-8962-DF984661B924}"/>
                </a:ext>
              </a:extLst>
            </p:cNvPr>
            <p:cNvSpPr>
              <a:spLocks/>
            </p:cNvSpPr>
            <p:nvPr/>
          </p:nvSpPr>
          <p:spPr bwMode="auto">
            <a:xfrm>
              <a:off x="5729338" y="2749608"/>
              <a:ext cx="38749" cy="39540"/>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1" y="21"/>
                    <a:pt x="0" y="21"/>
                    <a:pt x="0" y="20"/>
                  </a:cubicBezTo>
                  <a:cubicBezTo>
                    <a:pt x="0" y="1"/>
                    <a:pt x="0" y="1"/>
                    <a:pt x="0" y="1"/>
                  </a:cubicBezTo>
                  <a:cubicBezTo>
                    <a:pt x="0" y="1"/>
                    <a:pt x="1" y="0"/>
                    <a:pt x="1" y="0"/>
                  </a:cubicBezTo>
                  <a:cubicBezTo>
                    <a:pt x="20" y="0"/>
                    <a:pt x="20" y="0"/>
                    <a:pt x="20" y="0"/>
                  </a:cubicBezTo>
                  <a:cubicBezTo>
                    <a:pt x="21" y="0"/>
                    <a:pt x="21" y="1"/>
                    <a:pt x="21" y="1"/>
                  </a:cubicBezTo>
                  <a:cubicBezTo>
                    <a:pt x="21" y="20"/>
                    <a:pt x="21" y="20"/>
                    <a:pt x="21" y="20"/>
                  </a:cubicBezTo>
                  <a:cubicBezTo>
                    <a:pt x="21" y="21"/>
                    <a:pt x="21"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73" name="Freeform 103">
              <a:extLst>
                <a:ext uri="{FF2B5EF4-FFF2-40B4-BE49-F238E27FC236}">
                  <a16:creationId xmlns:a16="http://schemas.microsoft.com/office/drawing/2014/main" id="{3A6CFCAF-9045-424E-BBFF-A7BEEBFC7E7F}"/>
                </a:ext>
              </a:extLst>
            </p:cNvPr>
            <p:cNvSpPr>
              <a:spLocks/>
            </p:cNvSpPr>
            <p:nvPr/>
          </p:nvSpPr>
          <p:spPr bwMode="auto">
            <a:xfrm>
              <a:off x="5794183" y="2749608"/>
              <a:ext cx="39540" cy="39540"/>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0" y="21"/>
                    <a:pt x="0" y="21"/>
                    <a:pt x="0" y="20"/>
                  </a:cubicBezTo>
                  <a:cubicBezTo>
                    <a:pt x="0" y="1"/>
                    <a:pt x="0" y="1"/>
                    <a:pt x="0" y="1"/>
                  </a:cubicBezTo>
                  <a:cubicBezTo>
                    <a:pt x="0" y="1"/>
                    <a:pt x="0" y="0"/>
                    <a:pt x="1" y="0"/>
                  </a:cubicBezTo>
                  <a:cubicBezTo>
                    <a:pt x="20" y="0"/>
                    <a:pt x="20" y="0"/>
                    <a:pt x="20" y="0"/>
                  </a:cubicBezTo>
                  <a:cubicBezTo>
                    <a:pt x="20" y="0"/>
                    <a:pt x="21" y="1"/>
                    <a:pt x="21" y="1"/>
                  </a:cubicBezTo>
                  <a:cubicBezTo>
                    <a:pt x="21" y="20"/>
                    <a:pt x="21" y="20"/>
                    <a:pt x="21" y="20"/>
                  </a:cubicBezTo>
                  <a:cubicBezTo>
                    <a:pt x="21" y="21"/>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74" name="Freeform 104">
              <a:extLst>
                <a:ext uri="{FF2B5EF4-FFF2-40B4-BE49-F238E27FC236}">
                  <a16:creationId xmlns:a16="http://schemas.microsoft.com/office/drawing/2014/main" id="{A8140192-765A-4154-8CCE-1EF922192027}"/>
                </a:ext>
              </a:extLst>
            </p:cNvPr>
            <p:cNvSpPr>
              <a:spLocks/>
            </p:cNvSpPr>
            <p:nvPr/>
          </p:nvSpPr>
          <p:spPr bwMode="auto">
            <a:xfrm>
              <a:off x="5859819" y="2749608"/>
              <a:ext cx="37168" cy="39540"/>
            </a:xfrm>
            <a:custGeom>
              <a:avLst/>
              <a:gdLst>
                <a:gd name="T0" fmla="*/ 19 w 20"/>
                <a:gd name="T1" fmla="*/ 21 h 21"/>
                <a:gd name="T2" fmla="*/ 0 w 20"/>
                <a:gd name="T3" fmla="*/ 21 h 21"/>
                <a:gd name="T4" fmla="*/ 0 w 20"/>
                <a:gd name="T5" fmla="*/ 20 h 21"/>
                <a:gd name="T6" fmla="*/ 0 w 20"/>
                <a:gd name="T7" fmla="*/ 1 h 21"/>
                <a:gd name="T8" fmla="*/ 0 w 20"/>
                <a:gd name="T9" fmla="*/ 0 h 21"/>
                <a:gd name="T10" fmla="*/ 19 w 20"/>
                <a:gd name="T11" fmla="*/ 0 h 21"/>
                <a:gd name="T12" fmla="*/ 20 w 20"/>
                <a:gd name="T13" fmla="*/ 1 h 21"/>
                <a:gd name="T14" fmla="*/ 20 w 20"/>
                <a:gd name="T15" fmla="*/ 20 h 21"/>
                <a:gd name="T16" fmla="*/ 19 w 2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19" y="21"/>
                  </a:moveTo>
                  <a:cubicBezTo>
                    <a:pt x="0" y="21"/>
                    <a:pt x="0" y="21"/>
                    <a:pt x="0" y="21"/>
                  </a:cubicBezTo>
                  <a:cubicBezTo>
                    <a:pt x="0" y="21"/>
                    <a:pt x="0" y="21"/>
                    <a:pt x="0" y="20"/>
                  </a:cubicBezTo>
                  <a:cubicBezTo>
                    <a:pt x="0" y="1"/>
                    <a:pt x="0" y="1"/>
                    <a:pt x="0" y="1"/>
                  </a:cubicBezTo>
                  <a:cubicBezTo>
                    <a:pt x="0" y="1"/>
                    <a:pt x="0" y="0"/>
                    <a:pt x="0" y="0"/>
                  </a:cubicBezTo>
                  <a:cubicBezTo>
                    <a:pt x="19" y="0"/>
                    <a:pt x="19" y="0"/>
                    <a:pt x="19" y="0"/>
                  </a:cubicBezTo>
                  <a:cubicBezTo>
                    <a:pt x="20" y="0"/>
                    <a:pt x="20" y="1"/>
                    <a:pt x="20" y="1"/>
                  </a:cubicBezTo>
                  <a:cubicBezTo>
                    <a:pt x="20" y="20"/>
                    <a:pt x="20" y="20"/>
                    <a:pt x="20" y="20"/>
                  </a:cubicBezTo>
                  <a:cubicBezTo>
                    <a:pt x="20" y="21"/>
                    <a:pt x="20" y="21"/>
                    <a:pt x="19"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75" name="Freeform 105">
              <a:extLst>
                <a:ext uri="{FF2B5EF4-FFF2-40B4-BE49-F238E27FC236}">
                  <a16:creationId xmlns:a16="http://schemas.microsoft.com/office/drawing/2014/main" id="{B3F6E67C-1295-4816-8934-0D85D7BC365E}"/>
                </a:ext>
              </a:extLst>
            </p:cNvPr>
            <p:cNvSpPr>
              <a:spLocks noEditPoints="1"/>
            </p:cNvSpPr>
            <p:nvPr/>
          </p:nvSpPr>
          <p:spPr bwMode="auto">
            <a:xfrm>
              <a:off x="5670818" y="2693461"/>
              <a:ext cx="286269" cy="366140"/>
            </a:xfrm>
            <a:custGeom>
              <a:avLst/>
              <a:gdLst>
                <a:gd name="T0" fmla="*/ 151 w 153"/>
                <a:gd name="T1" fmla="*/ 0 h 196"/>
                <a:gd name="T2" fmla="*/ 2 w 153"/>
                <a:gd name="T3" fmla="*/ 0 h 196"/>
                <a:gd name="T4" fmla="*/ 0 w 153"/>
                <a:gd name="T5" fmla="*/ 1 h 196"/>
                <a:gd name="T6" fmla="*/ 0 w 153"/>
                <a:gd name="T7" fmla="*/ 195 h 196"/>
                <a:gd name="T8" fmla="*/ 2 w 153"/>
                <a:gd name="T9" fmla="*/ 196 h 196"/>
                <a:gd name="T10" fmla="*/ 151 w 153"/>
                <a:gd name="T11" fmla="*/ 196 h 196"/>
                <a:gd name="T12" fmla="*/ 153 w 153"/>
                <a:gd name="T13" fmla="*/ 195 h 196"/>
                <a:gd name="T14" fmla="*/ 153 w 153"/>
                <a:gd name="T15" fmla="*/ 1 h 196"/>
                <a:gd name="T16" fmla="*/ 151 w 153"/>
                <a:gd name="T17" fmla="*/ 0 h 196"/>
                <a:gd name="T18" fmla="*/ 104 w 153"/>
                <a:gd name="T19" fmla="*/ 188 h 196"/>
                <a:gd name="T20" fmla="*/ 49 w 153"/>
                <a:gd name="T21" fmla="*/ 188 h 196"/>
                <a:gd name="T22" fmla="*/ 45 w 153"/>
                <a:gd name="T23" fmla="*/ 184 h 196"/>
                <a:gd name="T24" fmla="*/ 49 w 153"/>
                <a:gd name="T25" fmla="*/ 181 h 196"/>
                <a:gd name="T26" fmla="*/ 104 w 153"/>
                <a:gd name="T27" fmla="*/ 181 h 196"/>
                <a:gd name="T28" fmla="*/ 108 w 153"/>
                <a:gd name="T29" fmla="*/ 184 h 196"/>
                <a:gd name="T30" fmla="*/ 104 w 153"/>
                <a:gd name="T31" fmla="*/ 188 h 196"/>
                <a:gd name="T32" fmla="*/ 139 w 153"/>
                <a:gd name="T33" fmla="*/ 171 h 196"/>
                <a:gd name="T34" fmla="*/ 138 w 153"/>
                <a:gd name="T35" fmla="*/ 172 h 196"/>
                <a:gd name="T36" fmla="*/ 15 w 153"/>
                <a:gd name="T37" fmla="*/ 172 h 196"/>
                <a:gd name="T38" fmla="*/ 14 w 153"/>
                <a:gd name="T39" fmla="*/ 171 h 196"/>
                <a:gd name="T40" fmla="*/ 14 w 153"/>
                <a:gd name="T41" fmla="*/ 14 h 196"/>
                <a:gd name="T42" fmla="*/ 15 w 153"/>
                <a:gd name="T43" fmla="*/ 13 h 196"/>
                <a:gd name="T44" fmla="*/ 138 w 153"/>
                <a:gd name="T45" fmla="*/ 13 h 196"/>
                <a:gd name="T46" fmla="*/ 139 w 153"/>
                <a:gd name="T47" fmla="*/ 14 h 196"/>
                <a:gd name="T48" fmla="*/ 139 w 153"/>
                <a:gd name="T49"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196">
                  <a:moveTo>
                    <a:pt x="151" y="0"/>
                  </a:moveTo>
                  <a:cubicBezTo>
                    <a:pt x="2" y="0"/>
                    <a:pt x="2" y="0"/>
                    <a:pt x="2" y="0"/>
                  </a:cubicBezTo>
                  <a:cubicBezTo>
                    <a:pt x="1" y="0"/>
                    <a:pt x="0" y="0"/>
                    <a:pt x="0" y="1"/>
                  </a:cubicBezTo>
                  <a:cubicBezTo>
                    <a:pt x="0" y="195"/>
                    <a:pt x="0" y="195"/>
                    <a:pt x="0" y="195"/>
                  </a:cubicBezTo>
                  <a:cubicBezTo>
                    <a:pt x="0" y="196"/>
                    <a:pt x="1" y="196"/>
                    <a:pt x="2" y="196"/>
                  </a:cubicBezTo>
                  <a:cubicBezTo>
                    <a:pt x="151" y="196"/>
                    <a:pt x="151" y="196"/>
                    <a:pt x="151" y="196"/>
                  </a:cubicBezTo>
                  <a:cubicBezTo>
                    <a:pt x="152" y="196"/>
                    <a:pt x="153" y="196"/>
                    <a:pt x="153" y="195"/>
                  </a:cubicBezTo>
                  <a:cubicBezTo>
                    <a:pt x="153" y="1"/>
                    <a:pt x="153" y="1"/>
                    <a:pt x="153" y="1"/>
                  </a:cubicBezTo>
                  <a:cubicBezTo>
                    <a:pt x="153" y="0"/>
                    <a:pt x="152" y="0"/>
                    <a:pt x="151" y="0"/>
                  </a:cubicBezTo>
                  <a:moveTo>
                    <a:pt x="104" y="188"/>
                  </a:moveTo>
                  <a:cubicBezTo>
                    <a:pt x="49" y="188"/>
                    <a:pt x="49" y="188"/>
                    <a:pt x="49" y="188"/>
                  </a:cubicBezTo>
                  <a:cubicBezTo>
                    <a:pt x="47" y="188"/>
                    <a:pt x="45" y="187"/>
                    <a:pt x="45" y="184"/>
                  </a:cubicBezTo>
                  <a:cubicBezTo>
                    <a:pt x="45" y="182"/>
                    <a:pt x="47" y="181"/>
                    <a:pt x="49" y="181"/>
                  </a:cubicBezTo>
                  <a:cubicBezTo>
                    <a:pt x="104" y="181"/>
                    <a:pt x="104" y="181"/>
                    <a:pt x="104" y="181"/>
                  </a:cubicBezTo>
                  <a:cubicBezTo>
                    <a:pt x="106" y="181"/>
                    <a:pt x="108" y="182"/>
                    <a:pt x="108" y="184"/>
                  </a:cubicBezTo>
                  <a:cubicBezTo>
                    <a:pt x="108" y="187"/>
                    <a:pt x="106" y="188"/>
                    <a:pt x="104" y="188"/>
                  </a:cubicBezTo>
                  <a:moveTo>
                    <a:pt x="139" y="171"/>
                  </a:moveTo>
                  <a:cubicBezTo>
                    <a:pt x="139" y="172"/>
                    <a:pt x="138" y="172"/>
                    <a:pt x="138" y="172"/>
                  </a:cubicBezTo>
                  <a:cubicBezTo>
                    <a:pt x="15" y="172"/>
                    <a:pt x="15" y="172"/>
                    <a:pt x="15" y="172"/>
                  </a:cubicBezTo>
                  <a:cubicBezTo>
                    <a:pt x="15" y="172"/>
                    <a:pt x="14" y="172"/>
                    <a:pt x="14" y="171"/>
                  </a:cubicBezTo>
                  <a:cubicBezTo>
                    <a:pt x="14" y="14"/>
                    <a:pt x="14" y="14"/>
                    <a:pt x="14" y="14"/>
                  </a:cubicBezTo>
                  <a:cubicBezTo>
                    <a:pt x="14" y="14"/>
                    <a:pt x="15" y="13"/>
                    <a:pt x="15" y="13"/>
                  </a:cubicBezTo>
                  <a:cubicBezTo>
                    <a:pt x="138" y="13"/>
                    <a:pt x="138" y="13"/>
                    <a:pt x="138" y="13"/>
                  </a:cubicBezTo>
                  <a:cubicBezTo>
                    <a:pt x="138" y="13"/>
                    <a:pt x="139" y="14"/>
                    <a:pt x="139" y="14"/>
                  </a:cubicBezTo>
                  <a:lnTo>
                    <a:pt x="139"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Intel Clear"/>
                <a:cs typeface="Arial"/>
                <a:sym typeface="Helvetica Neue"/>
              </a:endParaRPr>
            </a:p>
          </p:txBody>
        </p:sp>
      </p:grpSp>
      <p:sp>
        <p:nvSpPr>
          <p:cNvPr id="176" name="Oval 175">
            <a:extLst>
              <a:ext uri="{FF2B5EF4-FFF2-40B4-BE49-F238E27FC236}">
                <a16:creationId xmlns:a16="http://schemas.microsoft.com/office/drawing/2014/main" id="{419232BC-33F5-49AF-9850-30EED726FDA6}"/>
              </a:ext>
            </a:extLst>
          </p:cNvPr>
          <p:cNvSpPr/>
          <p:nvPr/>
        </p:nvSpPr>
        <p:spPr>
          <a:xfrm>
            <a:off x="721412" y="4441211"/>
            <a:ext cx="117955" cy="104283"/>
          </a:xfrm>
          <a:prstGeom prst="ellipse">
            <a:avLst/>
          </a:prstGeom>
          <a:noFill/>
          <a:ln w="9525" cap="flat" cmpd="sng" algn="ctr">
            <a:solidFill>
              <a:srgbClr val="FFFFFF"/>
            </a:solidFill>
            <a:prstDash val="solid"/>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77" name="Oval 176">
            <a:extLst>
              <a:ext uri="{FF2B5EF4-FFF2-40B4-BE49-F238E27FC236}">
                <a16:creationId xmlns:a16="http://schemas.microsoft.com/office/drawing/2014/main" id="{F5F09726-BDA5-4839-97AC-8E00A070B711}"/>
              </a:ext>
            </a:extLst>
          </p:cNvPr>
          <p:cNvSpPr/>
          <p:nvPr/>
        </p:nvSpPr>
        <p:spPr>
          <a:xfrm>
            <a:off x="721412" y="4566996"/>
            <a:ext cx="117955" cy="104283"/>
          </a:xfrm>
          <a:prstGeom prst="ellipse">
            <a:avLst/>
          </a:prstGeom>
          <a:noFill/>
          <a:ln w="9525" cap="flat" cmpd="sng" algn="ctr">
            <a:solidFill>
              <a:srgbClr val="FFFFFF"/>
            </a:solidFill>
            <a:prstDash val="solid"/>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78" name="Oval 177">
            <a:extLst>
              <a:ext uri="{FF2B5EF4-FFF2-40B4-BE49-F238E27FC236}">
                <a16:creationId xmlns:a16="http://schemas.microsoft.com/office/drawing/2014/main" id="{F0BB91A0-50B6-4A35-9EB8-46B9B69D8E50}"/>
              </a:ext>
            </a:extLst>
          </p:cNvPr>
          <p:cNvSpPr/>
          <p:nvPr/>
        </p:nvSpPr>
        <p:spPr>
          <a:xfrm>
            <a:off x="721412" y="4692782"/>
            <a:ext cx="117955" cy="104283"/>
          </a:xfrm>
          <a:prstGeom prst="ellipse">
            <a:avLst/>
          </a:prstGeom>
          <a:noFill/>
          <a:ln w="9525" cap="flat" cmpd="sng" algn="ctr">
            <a:solidFill>
              <a:srgbClr val="FFFFFF"/>
            </a:solidFill>
            <a:prstDash val="solid"/>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79" name="Oval 178">
            <a:extLst>
              <a:ext uri="{FF2B5EF4-FFF2-40B4-BE49-F238E27FC236}">
                <a16:creationId xmlns:a16="http://schemas.microsoft.com/office/drawing/2014/main" id="{190A5AA5-BCEB-425D-8098-4F8B7B21E637}"/>
              </a:ext>
            </a:extLst>
          </p:cNvPr>
          <p:cNvSpPr/>
          <p:nvPr/>
        </p:nvSpPr>
        <p:spPr>
          <a:xfrm>
            <a:off x="721412" y="4818567"/>
            <a:ext cx="117955" cy="104283"/>
          </a:xfrm>
          <a:prstGeom prst="ellipse">
            <a:avLst/>
          </a:prstGeom>
          <a:noFill/>
          <a:ln w="9525" cap="flat" cmpd="sng" algn="ctr">
            <a:solidFill>
              <a:srgbClr val="FFFFFF"/>
            </a:solidFill>
            <a:prstDash val="solid"/>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80" name="Oval 179">
            <a:extLst>
              <a:ext uri="{FF2B5EF4-FFF2-40B4-BE49-F238E27FC236}">
                <a16:creationId xmlns:a16="http://schemas.microsoft.com/office/drawing/2014/main" id="{D74FE383-526D-4C61-93C1-213257D2DA45}"/>
              </a:ext>
            </a:extLst>
          </p:cNvPr>
          <p:cNvSpPr/>
          <p:nvPr/>
        </p:nvSpPr>
        <p:spPr>
          <a:xfrm>
            <a:off x="1115052" y="4755675"/>
            <a:ext cx="117955" cy="104283"/>
          </a:xfrm>
          <a:prstGeom prst="ellipse">
            <a:avLst/>
          </a:prstGeom>
          <a:noFill/>
          <a:ln w="9525" cap="flat" cmpd="sng" algn="ctr">
            <a:solidFill>
              <a:srgbClr val="FFFFFF"/>
            </a:solidFill>
            <a:prstDash val="solid"/>
            <a:tailEnd type="arrow"/>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81" name="Oval 180">
            <a:extLst>
              <a:ext uri="{FF2B5EF4-FFF2-40B4-BE49-F238E27FC236}">
                <a16:creationId xmlns:a16="http://schemas.microsoft.com/office/drawing/2014/main" id="{5EEB5C0B-D80F-49DE-B489-5FE99AD7B79E}"/>
              </a:ext>
            </a:extLst>
          </p:cNvPr>
          <p:cNvSpPr/>
          <p:nvPr/>
        </p:nvSpPr>
        <p:spPr>
          <a:xfrm>
            <a:off x="1115052" y="4629889"/>
            <a:ext cx="117955" cy="104283"/>
          </a:xfrm>
          <a:prstGeom prst="ellipse">
            <a:avLst/>
          </a:prstGeom>
          <a:noFill/>
          <a:ln w="9525" cap="flat" cmpd="sng" algn="ctr">
            <a:solidFill>
              <a:srgbClr val="FFFFFF"/>
            </a:solidFill>
            <a:prstDash val="solid"/>
            <a:tailEnd type="arrow"/>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82" name="Oval 181">
            <a:extLst>
              <a:ext uri="{FF2B5EF4-FFF2-40B4-BE49-F238E27FC236}">
                <a16:creationId xmlns:a16="http://schemas.microsoft.com/office/drawing/2014/main" id="{10FE79CA-735C-411C-828E-CB1CDF21B1A8}"/>
              </a:ext>
            </a:extLst>
          </p:cNvPr>
          <p:cNvSpPr/>
          <p:nvPr/>
        </p:nvSpPr>
        <p:spPr>
          <a:xfrm>
            <a:off x="1115052" y="4504104"/>
            <a:ext cx="117955" cy="104283"/>
          </a:xfrm>
          <a:prstGeom prst="ellipse">
            <a:avLst/>
          </a:prstGeom>
          <a:noFill/>
          <a:ln w="9525" cap="flat" cmpd="sng" algn="ctr">
            <a:solidFill>
              <a:srgbClr val="FFFFFF"/>
            </a:solidFill>
            <a:prstDash val="solid"/>
            <a:tailEnd type="arrow"/>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83" name="Oval 182">
            <a:extLst>
              <a:ext uri="{FF2B5EF4-FFF2-40B4-BE49-F238E27FC236}">
                <a16:creationId xmlns:a16="http://schemas.microsoft.com/office/drawing/2014/main" id="{7246B6C6-C569-4211-AEF6-9E46E2A2D48C}"/>
              </a:ext>
            </a:extLst>
          </p:cNvPr>
          <p:cNvSpPr/>
          <p:nvPr/>
        </p:nvSpPr>
        <p:spPr>
          <a:xfrm>
            <a:off x="1464952" y="4755675"/>
            <a:ext cx="117955" cy="104283"/>
          </a:xfrm>
          <a:prstGeom prst="ellipse">
            <a:avLst/>
          </a:prstGeom>
          <a:noFill/>
          <a:ln w="9525" cap="flat" cmpd="sng" algn="ctr">
            <a:solidFill>
              <a:srgbClr val="FFFFFF"/>
            </a:solidFill>
            <a:prstDash val="solid"/>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84" name="Oval 183">
            <a:extLst>
              <a:ext uri="{FF2B5EF4-FFF2-40B4-BE49-F238E27FC236}">
                <a16:creationId xmlns:a16="http://schemas.microsoft.com/office/drawing/2014/main" id="{FD92450A-560A-4F7A-A5C7-4924BD168FEB}"/>
              </a:ext>
            </a:extLst>
          </p:cNvPr>
          <p:cNvSpPr/>
          <p:nvPr/>
        </p:nvSpPr>
        <p:spPr>
          <a:xfrm>
            <a:off x="1464952" y="4629889"/>
            <a:ext cx="117955" cy="104283"/>
          </a:xfrm>
          <a:prstGeom prst="ellipse">
            <a:avLst/>
          </a:prstGeom>
          <a:noFill/>
          <a:ln w="9525" cap="flat" cmpd="sng" algn="ctr">
            <a:solidFill>
              <a:srgbClr val="FFFFFF"/>
            </a:solidFill>
            <a:prstDash val="solid"/>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85" name="Oval 184">
            <a:extLst>
              <a:ext uri="{FF2B5EF4-FFF2-40B4-BE49-F238E27FC236}">
                <a16:creationId xmlns:a16="http://schemas.microsoft.com/office/drawing/2014/main" id="{36F519E4-CC04-44F4-A75B-0024BA522296}"/>
              </a:ext>
            </a:extLst>
          </p:cNvPr>
          <p:cNvSpPr/>
          <p:nvPr/>
        </p:nvSpPr>
        <p:spPr>
          <a:xfrm>
            <a:off x="1464952" y="4504104"/>
            <a:ext cx="117955" cy="104283"/>
          </a:xfrm>
          <a:prstGeom prst="ellipse">
            <a:avLst/>
          </a:prstGeom>
          <a:noFill/>
          <a:ln w="9525" cap="flat" cmpd="sng" algn="ctr">
            <a:solidFill>
              <a:srgbClr val="FFFFFF"/>
            </a:solidFill>
            <a:prstDash val="solid"/>
          </a:ln>
          <a:effectLst/>
        </p:spPr>
        <p:txBody>
          <a:bodyPr rtlCol="0" anchor="ctr"/>
          <a:lstStyle/>
          <a:p>
            <a:pPr marL="0" marR="0" lvl="0" indent="0" algn="ctr" defTabSz="45675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Intel Clear"/>
              <a:cs typeface="Arial"/>
              <a:sym typeface="Helvetica Neue"/>
            </a:endParaRPr>
          </a:p>
        </p:txBody>
      </p:sp>
      <p:cxnSp>
        <p:nvCxnSpPr>
          <p:cNvPr id="186" name="Straight Connector 185">
            <a:extLst>
              <a:ext uri="{FF2B5EF4-FFF2-40B4-BE49-F238E27FC236}">
                <a16:creationId xmlns:a16="http://schemas.microsoft.com/office/drawing/2014/main" id="{4E46BF68-4095-4139-92C6-E69E169B2436}"/>
              </a:ext>
            </a:extLst>
          </p:cNvPr>
          <p:cNvCxnSpPr>
            <a:cxnSpLocks/>
            <a:stCxn id="176" idx="6"/>
            <a:endCxn id="182" idx="2"/>
          </p:cNvCxnSpPr>
          <p:nvPr/>
        </p:nvCxnSpPr>
        <p:spPr>
          <a:xfrm>
            <a:off x="839367" y="4493352"/>
            <a:ext cx="275685" cy="62893"/>
          </a:xfrm>
          <a:prstGeom prst="line">
            <a:avLst/>
          </a:prstGeom>
          <a:noFill/>
          <a:ln w="12700" cap="flat" cmpd="sng" algn="ctr">
            <a:solidFill>
              <a:srgbClr val="FFFFFF"/>
            </a:solidFill>
            <a:prstDash val="solid"/>
            <a:tailEnd type="triangle" w="sm" len="sm"/>
          </a:ln>
          <a:effectLst/>
        </p:spPr>
      </p:cxnSp>
      <p:cxnSp>
        <p:nvCxnSpPr>
          <p:cNvPr id="187" name="Straight Connector 186">
            <a:extLst>
              <a:ext uri="{FF2B5EF4-FFF2-40B4-BE49-F238E27FC236}">
                <a16:creationId xmlns:a16="http://schemas.microsoft.com/office/drawing/2014/main" id="{335C3F67-003F-4268-BE2A-D91145166898}"/>
              </a:ext>
            </a:extLst>
          </p:cNvPr>
          <p:cNvCxnSpPr>
            <a:cxnSpLocks/>
            <a:stCxn id="176" idx="6"/>
            <a:endCxn id="181" idx="2"/>
          </p:cNvCxnSpPr>
          <p:nvPr/>
        </p:nvCxnSpPr>
        <p:spPr>
          <a:xfrm>
            <a:off x="839367" y="4493352"/>
            <a:ext cx="275685" cy="188678"/>
          </a:xfrm>
          <a:prstGeom prst="line">
            <a:avLst/>
          </a:prstGeom>
          <a:noFill/>
          <a:ln w="12700" cap="flat" cmpd="sng" algn="ctr">
            <a:solidFill>
              <a:srgbClr val="FFFFFF"/>
            </a:solidFill>
            <a:prstDash val="solid"/>
            <a:headEnd type="none"/>
            <a:tailEnd type="triangle" w="sm" len="sm"/>
          </a:ln>
          <a:effectLst/>
        </p:spPr>
      </p:cxnSp>
      <p:cxnSp>
        <p:nvCxnSpPr>
          <p:cNvPr id="188" name="Straight Connector 187">
            <a:extLst>
              <a:ext uri="{FF2B5EF4-FFF2-40B4-BE49-F238E27FC236}">
                <a16:creationId xmlns:a16="http://schemas.microsoft.com/office/drawing/2014/main" id="{4C7B71C5-E19F-4A93-9E6F-F89D9B2385B0}"/>
              </a:ext>
            </a:extLst>
          </p:cNvPr>
          <p:cNvCxnSpPr>
            <a:cxnSpLocks/>
            <a:stCxn id="176" idx="6"/>
            <a:endCxn id="180" idx="2"/>
          </p:cNvCxnSpPr>
          <p:nvPr/>
        </p:nvCxnSpPr>
        <p:spPr>
          <a:xfrm>
            <a:off x="839367" y="4493352"/>
            <a:ext cx="275685" cy="314464"/>
          </a:xfrm>
          <a:prstGeom prst="line">
            <a:avLst/>
          </a:prstGeom>
          <a:noFill/>
          <a:ln w="12700" cap="flat" cmpd="sng" algn="ctr">
            <a:solidFill>
              <a:srgbClr val="FFFFFF"/>
            </a:solidFill>
            <a:prstDash val="solid"/>
            <a:headEnd type="none"/>
            <a:tailEnd type="triangle" w="sm" len="sm"/>
          </a:ln>
          <a:effectLst/>
        </p:spPr>
      </p:cxnSp>
      <p:cxnSp>
        <p:nvCxnSpPr>
          <p:cNvPr id="189" name="Straight Connector 188">
            <a:extLst>
              <a:ext uri="{FF2B5EF4-FFF2-40B4-BE49-F238E27FC236}">
                <a16:creationId xmlns:a16="http://schemas.microsoft.com/office/drawing/2014/main" id="{83169814-EF4E-47D1-BF32-FE909D17DE69}"/>
              </a:ext>
            </a:extLst>
          </p:cNvPr>
          <p:cNvCxnSpPr>
            <a:cxnSpLocks/>
            <a:stCxn id="177" idx="6"/>
            <a:endCxn id="182" idx="2"/>
          </p:cNvCxnSpPr>
          <p:nvPr/>
        </p:nvCxnSpPr>
        <p:spPr>
          <a:xfrm flipV="1">
            <a:off x="839367" y="4556246"/>
            <a:ext cx="275685" cy="62892"/>
          </a:xfrm>
          <a:prstGeom prst="line">
            <a:avLst/>
          </a:prstGeom>
          <a:noFill/>
          <a:ln w="12700" cap="flat" cmpd="sng" algn="ctr">
            <a:solidFill>
              <a:srgbClr val="FFFFFF"/>
            </a:solidFill>
            <a:prstDash val="solid"/>
            <a:tailEnd type="triangle" w="sm" len="sm"/>
          </a:ln>
          <a:effectLst/>
        </p:spPr>
      </p:cxnSp>
      <p:cxnSp>
        <p:nvCxnSpPr>
          <p:cNvPr id="190" name="Straight Connector 189">
            <a:extLst>
              <a:ext uri="{FF2B5EF4-FFF2-40B4-BE49-F238E27FC236}">
                <a16:creationId xmlns:a16="http://schemas.microsoft.com/office/drawing/2014/main" id="{0003E2D2-940A-4D72-B7D5-84D05E58D04E}"/>
              </a:ext>
            </a:extLst>
          </p:cNvPr>
          <p:cNvCxnSpPr>
            <a:cxnSpLocks/>
            <a:stCxn id="178" idx="6"/>
            <a:endCxn id="181" idx="2"/>
          </p:cNvCxnSpPr>
          <p:nvPr/>
        </p:nvCxnSpPr>
        <p:spPr>
          <a:xfrm flipV="1">
            <a:off x="839367" y="4682031"/>
            <a:ext cx="275685" cy="62893"/>
          </a:xfrm>
          <a:prstGeom prst="line">
            <a:avLst/>
          </a:prstGeom>
          <a:noFill/>
          <a:ln w="12700" cap="flat" cmpd="sng" algn="ctr">
            <a:solidFill>
              <a:srgbClr val="FFFFFF"/>
            </a:solidFill>
            <a:prstDash val="solid"/>
            <a:tailEnd type="triangle" w="sm" len="sm"/>
          </a:ln>
          <a:effectLst/>
        </p:spPr>
      </p:cxnSp>
      <p:cxnSp>
        <p:nvCxnSpPr>
          <p:cNvPr id="191" name="Straight Connector 190">
            <a:extLst>
              <a:ext uri="{FF2B5EF4-FFF2-40B4-BE49-F238E27FC236}">
                <a16:creationId xmlns:a16="http://schemas.microsoft.com/office/drawing/2014/main" id="{82DA22F9-0D03-44B1-8E81-6E97C984A298}"/>
              </a:ext>
            </a:extLst>
          </p:cNvPr>
          <p:cNvCxnSpPr>
            <a:cxnSpLocks/>
            <a:stCxn id="177" idx="6"/>
            <a:endCxn id="181" idx="2"/>
          </p:cNvCxnSpPr>
          <p:nvPr/>
        </p:nvCxnSpPr>
        <p:spPr>
          <a:xfrm>
            <a:off x="839367" y="4619137"/>
            <a:ext cx="275685" cy="62893"/>
          </a:xfrm>
          <a:prstGeom prst="line">
            <a:avLst/>
          </a:prstGeom>
          <a:noFill/>
          <a:ln w="12700" cap="flat" cmpd="sng" algn="ctr">
            <a:solidFill>
              <a:srgbClr val="FFFFFF"/>
            </a:solidFill>
            <a:prstDash val="solid"/>
            <a:tailEnd type="triangle" w="sm" len="sm"/>
          </a:ln>
          <a:effectLst/>
        </p:spPr>
      </p:cxnSp>
      <p:cxnSp>
        <p:nvCxnSpPr>
          <p:cNvPr id="192" name="Straight Connector 191">
            <a:extLst>
              <a:ext uri="{FF2B5EF4-FFF2-40B4-BE49-F238E27FC236}">
                <a16:creationId xmlns:a16="http://schemas.microsoft.com/office/drawing/2014/main" id="{FBF60F67-45B9-4828-8B91-E44EC3BB299D}"/>
              </a:ext>
            </a:extLst>
          </p:cNvPr>
          <p:cNvCxnSpPr>
            <a:cxnSpLocks/>
            <a:stCxn id="177" idx="6"/>
            <a:endCxn id="180" idx="2"/>
          </p:cNvCxnSpPr>
          <p:nvPr/>
        </p:nvCxnSpPr>
        <p:spPr>
          <a:xfrm>
            <a:off x="839367" y="4619137"/>
            <a:ext cx="275685" cy="188679"/>
          </a:xfrm>
          <a:prstGeom prst="line">
            <a:avLst/>
          </a:prstGeom>
          <a:noFill/>
          <a:ln w="12700" cap="flat" cmpd="sng" algn="ctr">
            <a:solidFill>
              <a:srgbClr val="FFFFFF"/>
            </a:solidFill>
            <a:prstDash val="solid"/>
            <a:tailEnd type="triangle" w="sm" len="sm"/>
          </a:ln>
          <a:effectLst/>
        </p:spPr>
      </p:cxnSp>
      <p:cxnSp>
        <p:nvCxnSpPr>
          <p:cNvPr id="193" name="Straight Connector 192">
            <a:extLst>
              <a:ext uri="{FF2B5EF4-FFF2-40B4-BE49-F238E27FC236}">
                <a16:creationId xmlns:a16="http://schemas.microsoft.com/office/drawing/2014/main" id="{DACBE297-1B22-4845-BB54-7BD508316432}"/>
              </a:ext>
            </a:extLst>
          </p:cNvPr>
          <p:cNvCxnSpPr>
            <a:cxnSpLocks/>
            <a:stCxn id="178" idx="6"/>
            <a:endCxn id="182" idx="2"/>
          </p:cNvCxnSpPr>
          <p:nvPr/>
        </p:nvCxnSpPr>
        <p:spPr>
          <a:xfrm flipV="1">
            <a:off x="839367" y="4556246"/>
            <a:ext cx="275685" cy="188678"/>
          </a:xfrm>
          <a:prstGeom prst="line">
            <a:avLst/>
          </a:prstGeom>
          <a:noFill/>
          <a:ln w="12700" cap="flat" cmpd="sng" algn="ctr">
            <a:solidFill>
              <a:srgbClr val="FFFFFF"/>
            </a:solidFill>
            <a:prstDash val="solid"/>
            <a:tailEnd type="triangle" w="sm" len="sm"/>
          </a:ln>
          <a:effectLst/>
        </p:spPr>
      </p:cxnSp>
      <p:cxnSp>
        <p:nvCxnSpPr>
          <p:cNvPr id="194" name="Straight Connector 193">
            <a:extLst>
              <a:ext uri="{FF2B5EF4-FFF2-40B4-BE49-F238E27FC236}">
                <a16:creationId xmlns:a16="http://schemas.microsoft.com/office/drawing/2014/main" id="{8682E957-2CA5-4E8A-BE0A-7913C352CDF8}"/>
              </a:ext>
            </a:extLst>
          </p:cNvPr>
          <p:cNvCxnSpPr>
            <a:cxnSpLocks/>
            <a:stCxn id="178" idx="6"/>
            <a:endCxn id="180" idx="2"/>
          </p:cNvCxnSpPr>
          <p:nvPr/>
        </p:nvCxnSpPr>
        <p:spPr>
          <a:xfrm>
            <a:off x="839367" y="4744924"/>
            <a:ext cx="275685" cy="62893"/>
          </a:xfrm>
          <a:prstGeom prst="line">
            <a:avLst/>
          </a:prstGeom>
          <a:noFill/>
          <a:ln w="12700" cap="flat" cmpd="sng" algn="ctr">
            <a:solidFill>
              <a:srgbClr val="FFFFFF"/>
            </a:solidFill>
            <a:prstDash val="solid"/>
            <a:tailEnd type="triangle" w="sm" len="sm"/>
          </a:ln>
          <a:effectLst/>
        </p:spPr>
      </p:cxnSp>
      <p:cxnSp>
        <p:nvCxnSpPr>
          <p:cNvPr id="195" name="Straight Connector 194">
            <a:extLst>
              <a:ext uri="{FF2B5EF4-FFF2-40B4-BE49-F238E27FC236}">
                <a16:creationId xmlns:a16="http://schemas.microsoft.com/office/drawing/2014/main" id="{ED212D45-6C6F-4E1D-92D2-B4AC49563D5B}"/>
              </a:ext>
            </a:extLst>
          </p:cNvPr>
          <p:cNvCxnSpPr>
            <a:cxnSpLocks/>
            <a:stCxn id="179" idx="6"/>
            <a:endCxn id="182" idx="2"/>
          </p:cNvCxnSpPr>
          <p:nvPr/>
        </p:nvCxnSpPr>
        <p:spPr>
          <a:xfrm flipV="1">
            <a:off x="839367" y="4556246"/>
            <a:ext cx="275685" cy="314463"/>
          </a:xfrm>
          <a:prstGeom prst="line">
            <a:avLst/>
          </a:prstGeom>
          <a:noFill/>
          <a:ln w="12700" cap="flat" cmpd="sng" algn="ctr">
            <a:solidFill>
              <a:srgbClr val="FFFFFF"/>
            </a:solidFill>
            <a:prstDash val="solid"/>
            <a:tailEnd type="triangle" w="sm" len="sm"/>
          </a:ln>
          <a:effectLst/>
        </p:spPr>
      </p:cxnSp>
      <p:cxnSp>
        <p:nvCxnSpPr>
          <p:cNvPr id="196" name="Straight Connector 195">
            <a:extLst>
              <a:ext uri="{FF2B5EF4-FFF2-40B4-BE49-F238E27FC236}">
                <a16:creationId xmlns:a16="http://schemas.microsoft.com/office/drawing/2014/main" id="{447F993D-32B5-4F5A-A1C6-7558F669A746}"/>
              </a:ext>
            </a:extLst>
          </p:cNvPr>
          <p:cNvCxnSpPr>
            <a:cxnSpLocks/>
            <a:stCxn id="179" idx="6"/>
            <a:endCxn id="181" idx="2"/>
          </p:cNvCxnSpPr>
          <p:nvPr/>
        </p:nvCxnSpPr>
        <p:spPr>
          <a:xfrm flipV="1">
            <a:off x="839367" y="4682030"/>
            <a:ext cx="275685" cy="188678"/>
          </a:xfrm>
          <a:prstGeom prst="line">
            <a:avLst/>
          </a:prstGeom>
          <a:noFill/>
          <a:ln w="12700" cap="flat" cmpd="sng" algn="ctr">
            <a:solidFill>
              <a:srgbClr val="FFFFFF"/>
            </a:solidFill>
            <a:prstDash val="solid"/>
            <a:tailEnd type="triangle" w="sm" len="sm"/>
          </a:ln>
          <a:effectLst/>
        </p:spPr>
      </p:cxnSp>
      <p:cxnSp>
        <p:nvCxnSpPr>
          <p:cNvPr id="197" name="Straight Connector 196">
            <a:extLst>
              <a:ext uri="{FF2B5EF4-FFF2-40B4-BE49-F238E27FC236}">
                <a16:creationId xmlns:a16="http://schemas.microsoft.com/office/drawing/2014/main" id="{827BAFB8-72A3-41F5-900D-8982F14B4325}"/>
              </a:ext>
            </a:extLst>
          </p:cNvPr>
          <p:cNvCxnSpPr>
            <a:cxnSpLocks/>
            <a:stCxn id="179" idx="6"/>
            <a:endCxn id="180" idx="2"/>
          </p:cNvCxnSpPr>
          <p:nvPr/>
        </p:nvCxnSpPr>
        <p:spPr>
          <a:xfrm flipV="1">
            <a:off x="839367" y="4807817"/>
            <a:ext cx="275685" cy="62892"/>
          </a:xfrm>
          <a:prstGeom prst="line">
            <a:avLst/>
          </a:prstGeom>
          <a:noFill/>
          <a:ln w="12700" cap="flat" cmpd="sng" algn="ctr">
            <a:solidFill>
              <a:srgbClr val="FFFFFF"/>
            </a:solidFill>
            <a:prstDash val="solid"/>
            <a:tailEnd type="triangle" w="sm" len="sm"/>
          </a:ln>
          <a:effectLst/>
        </p:spPr>
      </p:cxnSp>
      <p:cxnSp>
        <p:nvCxnSpPr>
          <p:cNvPr id="198" name="Straight Connector 197">
            <a:extLst>
              <a:ext uri="{FF2B5EF4-FFF2-40B4-BE49-F238E27FC236}">
                <a16:creationId xmlns:a16="http://schemas.microsoft.com/office/drawing/2014/main" id="{7D44850E-AB32-4526-B023-67CD7C56B0EB}"/>
              </a:ext>
            </a:extLst>
          </p:cNvPr>
          <p:cNvCxnSpPr>
            <a:cxnSpLocks/>
            <a:stCxn id="182" idx="6"/>
            <a:endCxn id="185" idx="2"/>
          </p:cNvCxnSpPr>
          <p:nvPr/>
        </p:nvCxnSpPr>
        <p:spPr>
          <a:xfrm>
            <a:off x="1233008" y="4556246"/>
            <a:ext cx="231944" cy="0"/>
          </a:xfrm>
          <a:prstGeom prst="line">
            <a:avLst/>
          </a:prstGeom>
          <a:noFill/>
          <a:ln w="12700" cap="flat" cmpd="sng" algn="ctr">
            <a:solidFill>
              <a:srgbClr val="FFFFFF"/>
            </a:solidFill>
            <a:prstDash val="solid"/>
            <a:headEnd type="none"/>
            <a:tailEnd type="triangle" w="sm" len="sm"/>
          </a:ln>
          <a:effectLst/>
        </p:spPr>
      </p:cxnSp>
      <p:cxnSp>
        <p:nvCxnSpPr>
          <p:cNvPr id="199" name="Straight Connector 198">
            <a:extLst>
              <a:ext uri="{FF2B5EF4-FFF2-40B4-BE49-F238E27FC236}">
                <a16:creationId xmlns:a16="http://schemas.microsoft.com/office/drawing/2014/main" id="{B041D2EB-FFA8-4A8B-8A58-0D63F18B69DC}"/>
              </a:ext>
            </a:extLst>
          </p:cNvPr>
          <p:cNvCxnSpPr>
            <a:cxnSpLocks/>
            <a:stCxn id="182" idx="6"/>
            <a:endCxn id="184" idx="2"/>
          </p:cNvCxnSpPr>
          <p:nvPr/>
        </p:nvCxnSpPr>
        <p:spPr>
          <a:xfrm>
            <a:off x="1233008" y="4556246"/>
            <a:ext cx="231944" cy="125785"/>
          </a:xfrm>
          <a:prstGeom prst="line">
            <a:avLst/>
          </a:prstGeom>
          <a:noFill/>
          <a:ln w="12700" cap="flat" cmpd="sng" algn="ctr">
            <a:solidFill>
              <a:srgbClr val="FFFFFF"/>
            </a:solidFill>
            <a:prstDash val="solid"/>
            <a:headEnd type="none"/>
            <a:tailEnd type="triangle" w="sm" len="sm"/>
          </a:ln>
          <a:effectLst/>
        </p:spPr>
      </p:cxnSp>
      <p:cxnSp>
        <p:nvCxnSpPr>
          <p:cNvPr id="200" name="Straight Connector 199">
            <a:extLst>
              <a:ext uri="{FF2B5EF4-FFF2-40B4-BE49-F238E27FC236}">
                <a16:creationId xmlns:a16="http://schemas.microsoft.com/office/drawing/2014/main" id="{4838C5A4-00F8-44B6-BC9E-D54EFD231BD4}"/>
              </a:ext>
            </a:extLst>
          </p:cNvPr>
          <p:cNvCxnSpPr>
            <a:cxnSpLocks/>
            <a:stCxn id="182" idx="6"/>
            <a:endCxn id="183" idx="2"/>
          </p:cNvCxnSpPr>
          <p:nvPr/>
        </p:nvCxnSpPr>
        <p:spPr>
          <a:xfrm>
            <a:off x="1233008" y="4556246"/>
            <a:ext cx="231944" cy="251571"/>
          </a:xfrm>
          <a:prstGeom prst="line">
            <a:avLst/>
          </a:prstGeom>
          <a:noFill/>
          <a:ln w="12700" cap="flat" cmpd="sng" algn="ctr">
            <a:solidFill>
              <a:srgbClr val="FFFFFF"/>
            </a:solidFill>
            <a:prstDash val="solid"/>
            <a:headEnd type="none"/>
            <a:tailEnd type="triangle" w="sm" len="sm"/>
          </a:ln>
          <a:effectLst/>
        </p:spPr>
      </p:cxnSp>
      <p:cxnSp>
        <p:nvCxnSpPr>
          <p:cNvPr id="201" name="Straight Connector 200">
            <a:extLst>
              <a:ext uri="{FF2B5EF4-FFF2-40B4-BE49-F238E27FC236}">
                <a16:creationId xmlns:a16="http://schemas.microsoft.com/office/drawing/2014/main" id="{D1726227-134C-468C-B0F3-4F747DB2E365}"/>
              </a:ext>
            </a:extLst>
          </p:cNvPr>
          <p:cNvCxnSpPr>
            <a:cxnSpLocks/>
            <a:stCxn id="181" idx="6"/>
            <a:endCxn id="185" idx="2"/>
          </p:cNvCxnSpPr>
          <p:nvPr/>
        </p:nvCxnSpPr>
        <p:spPr>
          <a:xfrm flipV="1">
            <a:off x="1233008" y="4556246"/>
            <a:ext cx="231944" cy="125785"/>
          </a:xfrm>
          <a:prstGeom prst="line">
            <a:avLst/>
          </a:prstGeom>
          <a:noFill/>
          <a:ln w="12700" cap="flat" cmpd="sng" algn="ctr">
            <a:solidFill>
              <a:srgbClr val="FFFFFF"/>
            </a:solidFill>
            <a:prstDash val="solid"/>
            <a:headEnd type="none"/>
            <a:tailEnd type="triangle" w="sm" len="sm"/>
          </a:ln>
          <a:effectLst/>
        </p:spPr>
      </p:cxnSp>
      <p:cxnSp>
        <p:nvCxnSpPr>
          <p:cNvPr id="202" name="Straight Connector 201">
            <a:extLst>
              <a:ext uri="{FF2B5EF4-FFF2-40B4-BE49-F238E27FC236}">
                <a16:creationId xmlns:a16="http://schemas.microsoft.com/office/drawing/2014/main" id="{E982C41C-A047-493B-981C-CDBAD3C3DB7A}"/>
              </a:ext>
            </a:extLst>
          </p:cNvPr>
          <p:cNvCxnSpPr>
            <a:cxnSpLocks/>
            <a:stCxn id="181" idx="6"/>
            <a:endCxn id="184" idx="2"/>
          </p:cNvCxnSpPr>
          <p:nvPr/>
        </p:nvCxnSpPr>
        <p:spPr>
          <a:xfrm>
            <a:off x="1233008" y="4682031"/>
            <a:ext cx="231944" cy="0"/>
          </a:xfrm>
          <a:prstGeom prst="line">
            <a:avLst/>
          </a:prstGeom>
          <a:noFill/>
          <a:ln w="12700" cap="flat" cmpd="sng" algn="ctr">
            <a:solidFill>
              <a:srgbClr val="FFFFFF"/>
            </a:solidFill>
            <a:prstDash val="solid"/>
            <a:headEnd type="none"/>
            <a:tailEnd type="triangle" w="sm" len="sm"/>
          </a:ln>
          <a:effectLst/>
        </p:spPr>
      </p:cxnSp>
      <p:cxnSp>
        <p:nvCxnSpPr>
          <p:cNvPr id="203" name="Straight Connector 202">
            <a:extLst>
              <a:ext uri="{FF2B5EF4-FFF2-40B4-BE49-F238E27FC236}">
                <a16:creationId xmlns:a16="http://schemas.microsoft.com/office/drawing/2014/main" id="{0670AF3D-1A46-46CA-AE94-1A8146972BD9}"/>
              </a:ext>
            </a:extLst>
          </p:cNvPr>
          <p:cNvCxnSpPr>
            <a:cxnSpLocks/>
            <a:stCxn id="181" idx="6"/>
            <a:endCxn id="183" idx="2"/>
          </p:cNvCxnSpPr>
          <p:nvPr/>
        </p:nvCxnSpPr>
        <p:spPr>
          <a:xfrm>
            <a:off x="1233008" y="4682031"/>
            <a:ext cx="231944" cy="125786"/>
          </a:xfrm>
          <a:prstGeom prst="line">
            <a:avLst/>
          </a:prstGeom>
          <a:noFill/>
          <a:ln w="12700" cap="flat" cmpd="sng" algn="ctr">
            <a:solidFill>
              <a:srgbClr val="FFFFFF"/>
            </a:solidFill>
            <a:prstDash val="solid"/>
            <a:headEnd type="none"/>
            <a:tailEnd type="triangle" w="sm" len="sm"/>
          </a:ln>
          <a:effectLst/>
        </p:spPr>
      </p:cxnSp>
      <p:cxnSp>
        <p:nvCxnSpPr>
          <p:cNvPr id="204" name="Straight Connector 203">
            <a:extLst>
              <a:ext uri="{FF2B5EF4-FFF2-40B4-BE49-F238E27FC236}">
                <a16:creationId xmlns:a16="http://schemas.microsoft.com/office/drawing/2014/main" id="{C615374B-2B27-41C9-8906-D5B59EC7B7F0}"/>
              </a:ext>
            </a:extLst>
          </p:cNvPr>
          <p:cNvCxnSpPr>
            <a:cxnSpLocks/>
            <a:stCxn id="180" idx="6"/>
            <a:endCxn id="185" idx="2"/>
          </p:cNvCxnSpPr>
          <p:nvPr/>
        </p:nvCxnSpPr>
        <p:spPr>
          <a:xfrm flipV="1">
            <a:off x="1233008" y="4556246"/>
            <a:ext cx="231944" cy="251571"/>
          </a:xfrm>
          <a:prstGeom prst="line">
            <a:avLst/>
          </a:prstGeom>
          <a:noFill/>
          <a:ln w="12700" cap="flat" cmpd="sng" algn="ctr">
            <a:solidFill>
              <a:srgbClr val="FFFFFF"/>
            </a:solidFill>
            <a:prstDash val="solid"/>
            <a:headEnd type="none"/>
            <a:tailEnd type="triangle" w="sm" len="sm"/>
          </a:ln>
          <a:effectLst/>
        </p:spPr>
      </p:cxnSp>
      <p:cxnSp>
        <p:nvCxnSpPr>
          <p:cNvPr id="205" name="Straight Connector 204">
            <a:extLst>
              <a:ext uri="{FF2B5EF4-FFF2-40B4-BE49-F238E27FC236}">
                <a16:creationId xmlns:a16="http://schemas.microsoft.com/office/drawing/2014/main" id="{7B6F0ABF-9DF5-48EA-9611-F839EA6B3402}"/>
              </a:ext>
            </a:extLst>
          </p:cNvPr>
          <p:cNvCxnSpPr>
            <a:cxnSpLocks/>
            <a:stCxn id="180" idx="6"/>
            <a:endCxn id="184" idx="2"/>
          </p:cNvCxnSpPr>
          <p:nvPr/>
        </p:nvCxnSpPr>
        <p:spPr>
          <a:xfrm flipV="1">
            <a:off x="1233008" y="4682031"/>
            <a:ext cx="231944" cy="125786"/>
          </a:xfrm>
          <a:prstGeom prst="line">
            <a:avLst/>
          </a:prstGeom>
          <a:noFill/>
          <a:ln w="12700" cap="flat" cmpd="sng" algn="ctr">
            <a:solidFill>
              <a:srgbClr val="FFFFFF"/>
            </a:solidFill>
            <a:prstDash val="solid"/>
            <a:headEnd type="none"/>
            <a:tailEnd type="triangle" w="sm" len="sm"/>
          </a:ln>
          <a:effectLst/>
        </p:spPr>
      </p:cxnSp>
      <p:cxnSp>
        <p:nvCxnSpPr>
          <p:cNvPr id="206" name="Straight Connector 205">
            <a:extLst>
              <a:ext uri="{FF2B5EF4-FFF2-40B4-BE49-F238E27FC236}">
                <a16:creationId xmlns:a16="http://schemas.microsoft.com/office/drawing/2014/main" id="{10EBB4EC-D236-4F97-9817-66CD52B84B77}"/>
              </a:ext>
            </a:extLst>
          </p:cNvPr>
          <p:cNvCxnSpPr>
            <a:cxnSpLocks/>
            <a:stCxn id="180" idx="6"/>
            <a:endCxn id="183" idx="2"/>
          </p:cNvCxnSpPr>
          <p:nvPr/>
        </p:nvCxnSpPr>
        <p:spPr>
          <a:xfrm>
            <a:off x="1233008" y="4807817"/>
            <a:ext cx="231944" cy="0"/>
          </a:xfrm>
          <a:prstGeom prst="line">
            <a:avLst/>
          </a:prstGeom>
          <a:noFill/>
          <a:ln w="12700" cap="flat" cmpd="sng" algn="ctr">
            <a:solidFill>
              <a:srgbClr val="FFFFFF"/>
            </a:solidFill>
            <a:prstDash val="solid"/>
            <a:headEnd type="none"/>
            <a:tailEnd type="triangle" w="sm" len="sm"/>
          </a:ln>
          <a:effectLst/>
        </p:spPr>
      </p:cxnSp>
      <p:pic>
        <p:nvPicPr>
          <p:cNvPr id="207" name="Picture 2">
            <a:extLst>
              <a:ext uri="{FF2B5EF4-FFF2-40B4-BE49-F238E27FC236}">
                <a16:creationId xmlns:a16="http://schemas.microsoft.com/office/drawing/2014/main" id="{5A173A94-33C2-4CB4-B739-9B28850A12C0}"/>
              </a:ext>
            </a:extLst>
          </p:cNvPr>
          <p:cNvPicPr>
            <a:picLocks noChangeAspect="1" noChangeArrowheads="1"/>
          </p:cNvPicPr>
          <p:nvPr/>
        </p:nvPicPr>
        <p:blipFill>
          <a:blip r:embed="rId6"/>
          <a:srcRect/>
          <a:stretch/>
        </p:blipFill>
        <p:spPr bwMode="auto">
          <a:xfrm>
            <a:off x="2542997" y="4410919"/>
            <a:ext cx="390561" cy="135155"/>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10">
            <a:extLst>
              <a:ext uri="{FF2B5EF4-FFF2-40B4-BE49-F238E27FC236}">
                <a16:creationId xmlns:a16="http://schemas.microsoft.com/office/drawing/2014/main" id="{19E8939C-8EE7-4317-9411-B44F2DD864FC}"/>
              </a:ext>
            </a:extLst>
          </p:cNvPr>
          <p:cNvPicPr>
            <a:picLocks noChangeAspect="1"/>
          </p:cNvPicPr>
          <p:nvPr/>
        </p:nvPicPr>
        <p:blipFill>
          <a:blip r:embed="rId7"/>
          <a:stretch>
            <a:fillRect/>
          </a:stretch>
        </p:blipFill>
        <p:spPr>
          <a:xfrm>
            <a:off x="2567418" y="4633427"/>
            <a:ext cx="559026" cy="139186"/>
          </a:xfrm>
          <a:prstGeom prst="rect">
            <a:avLst/>
          </a:prstGeom>
        </p:spPr>
      </p:pic>
      <p:pic>
        <p:nvPicPr>
          <p:cNvPr id="212" name="Picture 211">
            <a:extLst>
              <a:ext uri="{FF2B5EF4-FFF2-40B4-BE49-F238E27FC236}">
                <a16:creationId xmlns:a16="http://schemas.microsoft.com/office/drawing/2014/main" id="{03C9DC03-EAD3-4403-A509-FCFED97ADFEC}"/>
              </a:ext>
            </a:extLst>
          </p:cNvPr>
          <p:cNvPicPr>
            <a:picLocks noChangeAspect="1"/>
          </p:cNvPicPr>
          <p:nvPr/>
        </p:nvPicPr>
        <p:blipFill>
          <a:blip r:embed="rId8"/>
          <a:stretch>
            <a:fillRect/>
          </a:stretch>
        </p:blipFill>
        <p:spPr>
          <a:xfrm>
            <a:off x="1827434" y="4342214"/>
            <a:ext cx="500085" cy="268617"/>
          </a:xfrm>
          <a:prstGeom prst="rect">
            <a:avLst/>
          </a:prstGeom>
        </p:spPr>
      </p:pic>
      <p:pic>
        <p:nvPicPr>
          <p:cNvPr id="213" name="Picture 212">
            <a:extLst>
              <a:ext uri="{FF2B5EF4-FFF2-40B4-BE49-F238E27FC236}">
                <a16:creationId xmlns:a16="http://schemas.microsoft.com/office/drawing/2014/main" id="{36030C76-4ABD-4E0A-83E6-26F8CD5B48A5}"/>
              </a:ext>
            </a:extLst>
          </p:cNvPr>
          <p:cNvPicPr>
            <a:picLocks noChangeAspect="1"/>
          </p:cNvPicPr>
          <p:nvPr/>
        </p:nvPicPr>
        <p:blipFill>
          <a:blip r:embed="rId9"/>
          <a:stretch>
            <a:fillRect/>
          </a:stretch>
        </p:blipFill>
        <p:spPr>
          <a:xfrm>
            <a:off x="1790021" y="4700053"/>
            <a:ext cx="537498" cy="123729"/>
          </a:xfrm>
          <a:prstGeom prst="rect">
            <a:avLst/>
          </a:prstGeom>
        </p:spPr>
      </p:pic>
      <p:sp>
        <p:nvSpPr>
          <p:cNvPr id="214" name="Title 1">
            <a:extLst>
              <a:ext uri="{FF2B5EF4-FFF2-40B4-BE49-F238E27FC236}">
                <a16:creationId xmlns:a16="http://schemas.microsoft.com/office/drawing/2014/main" id="{CA0750BC-DCE0-4CA1-86D1-2E1D3AC6B9ED}"/>
              </a:ext>
            </a:extLst>
          </p:cNvPr>
          <p:cNvSpPr>
            <a:spLocks noGrp="1"/>
          </p:cNvSpPr>
          <p:nvPr>
            <p:ph type="title"/>
          </p:nvPr>
        </p:nvSpPr>
        <p:spPr/>
        <p:txBody>
          <a:bodyPr/>
          <a:lstStyle/>
          <a:p>
            <a:r>
              <a:rPr lang="en-US" dirty="0"/>
              <a:t>OpenVINO</a:t>
            </a:r>
            <a:r>
              <a:rPr lang="en-US" baseline="30000" dirty="0"/>
              <a:t>™</a:t>
            </a:r>
            <a:r>
              <a:rPr lang="en-US" dirty="0"/>
              <a:t> Toolkit Developer Journey</a:t>
            </a:r>
          </a:p>
        </p:txBody>
      </p:sp>
      <p:grpSp>
        <p:nvGrpSpPr>
          <p:cNvPr id="215" name="Group 214">
            <a:extLst>
              <a:ext uri="{FF2B5EF4-FFF2-40B4-BE49-F238E27FC236}">
                <a16:creationId xmlns:a16="http://schemas.microsoft.com/office/drawing/2014/main" id="{AB784B3D-D13F-8049-A5C0-72EEAB4C14AE}"/>
              </a:ext>
            </a:extLst>
          </p:cNvPr>
          <p:cNvGrpSpPr/>
          <p:nvPr/>
        </p:nvGrpSpPr>
        <p:grpSpPr>
          <a:xfrm>
            <a:off x="162524" y="1552706"/>
            <a:ext cx="2982335" cy="914400"/>
            <a:chOff x="1977736" y="2911641"/>
            <a:chExt cx="2982335" cy="914400"/>
          </a:xfrm>
        </p:grpSpPr>
        <p:sp>
          <p:nvSpPr>
            <p:cNvPr id="216" name="Arrow: Pentagon 263">
              <a:extLst>
                <a:ext uri="{FF2B5EF4-FFF2-40B4-BE49-F238E27FC236}">
                  <a16:creationId xmlns:a16="http://schemas.microsoft.com/office/drawing/2014/main" id="{B91BCC81-FDBE-084B-AD0F-68C2C0091DA1}"/>
                </a:ext>
              </a:extLst>
            </p:cNvPr>
            <p:cNvSpPr/>
            <p:nvPr/>
          </p:nvSpPr>
          <p:spPr>
            <a:xfrm>
              <a:off x="2438017" y="3368841"/>
              <a:ext cx="2522054" cy="457200"/>
            </a:xfrm>
            <a:prstGeom prst="homePlate">
              <a:avLst>
                <a:gd name="adj" fmla="val 24603"/>
              </a:avLst>
            </a:prstGeom>
            <a:solidFill>
              <a:schemeClr val="accent1"/>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lOne Text" panose="020B0503020203020204" pitchFamily="34" charset="77"/>
                  <a:ea typeface="Intel Clear Light" panose="020B0404020203020204" pitchFamily="34" charset="0"/>
                  <a:cs typeface="Intel Clear Light" panose="020B0404020203020204" pitchFamily="34" charset="0"/>
                </a:rPr>
                <a:t>BUILD</a:t>
              </a:r>
            </a:p>
          </p:txBody>
        </p:sp>
        <p:sp>
          <p:nvSpPr>
            <p:cNvPr id="217" name="Arrow: Chevron 323">
              <a:extLst>
                <a:ext uri="{FF2B5EF4-FFF2-40B4-BE49-F238E27FC236}">
                  <a16:creationId xmlns:a16="http://schemas.microsoft.com/office/drawing/2014/main" id="{374594D3-ADD5-ED4F-A068-88250B78A437}"/>
                </a:ext>
              </a:extLst>
            </p:cNvPr>
            <p:cNvSpPr/>
            <p:nvPr/>
          </p:nvSpPr>
          <p:spPr>
            <a:xfrm>
              <a:off x="1977736" y="2911641"/>
              <a:ext cx="457200" cy="457200"/>
            </a:xfrm>
            <a:prstGeom prst="chevron">
              <a:avLst>
                <a:gd name="adj" fmla="val 0"/>
              </a:avLst>
            </a:prstGeom>
            <a:solidFill>
              <a:srgbClr val="00C7F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IntelOne Text" panose="020B0503020203020204" pitchFamily="34" charset="77"/>
                  <a:cs typeface="Arial"/>
                </a:rPr>
                <a:t>1</a:t>
              </a:r>
            </a:p>
          </p:txBody>
        </p:sp>
      </p:grpSp>
      <p:grpSp>
        <p:nvGrpSpPr>
          <p:cNvPr id="218" name="Group 217">
            <a:extLst>
              <a:ext uri="{FF2B5EF4-FFF2-40B4-BE49-F238E27FC236}">
                <a16:creationId xmlns:a16="http://schemas.microsoft.com/office/drawing/2014/main" id="{BC17372C-4A3F-DA4B-80E3-2B6C152B74D5}"/>
              </a:ext>
            </a:extLst>
          </p:cNvPr>
          <p:cNvGrpSpPr/>
          <p:nvPr/>
        </p:nvGrpSpPr>
        <p:grpSpPr>
          <a:xfrm>
            <a:off x="3457429" y="1548977"/>
            <a:ext cx="4477865" cy="914626"/>
            <a:chOff x="4715933" y="2894707"/>
            <a:chExt cx="4477865" cy="914626"/>
          </a:xfrm>
        </p:grpSpPr>
        <p:sp>
          <p:nvSpPr>
            <p:cNvPr id="219" name="Arrow: Pentagon 263">
              <a:extLst>
                <a:ext uri="{FF2B5EF4-FFF2-40B4-BE49-F238E27FC236}">
                  <a16:creationId xmlns:a16="http://schemas.microsoft.com/office/drawing/2014/main" id="{87590315-2062-7148-94CF-C2C1F7A0CC0B}"/>
                </a:ext>
              </a:extLst>
            </p:cNvPr>
            <p:cNvSpPr/>
            <p:nvPr/>
          </p:nvSpPr>
          <p:spPr>
            <a:xfrm>
              <a:off x="5176659" y="3352133"/>
              <a:ext cx="4017139" cy="457200"/>
            </a:xfrm>
            <a:prstGeom prst="homePlate">
              <a:avLst>
                <a:gd name="adj" fmla="val 24603"/>
              </a:avLst>
            </a:prstGeom>
            <a:solidFill>
              <a:schemeClr val="accent6"/>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IntelOne Text" panose="020B0503020203020204" pitchFamily="34" charset="77"/>
                  <a:ea typeface="Intel Clear Pro" panose="020B0804020202060201" pitchFamily="34" charset="77"/>
                  <a:cs typeface="Intel Clear Pro" panose="020B0804020202060201" pitchFamily="34" charset="77"/>
                </a:rPr>
                <a:t>OPTIMIZE</a:t>
              </a:r>
              <a:endParaRPr kumimoji="0" lang="en-US" sz="2000" b="0" i="0" u="none" strike="noStrike" kern="1200" cap="none" spc="0" normalizeH="0" baseline="0" noProof="0">
                <a:ln>
                  <a:noFill/>
                </a:ln>
                <a:solidFill>
                  <a:srgbClr val="FFFFFF"/>
                </a:solidFill>
                <a:effectLst/>
                <a:uLnTx/>
                <a:uFillTx/>
                <a:latin typeface="IntelOne Text" panose="020B0503020203020204" pitchFamily="34" charset="77"/>
                <a:ea typeface="Intel Clear Light" panose="020B0404020203020204" pitchFamily="34" charset="0"/>
                <a:cs typeface="Intel Clear Light" panose="020B0404020203020204" pitchFamily="34" charset="0"/>
              </a:endParaRPr>
            </a:p>
          </p:txBody>
        </p:sp>
        <p:sp>
          <p:nvSpPr>
            <p:cNvPr id="220" name="Arrow: Chevron 323">
              <a:extLst>
                <a:ext uri="{FF2B5EF4-FFF2-40B4-BE49-F238E27FC236}">
                  <a16:creationId xmlns:a16="http://schemas.microsoft.com/office/drawing/2014/main" id="{61F26C11-3ABA-7948-ADB8-3848F23B501E}"/>
                </a:ext>
              </a:extLst>
            </p:cNvPr>
            <p:cNvSpPr/>
            <p:nvPr/>
          </p:nvSpPr>
          <p:spPr>
            <a:xfrm>
              <a:off x="4715933" y="2894707"/>
              <a:ext cx="457200" cy="457200"/>
            </a:xfrm>
            <a:prstGeom prst="chevron">
              <a:avLst>
                <a:gd name="adj" fmla="val 0"/>
              </a:avLst>
            </a:prstGeom>
            <a:solidFill>
              <a:srgbClr val="00C7F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IntelOne Text" panose="020B0503020203020204" pitchFamily="34" charset="77"/>
                  <a:cs typeface="Arial"/>
                </a:rPr>
                <a:t>2</a:t>
              </a:r>
            </a:p>
          </p:txBody>
        </p:sp>
      </p:grpSp>
      <p:grpSp>
        <p:nvGrpSpPr>
          <p:cNvPr id="221" name="Group 220">
            <a:extLst>
              <a:ext uri="{FF2B5EF4-FFF2-40B4-BE49-F238E27FC236}">
                <a16:creationId xmlns:a16="http://schemas.microsoft.com/office/drawing/2014/main" id="{777FE6BD-0267-A849-9FEA-4C887880CC9D}"/>
              </a:ext>
            </a:extLst>
          </p:cNvPr>
          <p:cNvGrpSpPr/>
          <p:nvPr/>
        </p:nvGrpSpPr>
        <p:grpSpPr>
          <a:xfrm>
            <a:off x="8594207" y="1553340"/>
            <a:ext cx="2468880" cy="914400"/>
            <a:chOff x="7467600" y="2911641"/>
            <a:chExt cx="2468880" cy="914400"/>
          </a:xfrm>
        </p:grpSpPr>
        <p:sp>
          <p:nvSpPr>
            <p:cNvPr id="222" name="Arrow: Pentagon 263">
              <a:extLst>
                <a:ext uri="{FF2B5EF4-FFF2-40B4-BE49-F238E27FC236}">
                  <a16:creationId xmlns:a16="http://schemas.microsoft.com/office/drawing/2014/main" id="{A6EE3ADA-A027-5846-9D49-ACDA8C37AAB8}"/>
                </a:ext>
              </a:extLst>
            </p:cNvPr>
            <p:cNvSpPr/>
            <p:nvPr/>
          </p:nvSpPr>
          <p:spPr>
            <a:xfrm>
              <a:off x="7924800" y="3368841"/>
              <a:ext cx="2011680" cy="457200"/>
            </a:xfrm>
            <a:prstGeom prst="homePlate">
              <a:avLst>
                <a:gd name="adj" fmla="val 24603"/>
              </a:avLst>
            </a:prstGeom>
            <a:solidFill>
              <a:schemeClr val="accent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IntelOne Text" panose="020B0503020203020204" pitchFamily="34" charset="77"/>
                  <a:ea typeface="Intel Clear Pro" panose="020B0804020202060201" pitchFamily="34" charset="77"/>
                  <a:cs typeface="Intel Clear Pro" panose="020B0804020202060201" pitchFamily="34" charset="77"/>
                </a:rPr>
                <a:t>DEPLOY</a:t>
              </a:r>
              <a:endParaRPr kumimoji="0" lang="en-US" sz="2000" b="0" i="0" u="none" strike="noStrike" kern="1200" cap="none" spc="0" normalizeH="0" baseline="0" noProof="0">
                <a:ln>
                  <a:noFill/>
                </a:ln>
                <a:solidFill>
                  <a:srgbClr val="FFFFFF"/>
                </a:solidFill>
                <a:effectLst/>
                <a:uLnTx/>
                <a:uFillTx/>
                <a:latin typeface="IntelOne Text" panose="020B0503020203020204" pitchFamily="34" charset="77"/>
                <a:ea typeface="Intel Clear Light" panose="020B0404020203020204" pitchFamily="34" charset="0"/>
                <a:cs typeface="Intel Clear Light" panose="020B0404020203020204" pitchFamily="34" charset="0"/>
              </a:endParaRPr>
            </a:p>
          </p:txBody>
        </p:sp>
        <p:sp>
          <p:nvSpPr>
            <p:cNvPr id="223" name="Arrow: Chevron 323">
              <a:extLst>
                <a:ext uri="{FF2B5EF4-FFF2-40B4-BE49-F238E27FC236}">
                  <a16:creationId xmlns:a16="http://schemas.microsoft.com/office/drawing/2014/main" id="{720757A3-5320-234B-BFA4-F488EAFE9C15}"/>
                </a:ext>
              </a:extLst>
            </p:cNvPr>
            <p:cNvSpPr/>
            <p:nvPr/>
          </p:nvSpPr>
          <p:spPr>
            <a:xfrm>
              <a:off x="7467600" y="2911641"/>
              <a:ext cx="457200" cy="457200"/>
            </a:xfrm>
            <a:prstGeom prst="chevron">
              <a:avLst>
                <a:gd name="adj" fmla="val 0"/>
              </a:avLst>
            </a:prstGeom>
            <a:solidFill>
              <a:srgbClr val="00C7F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IntelOne Text" panose="020B0503020203020204" pitchFamily="34" charset="77"/>
                  <a:cs typeface="Arial"/>
                </a:rPr>
                <a:t>3</a:t>
              </a:r>
            </a:p>
          </p:txBody>
        </p:sp>
      </p:grpSp>
      <p:sp>
        <p:nvSpPr>
          <p:cNvPr id="226" name="Rectangle 225">
            <a:extLst>
              <a:ext uri="{FF2B5EF4-FFF2-40B4-BE49-F238E27FC236}">
                <a16:creationId xmlns:a16="http://schemas.microsoft.com/office/drawing/2014/main" id="{A52EC211-D518-4048-B341-A69E38D23F6A}"/>
              </a:ext>
            </a:extLst>
          </p:cNvPr>
          <p:cNvSpPr/>
          <p:nvPr/>
        </p:nvSpPr>
        <p:spPr>
          <a:xfrm>
            <a:off x="621828" y="4109524"/>
            <a:ext cx="3122251" cy="1632442"/>
          </a:xfrm>
          <a:prstGeom prst="rect">
            <a:avLst/>
          </a:prstGeom>
          <a:solidFill>
            <a:schemeClr val="accent1">
              <a:alpha val="3007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252"/>
              </a:solidFill>
              <a:effectLst/>
              <a:uLnTx/>
              <a:uFillTx/>
              <a:latin typeface="IntelOne Text"/>
              <a:cs typeface="Arial"/>
            </a:endParaRPr>
          </a:p>
        </p:txBody>
      </p:sp>
      <p:pic>
        <p:nvPicPr>
          <p:cNvPr id="225" name="Picture 224">
            <a:extLst>
              <a:ext uri="{FF2B5EF4-FFF2-40B4-BE49-F238E27FC236}">
                <a16:creationId xmlns:a16="http://schemas.microsoft.com/office/drawing/2014/main" id="{1187E2EA-B80A-7943-BC20-EB955E198AA4}"/>
              </a:ext>
            </a:extLst>
          </p:cNvPr>
          <p:cNvPicPr>
            <a:picLocks noChangeAspect="1"/>
          </p:cNvPicPr>
          <p:nvPr/>
        </p:nvPicPr>
        <p:blipFill>
          <a:blip r:embed="rId10"/>
          <a:stretch>
            <a:fillRect/>
          </a:stretch>
        </p:blipFill>
        <p:spPr>
          <a:xfrm>
            <a:off x="861199" y="3381960"/>
            <a:ext cx="371808" cy="395046"/>
          </a:xfrm>
          <a:prstGeom prst="rect">
            <a:avLst/>
          </a:prstGeom>
        </p:spPr>
      </p:pic>
      <p:pic>
        <p:nvPicPr>
          <p:cNvPr id="229" name="Picture 228">
            <a:extLst>
              <a:ext uri="{FF2B5EF4-FFF2-40B4-BE49-F238E27FC236}">
                <a16:creationId xmlns:a16="http://schemas.microsoft.com/office/drawing/2014/main" id="{E5841E84-A70E-5D45-92F5-FF0E40F24541}"/>
              </a:ext>
            </a:extLst>
          </p:cNvPr>
          <p:cNvPicPr>
            <a:picLocks noChangeAspect="1"/>
          </p:cNvPicPr>
          <p:nvPr/>
        </p:nvPicPr>
        <p:blipFill>
          <a:blip r:embed="rId11"/>
          <a:stretch>
            <a:fillRect/>
          </a:stretch>
        </p:blipFill>
        <p:spPr>
          <a:xfrm>
            <a:off x="3160153" y="2702939"/>
            <a:ext cx="371808" cy="348570"/>
          </a:xfrm>
          <a:prstGeom prst="rect">
            <a:avLst/>
          </a:prstGeom>
        </p:spPr>
      </p:pic>
      <p:pic>
        <p:nvPicPr>
          <p:cNvPr id="6" name="Graphic 5">
            <a:extLst>
              <a:ext uri="{FF2B5EF4-FFF2-40B4-BE49-F238E27FC236}">
                <a16:creationId xmlns:a16="http://schemas.microsoft.com/office/drawing/2014/main" id="{8C54D467-54B0-8B41-82C4-59D3894D5D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29715" y="3403596"/>
            <a:ext cx="320612" cy="320612"/>
          </a:xfrm>
          <a:prstGeom prst="rect">
            <a:avLst/>
          </a:prstGeom>
        </p:spPr>
      </p:pic>
      <p:pic>
        <p:nvPicPr>
          <p:cNvPr id="230" name="Graphic 229">
            <a:extLst>
              <a:ext uri="{FF2B5EF4-FFF2-40B4-BE49-F238E27FC236}">
                <a16:creationId xmlns:a16="http://schemas.microsoft.com/office/drawing/2014/main" id="{50A4037E-3345-7E4C-A455-494CEDBF56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38277" y="3025776"/>
            <a:ext cx="320612" cy="320612"/>
          </a:xfrm>
          <a:prstGeom prst="rect">
            <a:avLst/>
          </a:prstGeom>
        </p:spPr>
      </p:pic>
      <p:pic>
        <p:nvPicPr>
          <p:cNvPr id="231" name="Graphic 230">
            <a:extLst>
              <a:ext uri="{FF2B5EF4-FFF2-40B4-BE49-F238E27FC236}">
                <a16:creationId xmlns:a16="http://schemas.microsoft.com/office/drawing/2014/main" id="{F436A302-DBD3-DF44-AEE3-AEC1FBFE8D1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40047" y="2922677"/>
            <a:ext cx="320612" cy="320612"/>
          </a:xfrm>
          <a:prstGeom prst="rect">
            <a:avLst/>
          </a:prstGeom>
        </p:spPr>
      </p:pic>
      <p:pic>
        <p:nvPicPr>
          <p:cNvPr id="8" name="Picture 7" descr="Icon&#10;&#10;Description automatically generated">
            <a:extLst>
              <a:ext uri="{FF2B5EF4-FFF2-40B4-BE49-F238E27FC236}">
                <a16:creationId xmlns:a16="http://schemas.microsoft.com/office/drawing/2014/main" id="{163FAEE5-FB85-2E4F-9ACF-171ABD62D2B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50516" y="2972952"/>
            <a:ext cx="401229" cy="401229"/>
          </a:xfrm>
          <a:prstGeom prst="rect">
            <a:avLst/>
          </a:prstGeom>
        </p:spPr>
      </p:pic>
      <p:pic>
        <p:nvPicPr>
          <p:cNvPr id="10" name="Picture 9" descr="Icon&#10;&#10;Description automatically generated">
            <a:extLst>
              <a:ext uri="{FF2B5EF4-FFF2-40B4-BE49-F238E27FC236}">
                <a16:creationId xmlns:a16="http://schemas.microsoft.com/office/drawing/2014/main" id="{8ACD1D9E-4D72-864D-B3B9-09F4BB0E86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05897" y="3292623"/>
            <a:ext cx="474259" cy="474259"/>
          </a:xfrm>
          <a:prstGeom prst="rect">
            <a:avLst/>
          </a:prstGeom>
        </p:spPr>
      </p:pic>
      <p:pic>
        <p:nvPicPr>
          <p:cNvPr id="16" name="Picture 15" descr="Icon&#10;&#10;Description automatically generated">
            <a:extLst>
              <a:ext uri="{FF2B5EF4-FFF2-40B4-BE49-F238E27FC236}">
                <a16:creationId xmlns:a16="http://schemas.microsoft.com/office/drawing/2014/main" id="{CCDA14C2-B05A-F942-8F25-80270F9E47A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549099" y="2575436"/>
            <a:ext cx="373669" cy="373669"/>
          </a:xfrm>
          <a:prstGeom prst="rect">
            <a:avLst/>
          </a:prstGeom>
        </p:spPr>
      </p:pic>
      <p:pic>
        <p:nvPicPr>
          <p:cNvPr id="18" name="Picture 17" descr="Icon&#10;&#10;Description automatically generated">
            <a:extLst>
              <a:ext uri="{FF2B5EF4-FFF2-40B4-BE49-F238E27FC236}">
                <a16:creationId xmlns:a16="http://schemas.microsoft.com/office/drawing/2014/main" id="{1B37A64A-F8D6-B445-93FC-5D8E1473512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73786" y="2551330"/>
            <a:ext cx="387263" cy="387263"/>
          </a:xfrm>
          <a:prstGeom prst="rect">
            <a:avLst/>
          </a:prstGeom>
        </p:spPr>
      </p:pic>
      <p:pic>
        <p:nvPicPr>
          <p:cNvPr id="21" name="Picture 20">
            <a:extLst>
              <a:ext uri="{FF2B5EF4-FFF2-40B4-BE49-F238E27FC236}">
                <a16:creationId xmlns:a16="http://schemas.microsoft.com/office/drawing/2014/main" id="{DB5CE9A5-28D4-8949-A656-005DA6A9C13B}"/>
              </a:ext>
            </a:extLst>
          </p:cNvPr>
          <p:cNvPicPr>
            <a:picLocks noChangeAspect="1"/>
          </p:cNvPicPr>
          <p:nvPr/>
        </p:nvPicPr>
        <p:blipFill>
          <a:blip r:embed="rId18"/>
          <a:stretch>
            <a:fillRect/>
          </a:stretch>
        </p:blipFill>
        <p:spPr>
          <a:xfrm>
            <a:off x="850256" y="2688533"/>
            <a:ext cx="342019" cy="285016"/>
          </a:xfrm>
          <a:prstGeom prst="rect">
            <a:avLst/>
          </a:prstGeom>
        </p:spPr>
      </p:pic>
      <p:pic>
        <p:nvPicPr>
          <p:cNvPr id="148" name="Picture 147" descr="A picture containing text, clipart&#10;&#10;Description automatically generated">
            <a:extLst>
              <a:ext uri="{FF2B5EF4-FFF2-40B4-BE49-F238E27FC236}">
                <a16:creationId xmlns:a16="http://schemas.microsoft.com/office/drawing/2014/main" id="{74E0DFBA-396C-0F48-97D4-8E63AAA3512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13837" y="3227741"/>
            <a:ext cx="486984" cy="486984"/>
          </a:xfrm>
          <a:prstGeom prst="rect">
            <a:avLst/>
          </a:prstGeom>
        </p:spPr>
      </p:pic>
      <p:pic>
        <p:nvPicPr>
          <p:cNvPr id="4" name="Picture 3">
            <a:extLst>
              <a:ext uri="{FF2B5EF4-FFF2-40B4-BE49-F238E27FC236}">
                <a16:creationId xmlns:a16="http://schemas.microsoft.com/office/drawing/2014/main" id="{541B2D86-33E5-FF4D-9416-D9CB05620CFB}"/>
              </a:ext>
            </a:extLst>
          </p:cNvPr>
          <p:cNvPicPr>
            <a:picLocks noChangeAspect="1"/>
          </p:cNvPicPr>
          <p:nvPr/>
        </p:nvPicPr>
        <p:blipFill>
          <a:blip r:embed="rId20"/>
          <a:stretch>
            <a:fillRect/>
          </a:stretch>
        </p:blipFill>
        <p:spPr>
          <a:xfrm>
            <a:off x="7426775" y="2601059"/>
            <a:ext cx="433106" cy="433106"/>
          </a:xfrm>
          <a:prstGeom prst="rect">
            <a:avLst/>
          </a:prstGeom>
        </p:spPr>
      </p:pic>
      <p:pic>
        <p:nvPicPr>
          <p:cNvPr id="224" name="Picture 223">
            <a:extLst>
              <a:ext uri="{FF2B5EF4-FFF2-40B4-BE49-F238E27FC236}">
                <a16:creationId xmlns:a16="http://schemas.microsoft.com/office/drawing/2014/main" id="{5F623FA3-A067-FF4E-B641-69C4BFC343DC}"/>
              </a:ext>
            </a:extLst>
          </p:cNvPr>
          <p:cNvPicPr>
            <a:picLocks noChangeAspect="1"/>
          </p:cNvPicPr>
          <p:nvPr/>
        </p:nvPicPr>
        <p:blipFill>
          <a:blip r:embed="rId21"/>
          <a:stretch>
            <a:fillRect/>
          </a:stretch>
        </p:blipFill>
        <p:spPr>
          <a:xfrm>
            <a:off x="4150643" y="2699519"/>
            <a:ext cx="403241" cy="282269"/>
          </a:xfrm>
          <a:prstGeom prst="rect">
            <a:avLst/>
          </a:prstGeom>
        </p:spPr>
      </p:pic>
      <p:sp>
        <p:nvSpPr>
          <p:cNvPr id="232" name="Rectangle 231">
            <a:extLst>
              <a:ext uri="{FF2B5EF4-FFF2-40B4-BE49-F238E27FC236}">
                <a16:creationId xmlns:a16="http://schemas.microsoft.com/office/drawing/2014/main" id="{254D1E97-5750-479C-8643-864A77FAA380}"/>
              </a:ext>
            </a:extLst>
          </p:cNvPr>
          <p:cNvSpPr/>
          <p:nvPr/>
        </p:nvSpPr>
        <p:spPr>
          <a:xfrm>
            <a:off x="4551910" y="4421926"/>
            <a:ext cx="2426227" cy="746358"/>
          </a:xfrm>
          <a:prstGeom prst="rect">
            <a:avLst/>
          </a:prstGeom>
        </p:spPr>
        <p:txBody>
          <a:bodyPr wrap="square">
            <a:spAutoFit/>
          </a:bodyPr>
          <a:lstStyle/>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ntelOne Text Medium" panose="020B0503020203020204" pitchFamily="34" charset="77"/>
                <a:cs typeface="Arial"/>
                <a:sym typeface="Helvetica Neue"/>
              </a:rPr>
              <a:t>Neural Network Compression Framework</a:t>
            </a:r>
          </a:p>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ntelOne Text Light"/>
                <a:cs typeface="Arial"/>
                <a:sym typeface="Helvetica Neue"/>
              </a:rPr>
              <a:t>Compression algorithms for quantization-aware training with PyTorch and TensorFlow frameworks</a:t>
            </a:r>
          </a:p>
        </p:txBody>
      </p:sp>
      <p:pic>
        <p:nvPicPr>
          <p:cNvPr id="233" name="Picture 232">
            <a:extLst>
              <a:ext uri="{FF2B5EF4-FFF2-40B4-BE49-F238E27FC236}">
                <a16:creationId xmlns:a16="http://schemas.microsoft.com/office/drawing/2014/main" id="{B73DE5E9-F072-422C-9541-41213FDAFC0A}"/>
              </a:ext>
            </a:extLst>
          </p:cNvPr>
          <p:cNvPicPr>
            <a:picLocks noChangeAspect="1"/>
          </p:cNvPicPr>
          <p:nvPr/>
        </p:nvPicPr>
        <p:blipFill>
          <a:blip r:embed="rId22"/>
          <a:stretch>
            <a:fillRect/>
          </a:stretch>
        </p:blipFill>
        <p:spPr>
          <a:xfrm>
            <a:off x="4187735" y="4562101"/>
            <a:ext cx="286470" cy="396649"/>
          </a:xfrm>
          <a:prstGeom prst="rect">
            <a:avLst/>
          </a:prstGeom>
        </p:spPr>
      </p:pic>
      <p:sp>
        <p:nvSpPr>
          <p:cNvPr id="234" name="Rectangle 233">
            <a:extLst>
              <a:ext uri="{FF2B5EF4-FFF2-40B4-BE49-F238E27FC236}">
                <a16:creationId xmlns:a16="http://schemas.microsoft.com/office/drawing/2014/main" id="{D38F57A1-0749-487C-899C-9A85A34E42C7}"/>
              </a:ext>
            </a:extLst>
          </p:cNvPr>
          <p:cNvSpPr/>
          <p:nvPr/>
        </p:nvSpPr>
        <p:spPr>
          <a:xfrm>
            <a:off x="613771" y="5814893"/>
            <a:ext cx="10996590" cy="624903"/>
          </a:xfrm>
          <a:prstGeom prst="rect">
            <a:avLst/>
          </a:prstGeom>
          <a:solidFill>
            <a:srgbClr val="7BDEFF">
              <a:alpha val="3007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25252"/>
              </a:solidFill>
              <a:effectLst/>
              <a:uLnTx/>
              <a:uFillTx/>
              <a:latin typeface="IntelOne Text"/>
              <a:cs typeface="Arial"/>
            </a:endParaRPr>
          </a:p>
        </p:txBody>
      </p:sp>
      <p:pic>
        <p:nvPicPr>
          <p:cNvPr id="235" name="Picture 234" descr="A picture containing text, sign, vector graphics&#10;&#10;Description automatically generated">
            <a:extLst>
              <a:ext uri="{FF2B5EF4-FFF2-40B4-BE49-F238E27FC236}">
                <a16:creationId xmlns:a16="http://schemas.microsoft.com/office/drawing/2014/main" id="{00DB8EA7-5FBB-4EE7-9652-2D6EBFF7867B}"/>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28105" y="5827276"/>
            <a:ext cx="604902" cy="604902"/>
          </a:xfrm>
          <a:prstGeom prst="rect">
            <a:avLst/>
          </a:prstGeom>
        </p:spPr>
      </p:pic>
      <p:sp>
        <p:nvSpPr>
          <p:cNvPr id="236" name="Rectangle 235">
            <a:extLst>
              <a:ext uri="{FF2B5EF4-FFF2-40B4-BE49-F238E27FC236}">
                <a16:creationId xmlns:a16="http://schemas.microsoft.com/office/drawing/2014/main" id="{7623D5BB-564D-48DA-9922-386BC2730FEE}"/>
              </a:ext>
            </a:extLst>
          </p:cNvPr>
          <p:cNvSpPr/>
          <p:nvPr/>
        </p:nvSpPr>
        <p:spPr>
          <a:xfrm>
            <a:off x="1392582" y="5860297"/>
            <a:ext cx="5965298" cy="579499"/>
          </a:xfrm>
          <a:prstGeom prst="rect">
            <a:avLst/>
          </a:prstGeom>
          <a:noFill/>
          <a:ln w="9525" cap="flat" cmpd="sng" algn="ctr">
            <a:noFill/>
            <a:prstDash val="solid"/>
          </a:ln>
          <a:effectLst/>
        </p:spPr>
        <p:txBody>
          <a:bodyPr rot="0" spcFirstLastPara="0" vertOverflow="overflow" horzOverflow="overflow" vert="horz" wrap="square" lIns="0" tIns="25719" rIns="0" bIns="25719" numCol="1" spcCol="0" rtlCol="0" fromWordArt="0" anchor="ctr" anchorCtr="0" forceAA="0" compatLnSpc="1">
            <a:prstTxWarp prst="textNoShape">
              <a:avLst/>
            </a:prstTxWarp>
            <a:noAutofit/>
          </a:bodyPr>
          <a:lstStyle/>
          <a:p>
            <a:pPr marL="0" marR="0" lvl="0" indent="0" algn="l" defTabSz="342875" rtl="0" eaLnBrk="1" fontAlgn="auto" latinLnBrk="0" hangingPunct="1">
              <a:lnSpc>
                <a:spcPct val="85000"/>
              </a:lnSpc>
              <a:spcBef>
                <a:spcPts val="0"/>
              </a:spcBef>
              <a:spcAft>
                <a:spcPts val="0"/>
              </a:spcAft>
              <a:buClrTx/>
              <a:buSzTx/>
              <a:buFontTx/>
              <a:buNone/>
              <a:tabLst/>
              <a:defRPr/>
            </a:pPr>
            <a:r>
              <a:rPr kumimoji="0" lang="fr-FR" sz="1000" b="0" i="0" u="none" strike="noStrike" kern="0" cap="none" spc="0" normalizeH="0" baseline="0" noProof="0" dirty="0" err="1">
                <a:ln>
                  <a:noFill/>
                </a:ln>
                <a:solidFill>
                  <a:srgbClr val="FFFFFF"/>
                </a:solidFill>
                <a:effectLst/>
                <a:uLnTx/>
                <a:uFillTx/>
                <a:latin typeface="IntelOne Text Medium" panose="020B0503020203020204" pitchFamily="34" charset="77"/>
                <a:cs typeface="Intel Clear" panose="020B0604020203020204" pitchFamily="34" charset="0"/>
                <a:sym typeface="Helvetica Neue"/>
              </a:rPr>
              <a:t>Powered</a:t>
            </a:r>
            <a:r>
              <a:rPr kumimoji="0" lang="fr-FR" sz="1000" b="0" i="0" u="none" strike="noStrike" kern="0" cap="none" spc="0" normalizeH="0" baseline="0" noProof="0" dirty="0">
                <a:ln>
                  <a:noFill/>
                </a:ln>
                <a:solidFill>
                  <a:srgbClr val="FFFFFF"/>
                </a:solidFill>
                <a:effectLst/>
                <a:uLnTx/>
                <a:uFillTx/>
                <a:latin typeface="IntelOne Text Medium" panose="020B0503020203020204" pitchFamily="34" charset="77"/>
                <a:cs typeface="Intel Clear" panose="020B0604020203020204" pitchFamily="34" charset="0"/>
                <a:sym typeface="Helvetica Neue"/>
              </a:rPr>
              <a:t> by </a:t>
            </a:r>
            <a:r>
              <a:rPr kumimoji="0" lang="fr-FR" sz="1000" b="0" i="0" u="none" strike="noStrike" kern="0" cap="none" spc="0" normalizeH="0" baseline="0" noProof="0" dirty="0" err="1">
                <a:ln>
                  <a:noFill/>
                </a:ln>
                <a:solidFill>
                  <a:srgbClr val="FFFFFF"/>
                </a:solidFill>
                <a:effectLst/>
                <a:uLnTx/>
                <a:uFillTx/>
                <a:latin typeface="IntelOne Text Medium" panose="020B0503020203020204" pitchFamily="34" charset="77"/>
                <a:cs typeface="Intel Clear" panose="020B0604020203020204" pitchFamily="34" charset="0"/>
                <a:sym typeface="Helvetica Neue"/>
              </a:rPr>
              <a:t>oneAPI</a:t>
            </a:r>
            <a:endParaRPr kumimoji="0" lang="fr-FR" sz="1000" b="0" i="0" u="none" strike="noStrike" kern="0" cap="none" spc="0" normalizeH="0" baseline="0" noProof="0" dirty="0">
              <a:ln>
                <a:noFill/>
              </a:ln>
              <a:solidFill>
                <a:srgbClr val="FFFFFF"/>
              </a:solidFill>
              <a:effectLst/>
              <a:uLnTx/>
              <a:uFillTx/>
              <a:latin typeface="IntelOne Text Medium" panose="020B0503020203020204" pitchFamily="34" charset="77"/>
              <a:cs typeface="Intel Clear" panose="020B0604020203020204" pitchFamily="34" charset="0"/>
              <a:sym typeface="Helvetica Neue"/>
            </a:endParaRPr>
          </a:p>
          <a:p>
            <a:pPr marL="0" marR="0" lvl="0" indent="0" algn="l" defTabSz="342875" rtl="0" eaLnBrk="1" fontAlgn="auto" latinLnBrk="0" hangingPunct="1">
              <a:lnSpc>
                <a:spcPct val="85000"/>
              </a:lnSpc>
              <a:spcBef>
                <a:spcPts val="0"/>
              </a:spcBef>
              <a:spcAft>
                <a:spcPts val="0"/>
              </a:spcAft>
              <a:buClrTx/>
              <a:buSzTx/>
              <a:buFontTx/>
              <a:buNone/>
              <a:tabLst/>
              <a:defRPr/>
            </a:pPr>
            <a:r>
              <a:rPr lang="fr-FR" sz="1000" kern="0" dirty="0">
                <a:solidFill>
                  <a:srgbClr val="FFFFFF"/>
                </a:solidFill>
                <a:latin typeface="+mj-lt"/>
                <a:cs typeface="Intel Clear" panose="020B0604020203020204" pitchFamily="34" charset="0"/>
                <a:sym typeface="Helvetica Neue"/>
              </a:rPr>
              <a:t>T</a:t>
            </a:r>
            <a:r>
              <a:rPr kumimoji="0" lang="en-US" sz="1000" b="0" i="0" u="none" strike="noStrike" kern="0" cap="none" spc="0" normalizeH="0" baseline="0" noProof="0" dirty="0">
                <a:ln>
                  <a:noFill/>
                </a:ln>
                <a:solidFill>
                  <a:srgbClr val="FFFFFF"/>
                </a:solidFill>
                <a:effectLst/>
                <a:uLnTx/>
                <a:uFillTx/>
                <a:latin typeface="+mj-lt"/>
                <a:cs typeface="Intel Clear" panose="020B0604020203020204" pitchFamily="34" charset="0"/>
                <a:sym typeface="Helvetica Neue"/>
              </a:rPr>
              <a:t>h</a:t>
            </a:r>
            <a:r>
              <a:rPr kumimoji="0" lang="en-US" sz="1000" b="0" i="0" u="none" strike="noStrike" kern="0" cap="none" spc="0" normalizeH="0" baseline="0" noProof="0" dirty="0">
                <a:ln>
                  <a:noFill/>
                </a:ln>
                <a:solidFill>
                  <a:srgbClr val="FFFFFF"/>
                </a:solidFill>
                <a:effectLst/>
                <a:uLnTx/>
                <a:uFillTx/>
                <a:latin typeface="IntelOne Text Light"/>
                <a:cs typeface="Intel Clear" panose="020B0604020203020204" pitchFamily="34" charset="0"/>
                <a:sym typeface="Helvetica Neue"/>
              </a:rPr>
              <a:t>e productive, smart path to freedom for accelerated computing from the economic and technical burdens of proprietary alternatives.</a:t>
            </a:r>
            <a:endParaRPr kumimoji="0" lang="fr-FR" sz="1000" b="0" i="0" u="none" strike="noStrike" kern="0" cap="none" spc="0" normalizeH="0" baseline="0" noProof="0" dirty="0">
              <a:ln>
                <a:noFill/>
              </a:ln>
              <a:solidFill>
                <a:srgbClr val="FFFFFF"/>
              </a:solidFill>
              <a:effectLst/>
              <a:uLnTx/>
              <a:uFillTx/>
              <a:latin typeface="IntelOne Text" panose="020B0503020203020204" pitchFamily="34" charset="77"/>
              <a:cs typeface="Intel Clear" panose="020B0604020203020204" pitchFamily="34" charset="0"/>
              <a:sym typeface="Helvetica Neue"/>
            </a:endParaRPr>
          </a:p>
        </p:txBody>
      </p:sp>
      <p:grpSp>
        <p:nvGrpSpPr>
          <p:cNvPr id="15" name="Group 14">
            <a:extLst>
              <a:ext uri="{FF2B5EF4-FFF2-40B4-BE49-F238E27FC236}">
                <a16:creationId xmlns:a16="http://schemas.microsoft.com/office/drawing/2014/main" id="{CE33CD12-F407-415C-9382-17F3F9306E25}"/>
              </a:ext>
            </a:extLst>
          </p:cNvPr>
          <p:cNvGrpSpPr/>
          <p:nvPr/>
        </p:nvGrpSpPr>
        <p:grpSpPr>
          <a:xfrm>
            <a:off x="9272960" y="2569646"/>
            <a:ext cx="2153238" cy="1917916"/>
            <a:chOff x="9058375" y="2550587"/>
            <a:chExt cx="2153238" cy="1917916"/>
          </a:xfrm>
        </p:grpSpPr>
        <p:pic>
          <p:nvPicPr>
            <p:cNvPr id="138" name="Picture 137" descr="A close up of a sign&#10;&#10;Description automatically generated">
              <a:extLst>
                <a:ext uri="{FF2B5EF4-FFF2-40B4-BE49-F238E27FC236}">
                  <a16:creationId xmlns:a16="http://schemas.microsoft.com/office/drawing/2014/main" id="{EE63649E-FEBD-4ACC-B761-9642E684B5C5}"/>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9296201" y="2835495"/>
              <a:ext cx="522013" cy="522013"/>
            </a:xfrm>
            <a:prstGeom prst="rect">
              <a:avLst/>
            </a:prstGeom>
          </p:spPr>
        </p:pic>
        <p:pic>
          <p:nvPicPr>
            <p:cNvPr id="139" name="Picture 138">
              <a:extLst>
                <a:ext uri="{FF2B5EF4-FFF2-40B4-BE49-F238E27FC236}">
                  <a16:creationId xmlns:a16="http://schemas.microsoft.com/office/drawing/2014/main" id="{8EB7694D-55A5-4B2D-9D30-45F294CDB8AF}"/>
                </a:ext>
              </a:extLst>
            </p:cNvPr>
            <p:cNvPicPr>
              <a:picLocks noChangeAspect="1"/>
            </p:cNvPicPr>
            <p:nvPr/>
          </p:nvPicPr>
          <p:blipFill>
            <a:blip r:embed="rId25" cstate="hqprint">
              <a:extLst>
                <a:ext uri="{28A0092B-C50C-407E-A947-70E740481C1C}">
                  <a14:useLocalDpi xmlns:a14="http://schemas.microsoft.com/office/drawing/2010/main"/>
                </a:ext>
              </a:extLst>
            </a:blip>
            <a:srcRect/>
            <a:stretch/>
          </p:blipFill>
          <p:spPr>
            <a:xfrm>
              <a:off x="9874849" y="2836603"/>
              <a:ext cx="522013" cy="522013"/>
            </a:xfrm>
            <a:prstGeom prst="rect">
              <a:avLst/>
            </a:prstGeom>
          </p:spPr>
        </p:pic>
        <p:pic>
          <p:nvPicPr>
            <p:cNvPr id="149" name="Picture 148">
              <a:extLst>
                <a:ext uri="{FF2B5EF4-FFF2-40B4-BE49-F238E27FC236}">
                  <a16:creationId xmlns:a16="http://schemas.microsoft.com/office/drawing/2014/main" id="{8CC91BE8-68EE-4E8A-BEBA-919DDFB7F6D3}"/>
                </a:ext>
              </a:extLst>
            </p:cNvPr>
            <p:cNvPicPr>
              <a:picLocks noChangeAspect="1"/>
            </p:cNvPicPr>
            <p:nvPr/>
          </p:nvPicPr>
          <p:blipFill>
            <a:blip r:embed="rId26"/>
            <a:stretch>
              <a:fillRect/>
            </a:stretch>
          </p:blipFill>
          <p:spPr>
            <a:xfrm>
              <a:off x="10453744" y="2838921"/>
              <a:ext cx="522013" cy="522013"/>
            </a:xfrm>
            <a:prstGeom prst="rect">
              <a:avLst/>
            </a:prstGeom>
          </p:spPr>
        </p:pic>
        <p:pic>
          <p:nvPicPr>
            <p:cNvPr id="150" name="Picture 149" descr="Graphical user interface, application&#10;&#10;Description automatically generated">
              <a:extLst>
                <a:ext uri="{FF2B5EF4-FFF2-40B4-BE49-F238E27FC236}">
                  <a16:creationId xmlns:a16="http://schemas.microsoft.com/office/drawing/2014/main" id="{957C3B93-C4A8-4C1F-98EC-835C0FE04BB0}"/>
                </a:ext>
              </a:extLst>
            </p:cNvPr>
            <p:cNvPicPr>
              <a:picLocks noChangeAspect="1"/>
            </p:cNvPicPr>
            <p:nvPr/>
          </p:nvPicPr>
          <p:blipFill>
            <a:blip r:embed="rId27"/>
            <a:stretch>
              <a:fillRect/>
            </a:stretch>
          </p:blipFill>
          <p:spPr>
            <a:xfrm>
              <a:off x="9300562" y="3450213"/>
              <a:ext cx="522013" cy="522013"/>
            </a:xfrm>
            <a:prstGeom prst="rect">
              <a:avLst/>
            </a:prstGeom>
          </p:spPr>
        </p:pic>
        <p:grpSp>
          <p:nvGrpSpPr>
            <p:cNvPr id="5" name="Group 4">
              <a:extLst>
                <a:ext uri="{FF2B5EF4-FFF2-40B4-BE49-F238E27FC236}">
                  <a16:creationId xmlns:a16="http://schemas.microsoft.com/office/drawing/2014/main" id="{96878249-D0E1-4EE6-AD93-83CB0C990753}"/>
                </a:ext>
              </a:extLst>
            </p:cNvPr>
            <p:cNvGrpSpPr/>
            <p:nvPr/>
          </p:nvGrpSpPr>
          <p:grpSpPr>
            <a:xfrm>
              <a:off x="9204163" y="4061059"/>
              <a:ext cx="1823424" cy="309548"/>
              <a:chOff x="9284053" y="3214964"/>
              <a:chExt cx="1823424" cy="309548"/>
            </a:xfrm>
          </p:grpSpPr>
          <p:sp>
            <p:nvSpPr>
              <p:cNvPr id="151" name="Rectangle 150">
                <a:extLst>
                  <a:ext uri="{FF2B5EF4-FFF2-40B4-BE49-F238E27FC236}">
                    <a16:creationId xmlns:a16="http://schemas.microsoft.com/office/drawing/2014/main" id="{BFC09A6E-8FBF-4DB3-8D98-E95DE99AD263}"/>
                  </a:ext>
                </a:extLst>
              </p:cNvPr>
              <p:cNvSpPr/>
              <p:nvPr/>
            </p:nvSpPr>
            <p:spPr>
              <a:xfrm>
                <a:off x="9674210" y="3214964"/>
                <a:ext cx="1433267" cy="213661"/>
              </a:xfrm>
              <a:prstGeom prst="rect">
                <a:avLst/>
              </a:prstGeom>
              <a:noFill/>
              <a:ln w="9525" cap="flat" cmpd="sng" algn="ctr">
                <a:solidFill>
                  <a:srgbClr val="00C7FD"/>
                </a:solidFill>
                <a:prstDash val="solid"/>
              </a:ln>
              <a:effectLst/>
            </p:spPr>
            <p:txBody>
              <a:bodyPr rot="0" spcFirstLastPara="0" vertOverflow="overflow" horzOverflow="overflow" vert="horz" wrap="square" lIns="0" tIns="25719" rIns="0" bIns="25719" numCol="1" spcCol="0" rtlCol="0" fromWordArt="0" anchor="ctr" anchorCtr="0" forceAA="0" compatLnSpc="1">
                <a:prstTxWarp prst="textNoShape">
                  <a:avLst/>
                </a:prstTxWarp>
                <a:noAutofit/>
              </a:bodyPr>
              <a:lstStyle/>
              <a:p>
                <a:pPr marL="0" marR="0" lvl="0" indent="0" algn="ctr" defTabSz="342875"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dirty="0">
                    <a:ln>
                      <a:noFill/>
                    </a:ln>
                    <a:solidFill>
                      <a:srgbClr val="FFFFFF"/>
                    </a:solidFill>
                    <a:effectLst/>
                    <a:uLnTx/>
                    <a:uFillTx/>
                    <a:latin typeface="IntelOne Text Medium" panose="020B0503020203020204" pitchFamily="34" charset="77"/>
                    <a:cs typeface="Intel Clear" panose="020B0604020203020204" pitchFamily="34" charset="0"/>
                    <a:sym typeface="Helvetica Neue"/>
                  </a:rPr>
                  <a:t>Deployment</a:t>
                </a:r>
                <a:r>
                  <a:rPr kumimoji="0" lang="fr-FR" sz="900" b="0" i="0" u="none" strike="noStrike" kern="0" cap="none" spc="0" normalizeH="0" baseline="0" noProof="0" dirty="0">
                    <a:ln>
                      <a:noFill/>
                    </a:ln>
                    <a:solidFill>
                      <a:srgbClr val="FFFFFF"/>
                    </a:solidFill>
                    <a:effectLst/>
                    <a:uLnTx/>
                    <a:uFillTx/>
                    <a:latin typeface="IntelOne Text Medium" panose="020B0503020203020204" pitchFamily="34" charset="77"/>
                    <a:cs typeface="Intel Clear" panose="020B0604020203020204" pitchFamily="34" charset="0"/>
                    <a:sym typeface="Helvetica Neue"/>
                  </a:rPr>
                  <a:t> Manager</a:t>
                </a:r>
              </a:p>
            </p:txBody>
          </p:sp>
          <p:grpSp>
            <p:nvGrpSpPr>
              <p:cNvPr id="152" name="Group 151">
                <a:extLst>
                  <a:ext uri="{FF2B5EF4-FFF2-40B4-BE49-F238E27FC236}">
                    <a16:creationId xmlns:a16="http://schemas.microsoft.com/office/drawing/2014/main" id="{5E573723-6224-43A4-86E2-AB77E0999232}"/>
                  </a:ext>
                </a:extLst>
              </p:cNvPr>
              <p:cNvGrpSpPr/>
              <p:nvPr/>
            </p:nvGrpSpPr>
            <p:grpSpPr>
              <a:xfrm>
                <a:off x="9284053" y="3227521"/>
                <a:ext cx="247407" cy="296991"/>
                <a:chOff x="6716713" y="2162175"/>
                <a:chExt cx="781050" cy="842963"/>
              </a:xfrm>
              <a:solidFill>
                <a:srgbClr val="FFFFFF"/>
              </a:solidFill>
            </p:grpSpPr>
            <p:sp>
              <p:nvSpPr>
                <p:cNvPr id="153" name="Freeform 22">
                  <a:extLst>
                    <a:ext uri="{FF2B5EF4-FFF2-40B4-BE49-F238E27FC236}">
                      <a16:creationId xmlns:a16="http://schemas.microsoft.com/office/drawing/2014/main" id="{AC9C00BC-8BE2-4947-A0EC-6C0C1CAEA388}"/>
                    </a:ext>
                  </a:extLst>
                </p:cNvPr>
                <p:cNvSpPr>
                  <a:spLocks/>
                </p:cNvSpPr>
                <p:nvPr/>
              </p:nvSpPr>
              <p:spPr bwMode="auto">
                <a:xfrm>
                  <a:off x="6716713" y="2455863"/>
                  <a:ext cx="355600" cy="220663"/>
                </a:xfrm>
                <a:custGeom>
                  <a:avLst/>
                  <a:gdLst>
                    <a:gd name="T0" fmla="*/ 73 w 80"/>
                    <a:gd name="T1" fmla="*/ 50 h 50"/>
                    <a:gd name="T2" fmla="*/ 7 w 80"/>
                    <a:gd name="T3" fmla="*/ 50 h 50"/>
                    <a:gd name="T4" fmla="*/ 0 w 80"/>
                    <a:gd name="T5" fmla="*/ 43 h 50"/>
                    <a:gd name="T6" fmla="*/ 0 w 80"/>
                    <a:gd name="T7" fmla="*/ 7 h 50"/>
                    <a:gd name="T8" fmla="*/ 7 w 80"/>
                    <a:gd name="T9" fmla="*/ 0 h 50"/>
                    <a:gd name="T10" fmla="*/ 73 w 80"/>
                    <a:gd name="T11" fmla="*/ 0 h 50"/>
                    <a:gd name="T12" fmla="*/ 80 w 80"/>
                    <a:gd name="T13" fmla="*/ 7 h 50"/>
                    <a:gd name="T14" fmla="*/ 80 w 80"/>
                    <a:gd name="T15" fmla="*/ 43 h 50"/>
                    <a:gd name="T16" fmla="*/ 73 w 80"/>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0">
                      <a:moveTo>
                        <a:pt x="73" y="50"/>
                      </a:moveTo>
                      <a:cubicBezTo>
                        <a:pt x="7" y="50"/>
                        <a:pt x="7" y="50"/>
                        <a:pt x="7" y="50"/>
                      </a:cubicBezTo>
                      <a:cubicBezTo>
                        <a:pt x="3" y="50"/>
                        <a:pt x="0" y="47"/>
                        <a:pt x="0" y="43"/>
                      </a:cubicBezTo>
                      <a:cubicBezTo>
                        <a:pt x="0" y="7"/>
                        <a:pt x="0" y="7"/>
                        <a:pt x="0" y="7"/>
                      </a:cubicBezTo>
                      <a:cubicBezTo>
                        <a:pt x="0" y="3"/>
                        <a:pt x="3" y="0"/>
                        <a:pt x="7" y="0"/>
                      </a:cubicBezTo>
                      <a:cubicBezTo>
                        <a:pt x="73" y="0"/>
                        <a:pt x="73" y="0"/>
                        <a:pt x="73" y="0"/>
                      </a:cubicBezTo>
                      <a:cubicBezTo>
                        <a:pt x="77" y="0"/>
                        <a:pt x="80" y="3"/>
                        <a:pt x="80" y="7"/>
                      </a:cubicBezTo>
                      <a:cubicBezTo>
                        <a:pt x="80" y="43"/>
                        <a:pt x="80" y="43"/>
                        <a:pt x="80" y="43"/>
                      </a:cubicBezTo>
                      <a:cubicBezTo>
                        <a:pt x="80" y="47"/>
                        <a:pt x="77" y="50"/>
                        <a:pt x="7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54" name="Freeform 23">
                  <a:extLst>
                    <a:ext uri="{FF2B5EF4-FFF2-40B4-BE49-F238E27FC236}">
                      <a16:creationId xmlns:a16="http://schemas.microsoft.com/office/drawing/2014/main" id="{0CF90447-5C02-4F1F-9ECC-9B09E75D2C93}"/>
                    </a:ext>
                  </a:extLst>
                </p:cNvPr>
                <p:cNvSpPr>
                  <a:spLocks/>
                </p:cNvSpPr>
                <p:nvPr/>
              </p:nvSpPr>
              <p:spPr bwMode="auto">
                <a:xfrm>
                  <a:off x="7138988" y="2162175"/>
                  <a:ext cx="350838" cy="222250"/>
                </a:xfrm>
                <a:custGeom>
                  <a:avLst/>
                  <a:gdLst>
                    <a:gd name="T0" fmla="*/ 73 w 79"/>
                    <a:gd name="T1" fmla="*/ 50 h 50"/>
                    <a:gd name="T2" fmla="*/ 7 w 79"/>
                    <a:gd name="T3" fmla="*/ 50 h 50"/>
                    <a:gd name="T4" fmla="*/ 0 w 79"/>
                    <a:gd name="T5" fmla="*/ 43 h 50"/>
                    <a:gd name="T6" fmla="*/ 0 w 79"/>
                    <a:gd name="T7" fmla="*/ 6 h 50"/>
                    <a:gd name="T8" fmla="*/ 7 w 79"/>
                    <a:gd name="T9" fmla="*/ 0 h 50"/>
                    <a:gd name="T10" fmla="*/ 73 w 79"/>
                    <a:gd name="T11" fmla="*/ 0 h 50"/>
                    <a:gd name="T12" fmla="*/ 79 w 79"/>
                    <a:gd name="T13" fmla="*/ 6 h 50"/>
                    <a:gd name="T14" fmla="*/ 79 w 79"/>
                    <a:gd name="T15" fmla="*/ 43 h 50"/>
                    <a:gd name="T16" fmla="*/ 73 w 7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50">
                      <a:moveTo>
                        <a:pt x="73" y="50"/>
                      </a:moveTo>
                      <a:cubicBezTo>
                        <a:pt x="7" y="50"/>
                        <a:pt x="7" y="50"/>
                        <a:pt x="7" y="50"/>
                      </a:cubicBezTo>
                      <a:cubicBezTo>
                        <a:pt x="3" y="50"/>
                        <a:pt x="0" y="47"/>
                        <a:pt x="0" y="43"/>
                      </a:cubicBezTo>
                      <a:cubicBezTo>
                        <a:pt x="0" y="6"/>
                        <a:pt x="0" y="6"/>
                        <a:pt x="0" y="6"/>
                      </a:cubicBezTo>
                      <a:cubicBezTo>
                        <a:pt x="0" y="3"/>
                        <a:pt x="3" y="0"/>
                        <a:pt x="7" y="0"/>
                      </a:cubicBezTo>
                      <a:cubicBezTo>
                        <a:pt x="73" y="0"/>
                        <a:pt x="73" y="0"/>
                        <a:pt x="73" y="0"/>
                      </a:cubicBezTo>
                      <a:cubicBezTo>
                        <a:pt x="76" y="0"/>
                        <a:pt x="79" y="3"/>
                        <a:pt x="79" y="6"/>
                      </a:cubicBezTo>
                      <a:cubicBezTo>
                        <a:pt x="79" y="43"/>
                        <a:pt x="79" y="43"/>
                        <a:pt x="79" y="43"/>
                      </a:cubicBezTo>
                      <a:cubicBezTo>
                        <a:pt x="79" y="47"/>
                        <a:pt x="76" y="50"/>
                        <a:pt x="7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55" name="Freeform 24">
                  <a:extLst>
                    <a:ext uri="{FF2B5EF4-FFF2-40B4-BE49-F238E27FC236}">
                      <a16:creationId xmlns:a16="http://schemas.microsoft.com/office/drawing/2014/main" id="{8093ED5E-DADA-4EC1-9503-DDECA208B6DD}"/>
                    </a:ext>
                  </a:extLst>
                </p:cNvPr>
                <p:cNvSpPr>
                  <a:spLocks/>
                </p:cNvSpPr>
                <p:nvPr/>
              </p:nvSpPr>
              <p:spPr bwMode="auto">
                <a:xfrm>
                  <a:off x="6716713" y="2162175"/>
                  <a:ext cx="355600" cy="222250"/>
                </a:xfrm>
                <a:custGeom>
                  <a:avLst/>
                  <a:gdLst>
                    <a:gd name="T0" fmla="*/ 73 w 80"/>
                    <a:gd name="T1" fmla="*/ 50 h 50"/>
                    <a:gd name="T2" fmla="*/ 7 w 80"/>
                    <a:gd name="T3" fmla="*/ 50 h 50"/>
                    <a:gd name="T4" fmla="*/ 0 w 80"/>
                    <a:gd name="T5" fmla="*/ 43 h 50"/>
                    <a:gd name="T6" fmla="*/ 0 w 80"/>
                    <a:gd name="T7" fmla="*/ 6 h 50"/>
                    <a:gd name="T8" fmla="*/ 7 w 80"/>
                    <a:gd name="T9" fmla="*/ 0 h 50"/>
                    <a:gd name="T10" fmla="*/ 73 w 80"/>
                    <a:gd name="T11" fmla="*/ 0 h 50"/>
                    <a:gd name="T12" fmla="*/ 80 w 80"/>
                    <a:gd name="T13" fmla="*/ 6 h 50"/>
                    <a:gd name="T14" fmla="*/ 80 w 80"/>
                    <a:gd name="T15" fmla="*/ 43 h 50"/>
                    <a:gd name="T16" fmla="*/ 73 w 80"/>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0">
                      <a:moveTo>
                        <a:pt x="73" y="50"/>
                      </a:moveTo>
                      <a:cubicBezTo>
                        <a:pt x="7" y="50"/>
                        <a:pt x="7" y="50"/>
                        <a:pt x="7" y="50"/>
                      </a:cubicBezTo>
                      <a:cubicBezTo>
                        <a:pt x="3" y="50"/>
                        <a:pt x="0" y="47"/>
                        <a:pt x="0" y="43"/>
                      </a:cubicBezTo>
                      <a:cubicBezTo>
                        <a:pt x="0" y="6"/>
                        <a:pt x="0" y="6"/>
                        <a:pt x="0" y="6"/>
                      </a:cubicBezTo>
                      <a:cubicBezTo>
                        <a:pt x="0" y="3"/>
                        <a:pt x="3" y="0"/>
                        <a:pt x="7" y="0"/>
                      </a:cubicBezTo>
                      <a:cubicBezTo>
                        <a:pt x="73" y="0"/>
                        <a:pt x="73" y="0"/>
                        <a:pt x="73" y="0"/>
                      </a:cubicBezTo>
                      <a:cubicBezTo>
                        <a:pt x="77" y="0"/>
                        <a:pt x="80" y="3"/>
                        <a:pt x="80" y="6"/>
                      </a:cubicBezTo>
                      <a:cubicBezTo>
                        <a:pt x="80" y="43"/>
                        <a:pt x="80" y="43"/>
                        <a:pt x="80" y="43"/>
                      </a:cubicBezTo>
                      <a:cubicBezTo>
                        <a:pt x="80" y="47"/>
                        <a:pt x="77" y="50"/>
                        <a:pt x="73"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56" name="Freeform 25">
                  <a:extLst>
                    <a:ext uri="{FF2B5EF4-FFF2-40B4-BE49-F238E27FC236}">
                      <a16:creationId xmlns:a16="http://schemas.microsoft.com/office/drawing/2014/main" id="{B6A236C3-FE00-4CED-B253-A70599ADC99D}"/>
                    </a:ext>
                  </a:extLst>
                </p:cNvPr>
                <p:cNvSpPr>
                  <a:spLocks/>
                </p:cNvSpPr>
                <p:nvPr/>
              </p:nvSpPr>
              <p:spPr bwMode="auto">
                <a:xfrm>
                  <a:off x="7107238" y="2557463"/>
                  <a:ext cx="390525" cy="447675"/>
                </a:xfrm>
                <a:custGeom>
                  <a:avLst/>
                  <a:gdLst>
                    <a:gd name="T0" fmla="*/ 81 w 88"/>
                    <a:gd name="T1" fmla="*/ 49 h 101"/>
                    <a:gd name="T2" fmla="*/ 51 w 88"/>
                    <a:gd name="T3" fmla="*/ 36 h 101"/>
                    <a:gd name="T4" fmla="*/ 50 w 88"/>
                    <a:gd name="T5" fmla="*/ 7 h 101"/>
                    <a:gd name="T6" fmla="*/ 43 w 88"/>
                    <a:gd name="T7" fmla="*/ 0 h 101"/>
                    <a:gd name="T8" fmla="*/ 35 w 88"/>
                    <a:gd name="T9" fmla="*/ 7 h 101"/>
                    <a:gd name="T10" fmla="*/ 33 w 88"/>
                    <a:gd name="T11" fmla="*/ 65 h 101"/>
                    <a:gd name="T12" fmla="*/ 32 w 88"/>
                    <a:gd name="T13" fmla="*/ 66 h 101"/>
                    <a:gd name="T14" fmla="*/ 30 w 88"/>
                    <a:gd name="T15" fmla="*/ 64 h 101"/>
                    <a:gd name="T16" fmla="*/ 14 w 88"/>
                    <a:gd name="T17" fmla="*/ 50 h 101"/>
                    <a:gd name="T18" fmla="*/ 9 w 88"/>
                    <a:gd name="T19" fmla="*/ 65 h 101"/>
                    <a:gd name="T20" fmla="*/ 33 w 88"/>
                    <a:gd name="T21" fmla="*/ 101 h 101"/>
                    <a:gd name="T22" fmla="*/ 33 w 88"/>
                    <a:gd name="T23" fmla="*/ 101 h 101"/>
                    <a:gd name="T24" fmla="*/ 81 w 88"/>
                    <a:gd name="T25" fmla="*/ 101 h 101"/>
                    <a:gd name="T26" fmla="*/ 81 w 88"/>
                    <a:gd name="T27" fmla="*/ 101 h 101"/>
                    <a:gd name="T28" fmla="*/ 85 w 88"/>
                    <a:gd name="T29" fmla="*/ 95 h 101"/>
                    <a:gd name="T30" fmla="*/ 88 w 88"/>
                    <a:gd name="T31" fmla="*/ 81 h 101"/>
                    <a:gd name="T32" fmla="*/ 88 w 88"/>
                    <a:gd name="T33" fmla="*/ 59 h 101"/>
                    <a:gd name="T34" fmla="*/ 81 w 88"/>
                    <a:gd name="T35"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101">
                      <a:moveTo>
                        <a:pt x="81" y="49"/>
                      </a:moveTo>
                      <a:cubicBezTo>
                        <a:pt x="81" y="49"/>
                        <a:pt x="51" y="36"/>
                        <a:pt x="51" y="36"/>
                      </a:cubicBezTo>
                      <a:cubicBezTo>
                        <a:pt x="50" y="7"/>
                        <a:pt x="50" y="7"/>
                        <a:pt x="50" y="7"/>
                      </a:cubicBezTo>
                      <a:cubicBezTo>
                        <a:pt x="50" y="3"/>
                        <a:pt x="47" y="0"/>
                        <a:pt x="43" y="0"/>
                      </a:cubicBezTo>
                      <a:cubicBezTo>
                        <a:pt x="39" y="0"/>
                        <a:pt x="35" y="3"/>
                        <a:pt x="35" y="7"/>
                      </a:cubicBezTo>
                      <a:cubicBezTo>
                        <a:pt x="33" y="65"/>
                        <a:pt x="33" y="65"/>
                        <a:pt x="33" y="65"/>
                      </a:cubicBezTo>
                      <a:cubicBezTo>
                        <a:pt x="32" y="66"/>
                        <a:pt x="32" y="66"/>
                        <a:pt x="32" y="66"/>
                      </a:cubicBezTo>
                      <a:cubicBezTo>
                        <a:pt x="31" y="65"/>
                        <a:pt x="31" y="65"/>
                        <a:pt x="30" y="64"/>
                      </a:cubicBezTo>
                      <a:cubicBezTo>
                        <a:pt x="27" y="61"/>
                        <a:pt x="22" y="51"/>
                        <a:pt x="14" y="50"/>
                      </a:cubicBezTo>
                      <a:cubicBezTo>
                        <a:pt x="6" y="49"/>
                        <a:pt x="0" y="53"/>
                        <a:pt x="9" y="65"/>
                      </a:cubicBezTo>
                      <a:cubicBezTo>
                        <a:pt x="12" y="68"/>
                        <a:pt x="32" y="99"/>
                        <a:pt x="33" y="101"/>
                      </a:cubicBezTo>
                      <a:cubicBezTo>
                        <a:pt x="33" y="101"/>
                        <a:pt x="33" y="101"/>
                        <a:pt x="33" y="101"/>
                      </a:cubicBezTo>
                      <a:cubicBezTo>
                        <a:pt x="81" y="101"/>
                        <a:pt x="81" y="101"/>
                        <a:pt x="81" y="101"/>
                      </a:cubicBezTo>
                      <a:cubicBezTo>
                        <a:pt x="81" y="101"/>
                        <a:pt x="81" y="101"/>
                        <a:pt x="81" y="101"/>
                      </a:cubicBezTo>
                      <a:cubicBezTo>
                        <a:pt x="85" y="95"/>
                        <a:pt x="85" y="95"/>
                        <a:pt x="85" y="95"/>
                      </a:cubicBezTo>
                      <a:cubicBezTo>
                        <a:pt x="87" y="90"/>
                        <a:pt x="88" y="86"/>
                        <a:pt x="88" y="81"/>
                      </a:cubicBezTo>
                      <a:cubicBezTo>
                        <a:pt x="88" y="59"/>
                        <a:pt x="88" y="59"/>
                        <a:pt x="88" y="59"/>
                      </a:cubicBezTo>
                      <a:cubicBezTo>
                        <a:pt x="88" y="55"/>
                        <a:pt x="85" y="51"/>
                        <a:pt x="81"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57" name="Freeform 26">
                  <a:extLst>
                    <a:ext uri="{FF2B5EF4-FFF2-40B4-BE49-F238E27FC236}">
                      <a16:creationId xmlns:a16="http://schemas.microsoft.com/office/drawing/2014/main" id="{A9BCF5E5-768E-498C-9918-79851A4ED64C}"/>
                    </a:ext>
                  </a:extLst>
                </p:cNvPr>
                <p:cNvSpPr>
                  <a:spLocks/>
                </p:cNvSpPr>
                <p:nvPr/>
              </p:nvSpPr>
              <p:spPr bwMode="auto">
                <a:xfrm>
                  <a:off x="7138988" y="2455863"/>
                  <a:ext cx="350838" cy="220663"/>
                </a:xfrm>
                <a:custGeom>
                  <a:avLst/>
                  <a:gdLst>
                    <a:gd name="T0" fmla="*/ 73 w 79"/>
                    <a:gd name="T1" fmla="*/ 0 h 50"/>
                    <a:gd name="T2" fmla="*/ 7 w 79"/>
                    <a:gd name="T3" fmla="*/ 0 h 50"/>
                    <a:gd name="T4" fmla="*/ 0 w 79"/>
                    <a:gd name="T5" fmla="*/ 7 h 50"/>
                    <a:gd name="T6" fmla="*/ 0 w 79"/>
                    <a:gd name="T7" fmla="*/ 43 h 50"/>
                    <a:gd name="T8" fmla="*/ 7 w 79"/>
                    <a:gd name="T9" fmla="*/ 50 h 50"/>
                    <a:gd name="T10" fmla="*/ 20 w 79"/>
                    <a:gd name="T11" fmla="*/ 50 h 50"/>
                    <a:gd name="T12" fmla="*/ 20 w 79"/>
                    <a:gd name="T13" fmla="*/ 38 h 50"/>
                    <a:gd name="T14" fmla="*/ 12 w 79"/>
                    <a:gd name="T15" fmla="*/ 38 h 50"/>
                    <a:gd name="T16" fmla="*/ 12 w 79"/>
                    <a:gd name="T17" fmla="*/ 12 h 50"/>
                    <a:gd name="T18" fmla="*/ 67 w 79"/>
                    <a:gd name="T19" fmla="*/ 12 h 50"/>
                    <a:gd name="T20" fmla="*/ 67 w 79"/>
                    <a:gd name="T21" fmla="*/ 38 h 50"/>
                    <a:gd name="T22" fmla="*/ 51 w 79"/>
                    <a:gd name="T23" fmla="*/ 38 h 50"/>
                    <a:gd name="T24" fmla="*/ 52 w 79"/>
                    <a:gd name="T25" fmla="*/ 50 h 50"/>
                    <a:gd name="T26" fmla="*/ 73 w 79"/>
                    <a:gd name="T27" fmla="*/ 50 h 50"/>
                    <a:gd name="T28" fmla="*/ 79 w 79"/>
                    <a:gd name="T29" fmla="*/ 43 h 50"/>
                    <a:gd name="T30" fmla="*/ 79 w 79"/>
                    <a:gd name="T31" fmla="*/ 7 h 50"/>
                    <a:gd name="T32" fmla="*/ 73 w 7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 h="50">
                      <a:moveTo>
                        <a:pt x="73" y="0"/>
                      </a:moveTo>
                      <a:cubicBezTo>
                        <a:pt x="7" y="0"/>
                        <a:pt x="7" y="0"/>
                        <a:pt x="7" y="0"/>
                      </a:cubicBezTo>
                      <a:cubicBezTo>
                        <a:pt x="3" y="0"/>
                        <a:pt x="0" y="3"/>
                        <a:pt x="0" y="7"/>
                      </a:cubicBezTo>
                      <a:cubicBezTo>
                        <a:pt x="0" y="43"/>
                        <a:pt x="0" y="43"/>
                        <a:pt x="0" y="43"/>
                      </a:cubicBezTo>
                      <a:cubicBezTo>
                        <a:pt x="0" y="47"/>
                        <a:pt x="3" y="50"/>
                        <a:pt x="7" y="50"/>
                      </a:cubicBezTo>
                      <a:cubicBezTo>
                        <a:pt x="20" y="50"/>
                        <a:pt x="20" y="50"/>
                        <a:pt x="20" y="50"/>
                      </a:cubicBezTo>
                      <a:cubicBezTo>
                        <a:pt x="20" y="38"/>
                        <a:pt x="20" y="38"/>
                        <a:pt x="20" y="38"/>
                      </a:cubicBezTo>
                      <a:cubicBezTo>
                        <a:pt x="12" y="38"/>
                        <a:pt x="12" y="38"/>
                        <a:pt x="12" y="38"/>
                      </a:cubicBezTo>
                      <a:cubicBezTo>
                        <a:pt x="12" y="12"/>
                        <a:pt x="12" y="12"/>
                        <a:pt x="12" y="12"/>
                      </a:cubicBezTo>
                      <a:cubicBezTo>
                        <a:pt x="67" y="12"/>
                        <a:pt x="67" y="12"/>
                        <a:pt x="67" y="12"/>
                      </a:cubicBezTo>
                      <a:cubicBezTo>
                        <a:pt x="67" y="38"/>
                        <a:pt x="67" y="38"/>
                        <a:pt x="67" y="38"/>
                      </a:cubicBezTo>
                      <a:cubicBezTo>
                        <a:pt x="51" y="38"/>
                        <a:pt x="51" y="38"/>
                        <a:pt x="51" y="38"/>
                      </a:cubicBezTo>
                      <a:cubicBezTo>
                        <a:pt x="52" y="50"/>
                        <a:pt x="52" y="50"/>
                        <a:pt x="52" y="50"/>
                      </a:cubicBezTo>
                      <a:cubicBezTo>
                        <a:pt x="73" y="50"/>
                        <a:pt x="73" y="50"/>
                        <a:pt x="73" y="50"/>
                      </a:cubicBezTo>
                      <a:cubicBezTo>
                        <a:pt x="76" y="50"/>
                        <a:pt x="79" y="47"/>
                        <a:pt x="79" y="43"/>
                      </a:cubicBezTo>
                      <a:cubicBezTo>
                        <a:pt x="79" y="7"/>
                        <a:pt x="79" y="7"/>
                        <a:pt x="79" y="7"/>
                      </a:cubicBezTo>
                      <a:cubicBezTo>
                        <a:pt x="79" y="3"/>
                        <a:pt x="76"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523801"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Intel Clear"/>
                    <a:cs typeface="Arial"/>
                    <a:sym typeface="Helvetica Neue"/>
                  </a:endParaRPr>
                </a:p>
              </p:txBody>
            </p:sp>
          </p:grpSp>
        </p:grpSp>
        <p:pic>
          <p:nvPicPr>
            <p:cNvPr id="210" name="Picture 209">
              <a:extLst>
                <a:ext uri="{FF2B5EF4-FFF2-40B4-BE49-F238E27FC236}">
                  <a16:creationId xmlns:a16="http://schemas.microsoft.com/office/drawing/2014/main" id="{C4932820-9566-4827-A242-5E89C8E09827}"/>
                </a:ext>
              </a:extLst>
            </p:cNvPr>
            <p:cNvPicPr>
              <a:picLocks noChangeAspect="1"/>
            </p:cNvPicPr>
            <p:nvPr/>
          </p:nvPicPr>
          <p:blipFill>
            <a:blip r:embed="rId28"/>
            <a:stretch>
              <a:fillRect/>
            </a:stretch>
          </p:blipFill>
          <p:spPr>
            <a:xfrm>
              <a:off x="10478481" y="3451020"/>
              <a:ext cx="521207" cy="521207"/>
            </a:xfrm>
            <a:prstGeom prst="rect">
              <a:avLst/>
            </a:prstGeom>
          </p:spPr>
        </p:pic>
        <p:sp>
          <p:nvSpPr>
            <p:cNvPr id="237" name="object 9">
              <a:extLst>
                <a:ext uri="{FF2B5EF4-FFF2-40B4-BE49-F238E27FC236}">
                  <a16:creationId xmlns:a16="http://schemas.microsoft.com/office/drawing/2014/main" id="{77E9A8D6-083D-47AC-B47B-5F409C3BD597}"/>
                </a:ext>
              </a:extLst>
            </p:cNvPr>
            <p:cNvSpPr/>
            <p:nvPr/>
          </p:nvSpPr>
          <p:spPr>
            <a:xfrm>
              <a:off x="9882081" y="3456609"/>
              <a:ext cx="498296" cy="515618"/>
            </a:xfrm>
            <a:prstGeom prst="rect">
              <a:avLst/>
            </a:prstGeom>
            <a:blipFill>
              <a:blip r:embed="rId29" cstate="print"/>
              <a:stretch>
                <a:fillRect/>
              </a:stretch>
            </a:blipFill>
          </p:spPr>
          <p:txBody>
            <a:bodyPr wrap="square" lIns="0" tIns="0" rIns="0" bIns="0" rtlCol="0"/>
            <a:lstStyle/>
            <a:p>
              <a:endParaRPr/>
            </a:p>
          </p:txBody>
        </p:sp>
        <p:sp>
          <p:nvSpPr>
            <p:cNvPr id="7" name="TextBox 6">
              <a:extLst>
                <a:ext uri="{FF2B5EF4-FFF2-40B4-BE49-F238E27FC236}">
                  <a16:creationId xmlns:a16="http://schemas.microsoft.com/office/drawing/2014/main" id="{DC39A3A6-06A6-4068-880F-DE82BFB12369}"/>
                </a:ext>
              </a:extLst>
            </p:cNvPr>
            <p:cNvSpPr txBox="1"/>
            <p:nvPr/>
          </p:nvSpPr>
          <p:spPr>
            <a:xfrm>
              <a:off x="9177563" y="2577521"/>
              <a:ext cx="1971684" cy="261610"/>
            </a:xfrm>
            <a:prstGeom prst="rect">
              <a:avLst/>
            </a:prstGeom>
            <a:noFill/>
          </p:spPr>
          <p:txBody>
            <a:bodyPr wrap="square" rtlCol="0">
              <a:spAutoFit/>
            </a:bodyPr>
            <a:lstStyle/>
            <a:p>
              <a:r>
                <a:rPr lang="en-US" sz="1100" dirty="0"/>
                <a:t>Local or Remote Systems</a:t>
              </a:r>
            </a:p>
          </p:txBody>
        </p:sp>
        <p:sp>
          <p:nvSpPr>
            <p:cNvPr id="9" name="Rectangle: Rounded Corners 8">
              <a:extLst>
                <a:ext uri="{FF2B5EF4-FFF2-40B4-BE49-F238E27FC236}">
                  <a16:creationId xmlns:a16="http://schemas.microsoft.com/office/drawing/2014/main" id="{D43F2B1C-593A-4D97-AADE-2EEC9D9AB537}"/>
                </a:ext>
              </a:extLst>
            </p:cNvPr>
            <p:cNvSpPr/>
            <p:nvPr/>
          </p:nvSpPr>
          <p:spPr>
            <a:xfrm>
              <a:off x="9058375" y="2550587"/>
              <a:ext cx="2153238" cy="191791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F1AB0CFF-1ED8-4E41-BED7-811345A19223}"/>
              </a:ext>
            </a:extLst>
          </p:cNvPr>
          <p:cNvGrpSpPr/>
          <p:nvPr/>
        </p:nvGrpSpPr>
        <p:grpSpPr>
          <a:xfrm>
            <a:off x="9304022" y="4639753"/>
            <a:ext cx="2153238" cy="953600"/>
            <a:chOff x="9058375" y="4542834"/>
            <a:chExt cx="2153238" cy="953600"/>
          </a:xfrm>
        </p:grpSpPr>
        <p:grpSp>
          <p:nvGrpSpPr>
            <p:cNvPr id="3" name="Group 2">
              <a:extLst>
                <a:ext uri="{FF2B5EF4-FFF2-40B4-BE49-F238E27FC236}">
                  <a16:creationId xmlns:a16="http://schemas.microsoft.com/office/drawing/2014/main" id="{98CD166C-B1CF-4BA4-8485-BF8514294EBF}"/>
                </a:ext>
              </a:extLst>
            </p:cNvPr>
            <p:cNvGrpSpPr/>
            <p:nvPr/>
          </p:nvGrpSpPr>
          <p:grpSpPr>
            <a:xfrm>
              <a:off x="9258403" y="4859958"/>
              <a:ext cx="1855672" cy="553998"/>
              <a:chOff x="9251805" y="2578379"/>
              <a:chExt cx="1855672" cy="553998"/>
            </a:xfrm>
          </p:grpSpPr>
          <p:sp>
            <p:nvSpPr>
              <p:cNvPr id="140" name="Rectangle 139">
                <a:extLst>
                  <a:ext uri="{FF2B5EF4-FFF2-40B4-BE49-F238E27FC236}">
                    <a16:creationId xmlns:a16="http://schemas.microsoft.com/office/drawing/2014/main" id="{63D0FBF7-45EA-4523-ADC8-74141FFDD64D}"/>
                  </a:ext>
                </a:extLst>
              </p:cNvPr>
              <p:cNvSpPr/>
              <p:nvPr/>
            </p:nvSpPr>
            <p:spPr>
              <a:xfrm>
                <a:off x="9602024" y="2578379"/>
                <a:ext cx="1505453" cy="553998"/>
              </a:xfrm>
              <a:prstGeom prst="rect">
                <a:avLst/>
              </a:prstGeom>
            </p:spPr>
            <p:txBody>
              <a:bodyPr wrap="square">
                <a:spAutoFit/>
              </a:bodyPr>
              <a:lstStyle/>
              <a:p>
                <a:pPr marL="0" marR="0" lvl="0" indent="0" algn="l" defTabSz="4571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IntelOne Text Medium" panose="020B0503020203020204" pitchFamily="34" charset="77"/>
                    <a:ea typeface="Intel Clear" panose="020B0604020203020204" pitchFamily="34" charset="0"/>
                    <a:cs typeface="Intel Clear" panose="020B0604020203020204" pitchFamily="34" charset="0"/>
                    <a:sym typeface="Helvetica Neue"/>
                  </a:rPr>
                  <a:t>Model Server</a:t>
                </a:r>
              </a:p>
              <a:p>
                <a:pPr marL="0" marR="0" lvl="0" indent="0" algn="l" defTabSz="45716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err="1">
                    <a:ln>
                      <a:noFill/>
                    </a:ln>
                    <a:solidFill>
                      <a:srgbClr val="FFFFFF"/>
                    </a:solidFill>
                    <a:effectLst/>
                    <a:uLnTx/>
                    <a:uFillTx/>
                    <a:latin typeface="IntelOne Text Light"/>
                    <a:cs typeface="Arial"/>
                    <a:sym typeface="Helvetica Neue"/>
                  </a:rPr>
                  <a:t>gRPC</a:t>
                </a:r>
                <a:r>
                  <a:rPr kumimoji="0" lang="en-US" sz="1000" b="0" i="0" u="none" strike="noStrike" kern="0" cap="none" spc="0" normalizeH="0" baseline="0" noProof="0" dirty="0">
                    <a:ln>
                      <a:noFill/>
                    </a:ln>
                    <a:solidFill>
                      <a:srgbClr val="FFFFFF"/>
                    </a:solidFill>
                    <a:effectLst/>
                    <a:uLnTx/>
                    <a:uFillTx/>
                    <a:latin typeface="IntelOne Text Light"/>
                    <a:cs typeface="Arial"/>
                    <a:sym typeface="Helvetica Neue"/>
                  </a:rPr>
                  <a:t>/ REST Server with C++ backend </a:t>
                </a:r>
              </a:p>
            </p:txBody>
          </p:sp>
          <p:sp>
            <p:nvSpPr>
              <p:cNvPr id="141" name="Freeform 420">
                <a:extLst>
                  <a:ext uri="{FF2B5EF4-FFF2-40B4-BE49-F238E27FC236}">
                    <a16:creationId xmlns:a16="http://schemas.microsoft.com/office/drawing/2014/main" id="{B4654535-7C6D-4322-B180-A1C2D40B839B}"/>
                  </a:ext>
                </a:extLst>
              </p:cNvPr>
              <p:cNvSpPr>
                <a:spLocks noEditPoints="1"/>
              </p:cNvSpPr>
              <p:nvPr/>
            </p:nvSpPr>
            <p:spPr bwMode="auto">
              <a:xfrm>
                <a:off x="9438171" y="2621589"/>
                <a:ext cx="108487" cy="108036"/>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3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3"/>
                      <a:pt x="35" y="103"/>
                      <a:pt x="35" y="103"/>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42" name="Freeform 421">
                <a:extLst>
                  <a:ext uri="{FF2B5EF4-FFF2-40B4-BE49-F238E27FC236}">
                    <a16:creationId xmlns:a16="http://schemas.microsoft.com/office/drawing/2014/main" id="{C0A1A57E-7445-4F7E-B609-1AFB140B67BE}"/>
                  </a:ext>
                </a:extLst>
              </p:cNvPr>
              <p:cNvSpPr>
                <a:spLocks noEditPoints="1"/>
              </p:cNvSpPr>
              <p:nvPr/>
            </p:nvSpPr>
            <p:spPr bwMode="auto">
              <a:xfrm>
                <a:off x="9298538" y="2630203"/>
                <a:ext cx="125875" cy="130069"/>
              </a:xfrm>
              <a:custGeom>
                <a:avLst/>
                <a:gdLst>
                  <a:gd name="T0" fmla="*/ 126 w 143"/>
                  <a:gd name="T1" fmla="*/ 52 h 142"/>
                  <a:gd name="T2" fmla="*/ 123 w 143"/>
                  <a:gd name="T3" fmla="*/ 48 h 142"/>
                  <a:gd name="T4" fmla="*/ 128 w 143"/>
                  <a:gd name="T5" fmla="*/ 29 h 142"/>
                  <a:gd name="T6" fmla="*/ 115 w 143"/>
                  <a:gd name="T7" fmla="*/ 15 h 142"/>
                  <a:gd name="T8" fmla="*/ 97 w 143"/>
                  <a:gd name="T9" fmla="*/ 19 h 142"/>
                  <a:gd name="T10" fmla="*/ 92 w 143"/>
                  <a:gd name="T11" fmla="*/ 18 h 142"/>
                  <a:gd name="T12" fmla="*/ 81 w 143"/>
                  <a:gd name="T13" fmla="*/ 1 h 142"/>
                  <a:gd name="T14" fmla="*/ 63 w 143"/>
                  <a:gd name="T15" fmla="*/ 0 h 142"/>
                  <a:gd name="T16" fmla="*/ 53 w 143"/>
                  <a:gd name="T17" fmla="*/ 16 h 142"/>
                  <a:gd name="T18" fmla="*/ 48 w 143"/>
                  <a:gd name="T19" fmla="*/ 19 h 142"/>
                  <a:gd name="T20" fmla="*/ 29 w 143"/>
                  <a:gd name="T21" fmla="*/ 14 h 142"/>
                  <a:gd name="T22" fmla="*/ 15 w 143"/>
                  <a:gd name="T23" fmla="*/ 27 h 142"/>
                  <a:gd name="T24" fmla="*/ 19 w 143"/>
                  <a:gd name="T25" fmla="*/ 46 h 142"/>
                  <a:gd name="T26" fmla="*/ 18 w 143"/>
                  <a:gd name="T27" fmla="*/ 51 h 142"/>
                  <a:gd name="T28" fmla="*/ 1 w 143"/>
                  <a:gd name="T29" fmla="*/ 61 h 142"/>
                  <a:gd name="T30" fmla="*/ 0 w 143"/>
                  <a:gd name="T31" fmla="*/ 80 h 142"/>
                  <a:gd name="T32" fmla="*/ 16 w 143"/>
                  <a:gd name="T33" fmla="*/ 90 h 142"/>
                  <a:gd name="T34" fmla="*/ 19 w 143"/>
                  <a:gd name="T35" fmla="*/ 95 h 142"/>
                  <a:gd name="T36" fmla="*/ 15 w 143"/>
                  <a:gd name="T37" fmla="*/ 114 h 142"/>
                  <a:gd name="T38" fmla="*/ 27 w 143"/>
                  <a:gd name="T39" fmla="*/ 128 h 142"/>
                  <a:gd name="T40" fmla="*/ 46 w 143"/>
                  <a:gd name="T41" fmla="*/ 123 h 142"/>
                  <a:gd name="T42" fmla="*/ 51 w 143"/>
                  <a:gd name="T43" fmla="*/ 125 h 142"/>
                  <a:gd name="T44" fmla="*/ 61 w 143"/>
                  <a:gd name="T45" fmla="*/ 141 h 142"/>
                  <a:gd name="T46" fmla="*/ 80 w 143"/>
                  <a:gd name="T47" fmla="*/ 142 h 142"/>
                  <a:gd name="T48" fmla="*/ 90 w 143"/>
                  <a:gd name="T49" fmla="*/ 126 h 142"/>
                  <a:gd name="T50" fmla="*/ 95 w 143"/>
                  <a:gd name="T51" fmla="*/ 123 h 142"/>
                  <a:gd name="T52" fmla="*/ 114 w 143"/>
                  <a:gd name="T53" fmla="*/ 128 h 142"/>
                  <a:gd name="T54" fmla="*/ 128 w 143"/>
                  <a:gd name="T55" fmla="*/ 115 h 142"/>
                  <a:gd name="T56" fmla="*/ 123 w 143"/>
                  <a:gd name="T57" fmla="*/ 97 h 142"/>
                  <a:gd name="T58" fmla="*/ 125 w 143"/>
                  <a:gd name="T59" fmla="*/ 91 h 142"/>
                  <a:gd name="T60" fmla="*/ 142 w 143"/>
                  <a:gd name="T61" fmla="*/ 81 h 142"/>
                  <a:gd name="T62" fmla="*/ 143 w 143"/>
                  <a:gd name="T63" fmla="*/ 62 h 142"/>
                  <a:gd name="T64" fmla="*/ 81 w 143"/>
                  <a:gd name="T65" fmla="*/ 92 h 142"/>
                  <a:gd name="T66" fmla="*/ 62 w 143"/>
                  <a:gd name="T67" fmla="*/ 50 h 142"/>
                  <a:gd name="T68" fmla="*/ 81 w 143"/>
                  <a:gd name="T69" fmla="*/ 9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142">
                    <a:moveTo>
                      <a:pt x="142" y="61"/>
                    </a:moveTo>
                    <a:cubicBezTo>
                      <a:pt x="126" y="52"/>
                      <a:pt x="126" y="52"/>
                      <a:pt x="126" y="52"/>
                    </a:cubicBezTo>
                    <a:cubicBezTo>
                      <a:pt x="126" y="52"/>
                      <a:pt x="125" y="52"/>
                      <a:pt x="125" y="51"/>
                    </a:cubicBezTo>
                    <a:cubicBezTo>
                      <a:pt x="124" y="50"/>
                      <a:pt x="124" y="49"/>
                      <a:pt x="123" y="48"/>
                    </a:cubicBezTo>
                    <a:cubicBezTo>
                      <a:pt x="123" y="47"/>
                      <a:pt x="123" y="46"/>
                      <a:pt x="123" y="46"/>
                    </a:cubicBezTo>
                    <a:cubicBezTo>
                      <a:pt x="128" y="29"/>
                      <a:pt x="128" y="29"/>
                      <a:pt x="128" y="29"/>
                    </a:cubicBezTo>
                    <a:cubicBezTo>
                      <a:pt x="128" y="28"/>
                      <a:pt x="128" y="27"/>
                      <a:pt x="128" y="27"/>
                    </a:cubicBezTo>
                    <a:cubicBezTo>
                      <a:pt x="115" y="15"/>
                      <a:pt x="115" y="15"/>
                      <a:pt x="115" y="15"/>
                    </a:cubicBezTo>
                    <a:cubicBezTo>
                      <a:pt x="115" y="14"/>
                      <a:pt x="114" y="14"/>
                      <a:pt x="114" y="14"/>
                    </a:cubicBezTo>
                    <a:cubicBezTo>
                      <a:pt x="97" y="19"/>
                      <a:pt x="97" y="19"/>
                      <a:pt x="97" y="19"/>
                    </a:cubicBezTo>
                    <a:cubicBezTo>
                      <a:pt x="96" y="19"/>
                      <a:pt x="95" y="19"/>
                      <a:pt x="95" y="19"/>
                    </a:cubicBezTo>
                    <a:cubicBezTo>
                      <a:pt x="94" y="19"/>
                      <a:pt x="93" y="18"/>
                      <a:pt x="92" y="18"/>
                    </a:cubicBezTo>
                    <a:cubicBezTo>
                      <a:pt x="91" y="18"/>
                      <a:pt x="90" y="17"/>
                      <a:pt x="90" y="16"/>
                    </a:cubicBezTo>
                    <a:cubicBezTo>
                      <a:pt x="81" y="1"/>
                      <a:pt x="81" y="1"/>
                      <a:pt x="81" y="1"/>
                    </a:cubicBezTo>
                    <a:cubicBezTo>
                      <a:pt x="81" y="0"/>
                      <a:pt x="81" y="0"/>
                      <a:pt x="80" y="0"/>
                    </a:cubicBezTo>
                    <a:cubicBezTo>
                      <a:pt x="63" y="0"/>
                      <a:pt x="63" y="0"/>
                      <a:pt x="63" y="0"/>
                    </a:cubicBezTo>
                    <a:cubicBezTo>
                      <a:pt x="62" y="0"/>
                      <a:pt x="62" y="0"/>
                      <a:pt x="61" y="1"/>
                    </a:cubicBezTo>
                    <a:cubicBezTo>
                      <a:pt x="53" y="16"/>
                      <a:pt x="53" y="16"/>
                      <a:pt x="53" y="16"/>
                    </a:cubicBezTo>
                    <a:cubicBezTo>
                      <a:pt x="52" y="17"/>
                      <a:pt x="52" y="18"/>
                      <a:pt x="51" y="18"/>
                    </a:cubicBezTo>
                    <a:cubicBezTo>
                      <a:pt x="50" y="18"/>
                      <a:pt x="49" y="19"/>
                      <a:pt x="48" y="19"/>
                    </a:cubicBezTo>
                    <a:cubicBezTo>
                      <a:pt x="47" y="19"/>
                      <a:pt x="46" y="19"/>
                      <a:pt x="46" y="19"/>
                    </a:cubicBezTo>
                    <a:cubicBezTo>
                      <a:pt x="29" y="14"/>
                      <a:pt x="29" y="14"/>
                      <a:pt x="29" y="14"/>
                    </a:cubicBezTo>
                    <a:cubicBezTo>
                      <a:pt x="28" y="14"/>
                      <a:pt x="28" y="14"/>
                      <a:pt x="27" y="15"/>
                    </a:cubicBezTo>
                    <a:cubicBezTo>
                      <a:pt x="15" y="27"/>
                      <a:pt x="15" y="27"/>
                      <a:pt x="15" y="27"/>
                    </a:cubicBezTo>
                    <a:cubicBezTo>
                      <a:pt x="15" y="28"/>
                      <a:pt x="14" y="28"/>
                      <a:pt x="15" y="29"/>
                    </a:cubicBezTo>
                    <a:cubicBezTo>
                      <a:pt x="19" y="46"/>
                      <a:pt x="19" y="46"/>
                      <a:pt x="19" y="46"/>
                    </a:cubicBezTo>
                    <a:cubicBezTo>
                      <a:pt x="20" y="46"/>
                      <a:pt x="19" y="47"/>
                      <a:pt x="19" y="48"/>
                    </a:cubicBezTo>
                    <a:cubicBezTo>
                      <a:pt x="19" y="49"/>
                      <a:pt x="18" y="50"/>
                      <a:pt x="18" y="51"/>
                    </a:cubicBezTo>
                    <a:cubicBezTo>
                      <a:pt x="17" y="52"/>
                      <a:pt x="17" y="52"/>
                      <a:pt x="16" y="53"/>
                    </a:cubicBezTo>
                    <a:cubicBezTo>
                      <a:pt x="1" y="61"/>
                      <a:pt x="1" y="61"/>
                      <a:pt x="1" y="61"/>
                    </a:cubicBezTo>
                    <a:cubicBezTo>
                      <a:pt x="1" y="62"/>
                      <a:pt x="0" y="62"/>
                      <a:pt x="0" y="63"/>
                    </a:cubicBezTo>
                    <a:cubicBezTo>
                      <a:pt x="0" y="80"/>
                      <a:pt x="0" y="80"/>
                      <a:pt x="0" y="80"/>
                    </a:cubicBezTo>
                    <a:cubicBezTo>
                      <a:pt x="0" y="81"/>
                      <a:pt x="1" y="81"/>
                      <a:pt x="1" y="81"/>
                    </a:cubicBezTo>
                    <a:cubicBezTo>
                      <a:pt x="16" y="90"/>
                      <a:pt x="16" y="90"/>
                      <a:pt x="16" y="90"/>
                    </a:cubicBezTo>
                    <a:cubicBezTo>
                      <a:pt x="17" y="90"/>
                      <a:pt x="18" y="91"/>
                      <a:pt x="18" y="91"/>
                    </a:cubicBezTo>
                    <a:cubicBezTo>
                      <a:pt x="18" y="93"/>
                      <a:pt x="19" y="94"/>
                      <a:pt x="19" y="95"/>
                    </a:cubicBezTo>
                    <a:cubicBezTo>
                      <a:pt x="20" y="96"/>
                      <a:pt x="20" y="96"/>
                      <a:pt x="19" y="97"/>
                    </a:cubicBezTo>
                    <a:cubicBezTo>
                      <a:pt x="15" y="114"/>
                      <a:pt x="15" y="114"/>
                      <a:pt x="15" y="114"/>
                    </a:cubicBezTo>
                    <a:cubicBezTo>
                      <a:pt x="15" y="114"/>
                      <a:pt x="15" y="115"/>
                      <a:pt x="15" y="115"/>
                    </a:cubicBezTo>
                    <a:cubicBezTo>
                      <a:pt x="27" y="128"/>
                      <a:pt x="27" y="128"/>
                      <a:pt x="27" y="128"/>
                    </a:cubicBezTo>
                    <a:cubicBezTo>
                      <a:pt x="28" y="128"/>
                      <a:pt x="28" y="128"/>
                      <a:pt x="29" y="128"/>
                    </a:cubicBezTo>
                    <a:cubicBezTo>
                      <a:pt x="46" y="123"/>
                      <a:pt x="46" y="123"/>
                      <a:pt x="46" y="123"/>
                    </a:cubicBezTo>
                    <a:cubicBezTo>
                      <a:pt x="46" y="123"/>
                      <a:pt x="47" y="123"/>
                      <a:pt x="48" y="123"/>
                    </a:cubicBezTo>
                    <a:cubicBezTo>
                      <a:pt x="49" y="124"/>
                      <a:pt x="50" y="124"/>
                      <a:pt x="51" y="125"/>
                    </a:cubicBezTo>
                    <a:cubicBezTo>
                      <a:pt x="52" y="125"/>
                      <a:pt x="53" y="126"/>
                      <a:pt x="53" y="126"/>
                    </a:cubicBezTo>
                    <a:cubicBezTo>
                      <a:pt x="61" y="141"/>
                      <a:pt x="61" y="141"/>
                      <a:pt x="61" y="141"/>
                    </a:cubicBezTo>
                    <a:cubicBezTo>
                      <a:pt x="62" y="142"/>
                      <a:pt x="62" y="142"/>
                      <a:pt x="63" y="142"/>
                    </a:cubicBezTo>
                    <a:cubicBezTo>
                      <a:pt x="80" y="142"/>
                      <a:pt x="80" y="142"/>
                      <a:pt x="80" y="142"/>
                    </a:cubicBezTo>
                    <a:cubicBezTo>
                      <a:pt x="81" y="142"/>
                      <a:pt x="81" y="142"/>
                      <a:pt x="82" y="141"/>
                    </a:cubicBezTo>
                    <a:cubicBezTo>
                      <a:pt x="90" y="126"/>
                      <a:pt x="90" y="126"/>
                      <a:pt x="90" y="126"/>
                    </a:cubicBezTo>
                    <a:cubicBezTo>
                      <a:pt x="90" y="125"/>
                      <a:pt x="91" y="125"/>
                      <a:pt x="92" y="125"/>
                    </a:cubicBezTo>
                    <a:cubicBezTo>
                      <a:pt x="93" y="124"/>
                      <a:pt x="94" y="124"/>
                      <a:pt x="95" y="123"/>
                    </a:cubicBezTo>
                    <a:cubicBezTo>
                      <a:pt x="96" y="123"/>
                      <a:pt x="97" y="123"/>
                      <a:pt x="97" y="123"/>
                    </a:cubicBezTo>
                    <a:cubicBezTo>
                      <a:pt x="114" y="128"/>
                      <a:pt x="114" y="128"/>
                      <a:pt x="114" y="128"/>
                    </a:cubicBezTo>
                    <a:cubicBezTo>
                      <a:pt x="115" y="128"/>
                      <a:pt x="115" y="128"/>
                      <a:pt x="116" y="128"/>
                    </a:cubicBezTo>
                    <a:cubicBezTo>
                      <a:pt x="128" y="115"/>
                      <a:pt x="128" y="115"/>
                      <a:pt x="128" y="115"/>
                    </a:cubicBezTo>
                    <a:cubicBezTo>
                      <a:pt x="128" y="115"/>
                      <a:pt x="128" y="114"/>
                      <a:pt x="128" y="114"/>
                    </a:cubicBezTo>
                    <a:cubicBezTo>
                      <a:pt x="123" y="97"/>
                      <a:pt x="123" y="97"/>
                      <a:pt x="123" y="97"/>
                    </a:cubicBezTo>
                    <a:cubicBezTo>
                      <a:pt x="123" y="96"/>
                      <a:pt x="123" y="95"/>
                      <a:pt x="124" y="95"/>
                    </a:cubicBezTo>
                    <a:cubicBezTo>
                      <a:pt x="124" y="93"/>
                      <a:pt x="124" y="92"/>
                      <a:pt x="125" y="91"/>
                    </a:cubicBezTo>
                    <a:cubicBezTo>
                      <a:pt x="125" y="91"/>
                      <a:pt x="126" y="90"/>
                      <a:pt x="126" y="90"/>
                    </a:cubicBezTo>
                    <a:cubicBezTo>
                      <a:pt x="142" y="81"/>
                      <a:pt x="142" y="81"/>
                      <a:pt x="142" y="81"/>
                    </a:cubicBezTo>
                    <a:cubicBezTo>
                      <a:pt x="142" y="81"/>
                      <a:pt x="143" y="80"/>
                      <a:pt x="143" y="80"/>
                    </a:cubicBezTo>
                    <a:cubicBezTo>
                      <a:pt x="143" y="62"/>
                      <a:pt x="143" y="62"/>
                      <a:pt x="143" y="62"/>
                    </a:cubicBezTo>
                    <a:cubicBezTo>
                      <a:pt x="143" y="62"/>
                      <a:pt x="142" y="61"/>
                      <a:pt x="142" y="61"/>
                    </a:cubicBezTo>
                    <a:moveTo>
                      <a:pt x="81" y="92"/>
                    </a:moveTo>
                    <a:cubicBezTo>
                      <a:pt x="61" y="100"/>
                      <a:pt x="42" y="81"/>
                      <a:pt x="50" y="62"/>
                    </a:cubicBezTo>
                    <a:cubicBezTo>
                      <a:pt x="53" y="56"/>
                      <a:pt x="57" y="52"/>
                      <a:pt x="62" y="50"/>
                    </a:cubicBezTo>
                    <a:cubicBezTo>
                      <a:pt x="82" y="42"/>
                      <a:pt x="101" y="61"/>
                      <a:pt x="92" y="81"/>
                    </a:cubicBezTo>
                    <a:cubicBezTo>
                      <a:pt x="90" y="86"/>
                      <a:pt x="86" y="90"/>
                      <a:pt x="81" y="92"/>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43" name="Left Brace 142">
                <a:extLst>
                  <a:ext uri="{FF2B5EF4-FFF2-40B4-BE49-F238E27FC236}">
                    <a16:creationId xmlns:a16="http://schemas.microsoft.com/office/drawing/2014/main" id="{0A7EDAA1-F136-4F07-9D87-37E865F8854C}"/>
                  </a:ext>
                </a:extLst>
              </p:cNvPr>
              <p:cNvSpPr/>
              <p:nvPr/>
            </p:nvSpPr>
            <p:spPr>
              <a:xfrm rot="5400000">
                <a:off x="9380597" y="2652201"/>
                <a:ext cx="103403" cy="275482"/>
              </a:xfrm>
              <a:prstGeom prst="leftBrace">
                <a:avLst>
                  <a:gd name="adj1" fmla="val 0"/>
                  <a:gd name="adj2" fmla="val 50000"/>
                </a:avLst>
              </a:prstGeom>
              <a:noFill/>
              <a:ln w="25400" cap="flat" cmpd="sng" algn="ctr">
                <a:solidFill>
                  <a:srgbClr val="FFFFFF"/>
                </a:solidFill>
                <a:prstDash val="solid"/>
              </a:ln>
              <a:effectLst/>
            </p:spPr>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cxnSp>
            <p:nvCxnSpPr>
              <p:cNvPr id="144" name="Straight Connector 143">
                <a:extLst>
                  <a:ext uri="{FF2B5EF4-FFF2-40B4-BE49-F238E27FC236}">
                    <a16:creationId xmlns:a16="http://schemas.microsoft.com/office/drawing/2014/main" id="{650BD6EB-CF09-4A04-BE57-3A9FDAF8DBD3}"/>
                  </a:ext>
                </a:extLst>
              </p:cNvPr>
              <p:cNvCxnSpPr>
                <a:cxnSpLocks/>
              </p:cNvCxnSpPr>
              <p:nvPr/>
            </p:nvCxnSpPr>
            <p:spPr>
              <a:xfrm flipV="1">
                <a:off x="9432494" y="2738240"/>
                <a:ext cx="0" cy="103403"/>
              </a:xfrm>
              <a:prstGeom prst="line">
                <a:avLst/>
              </a:prstGeom>
              <a:noFill/>
              <a:ln w="25400" cap="flat" cmpd="sng" algn="ctr">
                <a:solidFill>
                  <a:srgbClr val="FFFFFF"/>
                </a:solidFill>
                <a:prstDash val="solid"/>
              </a:ln>
              <a:effectLst/>
            </p:spPr>
          </p:cxnSp>
          <p:sp>
            <p:nvSpPr>
              <p:cNvPr id="145" name="Freeform 420">
                <a:extLst>
                  <a:ext uri="{FF2B5EF4-FFF2-40B4-BE49-F238E27FC236}">
                    <a16:creationId xmlns:a16="http://schemas.microsoft.com/office/drawing/2014/main" id="{F28293F5-E610-40BF-B3C1-1141DF77C592}"/>
                  </a:ext>
                </a:extLst>
              </p:cNvPr>
              <p:cNvSpPr>
                <a:spLocks noEditPoints="1"/>
              </p:cNvSpPr>
              <p:nvPr/>
            </p:nvSpPr>
            <p:spPr bwMode="auto">
              <a:xfrm>
                <a:off x="9251805" y="2852510"/>
                <a:ext cx="87441" cy="85818"/>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3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3"/>
                      <a:pt x="35" y="103"/>
                      <a:pt x="35" y="103"/>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46" name="Freeform 420">
                <a:extLst>
                  <a:ext uri="{FF2B5EF4-FFF2-40B4-BE49-F238E27FC236}">
                    <a16:creationId xmlns:a16="http://schemas.microsoft.com/office/drawing/2014/main" id="{4C73E2F3-AC8B-4DF9-AB13-8D2FC2B2E501}"/>
                  </a:ext>
                </a:extLst>
              </p:cNvPr>
              <p:cNvSpPr>
                <a:spLocks noEditPoints="1"/>
              </p:cNvSpPr>
              <p:nvPr/>
            </p:nvSpPr>
            <p:spPr bwMode="auto">
              <a:xfrm>
                <a:off x="9389063" y="2852510"/>
                <a:ext cx="87441" cy="85818"/>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3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3"/>
                      <a:pt x="35" y="103"/>
                      <a:pt x="35" y="103"/>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sp>
            <p:nvSpPr>
              <p:cNvPr id="147" name="Freeform 420">
                <a:extLst>
                  <a:ext uri="{FF2B5EF4-FFF2-40B4-BE49-F238E27FC236}">
                    <a16:creationId xmlns:a16="http://schemas.microsoft.com/office/drawing/2014/main" id="{2AB72F6F-1EB1-440D-B44D-BBCCBF16AAC7}"/>
                  </a:ext>
                </a:extLst>
              </p:cNvPr>
              <p:cNvSpPr>
                <a:spLocks noEditPoints="1"/>
              </p:cNvSpPr>
              <p:nvPr/>
            </p:nvSpPr>
            <p:spPr bwMode="auto">
              <a:xfrm>
                <a:off x="9526320" y="2852510"/>
                <a:ext cx="87441" cy="85818"/>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3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3"/>
                      <a:pt x="35" y="103"/>
                      <a:pt x="35" y="103"/>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Intel Clear"/>
                  <a:cs typeface="Arial"/>
                  <a:sym typeface="Helvetica Neue"/>
                </a:endParaRPr>
              </a:p>
            </p:txBody>
          </p:sp>
        </p:grpSp>
        <p:sp>
          <p:nvSpPr>
            <p:cNvPr id="238" name="Rectangle: Rounded Corners 237">
              <a:extLst>
                <a:ext uri="{FF2B5EF4-FFF2-40B4-BE49-F238E27FC236}">
                  <a16:creationId xmlns:a16="http://schemas.microsoft.com/office/drawing/2014/main" id="{EA16083E-836A-4C13-809E-48745E691A70}"/>
                </a:ext>
              </a:extLst>
            </p:cNvPr>
            <p:cNvSpPr/>
            <p:nvPr/>
          </p:nvSpPr>
          <p:spPr>
            <a:xfrm>
              <a:off x="9058375" y="4542834"/>
              <a:ext cx="2153238" cy="9536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238">
              <a:extLst>
                <a:ext uri="{FF2B5EF4-FFF2-40B4-BE49-F238E27FC236}">
                  <a16:creationId xmlns:a16="http://schemas.microsoft.com/office/drawing/2014/main" id="{8A14A6EF-5F63-40AF-9E01-194B6746D2FC}"/>
                </a:ext>
              </a:extLst>
            </p:cNvPr>
            <p:cNvSpPr txBox="1"/>
            <p:nvPr/>
          </p:nvSpPr>
          <p:spPr>
            <a:xfrm>
              <a:off x="9177563" y="4577247"/>
              <a:ext cx="2011680" cy="261610"/>
            </a:xfrm>
            <a:prstGeom prst="rect">
              <a:avLst/>
            </a:prstGeom>
            <a:noFill/>
          </p:spPr>
          <p:txBody>
            <a:bodyPr wrap="square" rtlCol="0">
              <a:spAutoFit/>
            </a:bodyPr>
            <a:lstStyle/>
            <a:p>
              <a:r>
                <a:rPr lang="en-US" sz="1100" dirty="0"/>
                <a:t>Serving Models</a:t>
              </a:r>
            </a:p>
          </p:txBody>
        </p:sp>
      </p:grpSp>
    </p:spTree>
    <p:extLst>
      <p:ext uri="{BB962C8B-B14F-4D97-AF65-F5344CB8AC3E}">
        <p14:creationId xmlns:p14="http://schemas.microsoft.com/office/powerpoint/2010/main" val="264602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1944-21DA-44AE-8C9E-C6CED785A665}"/>
              </a:ext>
            </a:extLst>
          </p:cNvPr>
          <p:cNvSpPr>
            <a:spLocks noGrp="1"/>
          </p:cNvSpPr>
          <p:nvPr>
            <p:ph type="title"/>
          </p:nvPr>
        </p:nvSpPr>
        <p:spPr/>
        <p:txBody>
          <a:bodyPr/>
          <a:lstStyle/>
          <a:p>
            <a:r>
              <a:rPr lang="en-US"/>
              <a:t>What’s New with OpenVINO</a:t>
            </a:r>
            <a:r>
              <a:rPr lang="en-US" baseline="30000"/>
              <a:t>™</a:t>
            </a:r>
            <a:r>
              <a:rPr lang="en-US"/>
              <a:t> Toolkit 2022.1 Release </a:t>
            </a:r>
          </a:p>
        </p:txBody>
      </p:sp>
      <p:sp>
        <p:nvSpPr>
          <p:cNvPr id="77" name="Rectangle 76">
            <a:extLst>
              <a:ext uri="{FF2B5EF4-FFF2-40B4-BE49-F238E27FC236}">
                <a16:creationId xmlns:a16="http://schemas.microsoft.com/office/drawing/2014/main" id="{6DED69C1-04BF-4168-A05A-8A82B4CB6B8E}"/>
              </a:ext>
            </a:extLst>
          </p:cNvPr>
          <p:cNvSpPr/>
          <p:nvPr/>
        </p:nvSpPr>
        <p:spPr>
          <a:xfrm>
            <a:off x="530625" y="2726963"/>
            <a:ext cx="3639064" cy="641003"/>
          </a:xfrm>
          <a:prstGeom prst="rect">
            <a:avLst/>
          </a:prstGeom>
          <a:noFill/>
          <a:ln w="6350" cap="flat" cmpd="sng" algn="ctr">
            <a:noFill/>
            <a:prstDash val="solid"/>
          </a:ln>
          <a:effectLst/>
        </p:spPr>
        <p:txBody>
          <a:bodyPr spcFirstLastPara="0" vert="horz" wrap="square" lIns="91440" tIns="45720" rIns="91440" bIns="45720" numCol="1" spcCol="1270" anchor="ctr" anchorCtr="0">
            <a:noAutofit/>
          </a:bodyPr>
          <a:lstStyle/>
          <a:p>
            <a:pPr marL="0" marR="0" lvl="0" indent="0" algn="l" defTabSz="488950" rtl="0" eaLnBrk="1" fontAlgn="auto" latinLnBrk="0" hangingPunct="0">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FFFFFF"/>
                </a:solidFill>
                <a:effectLst/>
                <a:uLnTx/>
                <a:uFillTx/>
                <a:latin typeface="IntelOne Text Light"/>
                <a:cs typeface="Arial"/>
                <a:sym typeface="Helvetica Neue"/>
              </a:rPr>
              <a:t>The 2022.1 release </a:t>
            </a:r>
            <a:r>
              <a:rPr kumimoji="0" lang="en-US" sz="1600" b="0" i="0" u="none" strike="noStrike" kern="0" cap="none" spc="0" normalizeH="0" baseline="0" noProof="0">
                <a:ln>
                  <a:noFill/>
                </a:ln>
                <a:solidFill>
                  <a:srgbClr val="00C7FD"/>
                </a:solidFill>
                <a:effectLst/>
                <a:uLnTx/>
                <a:uFillTx/>
                <a:latin typeface="IntelOne Text Light"/>
                <a:cs typeface="Arial"/>
                <a:sym typeface="Helvetica Neue"/>
              </a:rPr>
              <a:t>aligns with TensorFlow conventions</a:t>
            </a:r>
            <a:r>
              <a:rPr kumimoji="0" lang="en-US" sz="1600" b="0" i="0" u="none" strike="noStrike" kern="0" cap="none" spc="0" normalizeH="0" baseline="0" noProof="0">
                <a:ln>
                  <a:noFill/>
                </a:ln>
                <a:solidFill>
                  <a:srgbClr val="FFFFFF"/>
                </a:solidFill>
                <a:effectLst/>
                <a:uLnTx/>
                <a:uFillTx/>
                <a:latin typeface="IntelOne Text Light"/>
                <a:cs typeface="Arial"/>
                <a:sym typeface="Helvetica Neue"/>
              </a:rPr>
              <a:t>, streamlines optimization, and improves  conversion. performance.</a:t>
            </a:r>
          </a:p>
        </p:txBody>
      </p:sp>
      <p:sp>
        <p:nvSpPr>
          <p:cNvPr id="30" name="Rectangle 29">
            <a:extLst>
              <a:ext uri="{FF2B5EF4-FFF2-40B4-BE49-F238E27FC236}">
                <a16:creationId xmlns:a16="http://schemas.microsoft.com/office/drawing/2014/main" id="{637B1872-E8A2-3C45-A13E-1CFF0E21A92D}"/>
              </a:ext>
            </a:extLst>
          </p:cNvPr>
          <p:cNvSpPr/>
          <p:nvPr/>
        </p:nvSpPr>
        <p:spPr>
          <a:xfrm>
            <a:off x="4272817" y="2635557"/>
            <a:ext cx="3539946" cy="863361"/>
          </a:xfrm>
          <a:prstGeom prst="rect">
            <a:avLst/>
          </a:prstGeom>
          <a:noFill/>
          <a:ln w="6350" cap="flat" cmpd="sng" algn="ctr">
            <a:noFill/>
            <a:prstDash val="solid"/>
          </a:ln>
          <a:effectLst/>
        </p:spPr>
        <p:txBody>
          <a:bodyPr spcFirstLastPara="0" vert="horz" wrap="square" lIns="91440" tIns="45720" rIns="91440" bIns="45720" numCol="1" spcCol="1270" anchor="ctr" anchorCtr="0">
            <a:noAutofit/>
          </a:bodyPr>
          <a:lstStyle/>
          <a:p>
            <a:pPr marL="0" marR="0" lvl="0" indent="0" algn="l" defTabSz="488950" rtl="0" eaLnBrk="1" fontAlgn="auto" latinLnBrk="0" hangingPunct="0">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FFFFFF"/>
                </a:solidFill>
                <a:effectLst/>
                <a:uLnTx/>
                <a:uFillTx/>
                <a:latin typeface="IntelOne Text Light"/>
                <a:cs typeface="Arial"/>
                <a:sym typeface="Helvetica Neue"/>
              </a:rPr>
              <a:t>Tackle more applications including </a:t>
            </a:r>
            <a:r>
              <a:rPr kumimoji="0" lang="en-US" sz="1600" b="0" i="0" u="none" strike="noStrike" kern="0" cap="none" spc="0" normalizeH="0" baseline="0" noProof="0">
                <a:ln>
                  <a:noFill/>
                </a:ln>
                <a:solidFill>
                  <a:srgbClr val="00C7FD"/>
                </a:solidFill>
                <a:effectLst/>
                <a:uLnTx/>
                <a:uFillTx/>
                <a:latin typeface="IntelOne Text Light"/>
                <a:cs typeface="Arial"/>
                <a:sym typeface="Helvetica Neue"/>
              </a:rPr>
              <a:t>natural language processing </a:t>
            </a:r>
            <a:r>
              <a:rPr kumimoji="0" lang="en-US" sz="1600" b="0" i="0" u="none" strike="noStrike" kern="0" cap="none" spc="0" normalizeH="0" baseline="0" noProof="0">
                <a:ln>
                  <a:noFill/>
                </a:ln>
                <a:solidFill>
                  <a:srgbClr val="FFFFFF"/>
                </a:solidFill>
                <a:effectLst/>
                <a:uLnTx/>
                <a:uFillTx/>
                <a:latin typeface="IntelOne Text Light"/>
                <a:cs typeface="Arial"/>
                <a:sym typeface="Helvetica Neue"/>
              </a:rPr>
              <a:t>(NLP), </a:t>
            </a:r>
            <a:r>
              <a:rPr kumimoji="0" lang="en-US" sz="1600" b="0" i="0" u="none" strike="noStrike" kern="0" cap="none" spc="0" normalizeH="0" baseline="0" noProof="0" err="1">
                <a:ln>
                  <a:noFill/>
                </a:ln>
                <a:solidFill>
                  <a:srgbClr val="00C7FD"/>
                </a:solidFill>
                <a:effectLst/>
                <a:uLnTx/>
                <a:uFillTx/>
                <a:latin typeface="IntelOne Text Light"/>
                <a:cs typeface="Arial"/>
                <a:sym typeface="Helvetica Neue"/>
              </a:rPr>
              <a:t>PaddlePaddle</a:t>
            </a:r>
            <a:r>
              <a:rPr kumimoji="0" lang="en-US" sz="1600" b="0" i="0" u="none" strike="noStrike" kern="0" cap="none" spc="0" normalizeH="0" baseline="0" noProof="0">
                <a:ln>
                  <a:noFill/>
                </a:ln>
                <a:solidFill>
                  <a:srgbClr val="FFFFFF"/>
                </a:solidFill>
                <a:effectLst/>
                <a:uLnTx/>
                <a:uFillTx/>
                <a:latin typeface="IntelOne Text Light"/>
                <a:cs typeface="Arial"/>
                <a:sym typeface="Helvetica Neue"/>
              </a:rPr>
              <a:t> models, and </a:t>
            </a:r>
            <a:r>
              <a:rPr kumimoji="0" lang="en-US" sz="1600" b="0" i="0" u="none" strike="noStrike" kern="0" cap="none" spc="0" normalizeH="0" baseline="0" noProof="0">
                <a:ln>
                  <a:noFill/>
                </a:ln>
                <a:solidFill>
                  <a:srgbClr val="00C7FD"/>
                </a:solidFill>
                <a:effectLst/>
                <a:uLnTx/>
                <a:uFillTx/>
                <a:latin typeface="IntelOne Text Light"/>
                <a:cs typeface="Arial"/>
                <a:sym typeface="Helvetica Neue"/>
              </a:rPr>
              <a:t>anomaly detection</a:t>
            </a:r>
            <a:r>
              <a:rPr kumimoji="0" lang="en-US" sz="1600" b="0" i="0" u="none" strike="noStrike" kern="0" cap="none" spc="0" normalizeH="0" baseline="0" noProof="0">
                <a:ln>
                  <a:noFill/>
                </a:ln>
                <a:solidFill>
                  <a:srgbClr val="FFFFFF"/>
                </a:solidFill>
                <a:effectLst/>
                <a:uLnTx/>
                <a:uFillTx/>
                <a:latin typeface="IntelOne Text Light"/>
                <a:cs typeface="Arial"/>
                <a:sym typeface="Helvetica Neue"/>
              </a:rPr>
              <a:t>.</a:t>
            </a:r>
          </a:p>
        </p:txBody>
      </p:sp>
      <p:sp>
        <p:nvSpPr>
          <p:cNvPr id="32" name="Rectangle 31">
            <a:extLst>
              <a:ext uri="{FF2B5EF4-FFF2-40B4-BE49-F238E27FC236}">
                <a16:creationId xmlns:a16="http://schemas.microsoft.com/office/drawing/2014/main" id="{C331B749-DB2F-814D-BA38-62876A72D95D}"/>
              </a:ext>
            </a:extLst>
          </p:cNvPr>
          <p:cNvSpPr/>
          <p:nvPr/>
        </p:nvSpPr>
        <p:spPr>
          <a:xfrm>
            <a:off x="8228359" y="2424878"/>
            <a:ext cx="3539946" cy="1336122"/>
          </a:xfrm>
          <a:prstGeom prst="rect">
            <a:avLst/>
          </a:prstGeom>
          <a:noFill/>
          <a:ln w="6350" cap="flat" cmpd="sng" algn="ctr">
            <a:noFill/>
            <a:prstDash val="solid"/>
          </a:ln>
          <a:effectLst/>
        </p:spPr>
        <p:txBody>
          <a:bodyPr spcFirstLastPara="0" vert="horz" wrap="square" lIns="91440" tIns="45720" rIns="91440" bIns="45720" numCol="1" spcCol="1270" anchor="ctr" anchorCtr="0">
            <a:noAutofit/>
          </a:bodyPr>
          <a:lstStyle/>
          <a:p>
            <a:pPr marL="0" marR="0" lvl="0" indent="0" algn="l" defTabSz="488950" rtl="0" eaLnBrk="1" fontAlgn="auto" latinLnBrk="0" hangingPunct="0">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FFFFFF"/>
                </a:solidFill>
                <a:effectLst/>
                <a:uLnTx/>
                <a:uFillTx/>
                <a:latin typeface="IntelOne Text Light"/>
                <a:cs typeface="Arial"/>
                <a:sym typeface="Helvetica Neue"/>
              </a:rPr>
              <a:t>The new AUTO plugin </a:t>
            </a:r>
            <a:r>
              <a:rPr kumimoji="0" lang="en-US" sz="1600" b="0" i="0" u="none" strike="noStrike" kern="0" cap="none" spc="0" normalizeH="0" baseline="0" noProof="0">
                <a:ln>
                  <a:noFill/>
                </a:ln>
                <a:solidFill>
                  <a:srgbClr val="00C7FD"/>
                </a:solidFill>
                <a:effectLst/>
                <a:uLnTx/>
                <a:uFillTx/>
                <a:latin typeface="IntelOne Text Light"/>
                <a:cs typeface="Arial"/>
                <a:sym typeface="Helvetica Neue"/>
              </a:rPr>
              <a:t>discovers available devices </a:t>
            </a:r>
            <a:r>
              <a:rPr kumimoji="0" lang="en-US" sz="1600" b="0" i="0" u="none" strike="noStrike" kern="0" cap="none" spc="0" normalizeH="0" baseline="0" noProof="0">
                <a:ln>
                  <a:noFill/>
                </a:ln>
                <a:solidFill>
                  <a:srgbClr val="FFFFFF"/>
                </a:solidFill>
                <a:effectLst/>
                <a:uLnTx/>
                <a:uFillTx/>
                <a:latin typeface="IntelOne Text Light"/>
                <a:cs typeface="Arial"/>
                <a:sym typeface="Helvetica Neue"/>
              </a:rPr>
              <a:t>and</a:t>
            </a:r>
            <a:r>
              <a:rPr kumimoji="0" lang="en-US" sz="1600" b="0" i="0" u="none" strike="noStrike" kern="0" cap="none" spc="0" normalizeH="0" baseline="0" noProof="0">
                <a:ln>
                  <a:noFill/>
                </a:ln>
                <a:solidFill>
                  <a:srgbClr val="00C7FD"/>
                </a:solidFill>
                <a:effectLst/>
                <a:uLnTx/>
                <a:uFillTx/>
                <a:latin typeface="IntelOne Text Light"/>
                <a:cs typeface="Arial"/>
                <a:sym typeface="Helvetica Neue"/>
              </a:rPr>
              <a:t> runs inference workloads dynamically</a:t>
            </a:r>
            <a:r>
              <a:rPr kumimoji="0" lang="en-US" sz="1600" b="0" i="0" u="none" strike="noStrike" kern="0" cap="none" spc="0" normalizeH="0" baseline="0" noProof="0">
                <a:ln>
                  <a:noFill/>
                </a:ln>
                <a:solidFill>
                  <a:srgbClr val="FFFFFF"/>
                </a:solidFill>
                <a:effectLst/>
                <a:uLnTx/>
                <a:uFillTx/>
                <a:latin typeface="IntelOne Text Light"/>
                <a:cs typeface="Arial"/>
                <a:sym typeface="Helvetica Neue"/>
              </a:rPr>
              <a:t> across CPU, GPU, and XPUs</a:t>
            </a:r>
          </a:p>
        </p:txBody>
      </p:sp>
      <p:sp>
        <p:nvSpPr>
          <p:cNvPr id="22" name="Right Arrow 4">
            <a:extLst>
              <a:ext uri="{FF2B5EF4-FFF2-40B4-BE49-F238E27FC236}">
                <a16:creationId xmlns:a16="http://schemas.microsoft.com/office/drawing/2014/main" id="{61916E94-C265-1643-A9EB-C4456A43D165}"/>
              </a:ext>
            </a:extLst>
          </p:cNvPr>
          <p:cNvSpPr/>
          <p:nvPr/>
        </p:nvSpPr>
        <p:spPr>
          <a:xfrm>
            <a:off x="4359657" y="1826216"/>
            <a:ext cx="3230725" cy="503355"/>
          </a:xfrm>
          <a:prstGeom prst="homePlate">
            <a:avLst>
              <a:gd name="adj" fmla="val 25138"/>
            </a:avLst>
          </a:prstGeom>
          <a:solidFill>
            <a:srgbClr val="004A86"/>
          </a:solidFill>
          <a:ln w="38100" cap="flat">
            <a:noFill/>
            <a:prstDash val="sysDash"/>
            <a:miter lim="400000"/>
          </a:ln>
          <a:effectLst/>
          <a:sp3d/>
        </p:spPr>
        <p:txBody>
          <a:bodyPr rot="0" spcFirstLastPara="1" vertOverflow="overflow" horzOverflow="overflow" vert="horz" wrap="square" lIns="91440" tIns="45720" rIns="91440" bIns="45720" numCol="1" spcCol="38100" rtlCol="0" anchor="ctr">
            <a:noAutofit/>
          </a:bodyPr>
          <a:lstStyle/>
          <a:p>
            <a:pPr marL="0" marR="0" lvl="0" indent="0" algn="ctr" defTabSz="825479"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Medium"/>
              </a:rPr>
              <a:t>Broader Model Support</a:t>
            </a:r>
          </a:p>
        </p:txBody>
      </p:sp>
      <p:grpSp>
        <p:nvGrpSpPr>
          <p:cNvPr id="23" name="Group 22">
            <a:extLst>
              <a:ext uri="{FF2B5EF4-FFF2-40B4-BE49-F238E27FC236}">
                <a16:creationId xmlns:a16="http://schemas.microsoft.com/office/drawing/2014/main" id="{F6B89955-D116-E944-8364-7AC8CABAE044}"/>
              </a:ext>
            </a:extLst>
          </p:cNvPr>
          <p:cNvGrpSpPr/>
          <p:nvPr/>
        </p:nvGrpSpPr>
        <p:grpSpPr>
          <a:xfrm>
            <a:off x="4217550" y="1690061"/>
            <a:ext cx="142108" cy="136154"/>
            <a:chOff x="897871" y="2902606"/>
            <a:chExt cx="140159" cy="140159"/>
          </a:xfrm>
        </p:grpSpPr>
        <p:sp>
          <p:nvSpPr>
            <p:cNvPr id="24" name="Rectangle 23">
              <a:extLst>
                <a:ext uri="{FF2B5EF4-FFF2-40B4-BE49-F238E27FC236}">
                  <a16:creationId xmlns:a16="http://schemas.microsoft.com/office/drawing/2014/main" id="{04AC8B6F-287D-CC4C-B36A-5D57E2112B26}"/>
                </a:ext>
              </a:extLst>
            </p:cNvPr>
            <p:cNvSpPr/>
            <p:nvPr/>
          </p:nvSpPr>
          <p:spPr>
            <a:xfrm>
              <a:off x="943590" y="2948325"/>
              <a:ext cx="94440" cy="9444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FFFFFF"/>
                </a:solidFill>
                <a:effectLst/>
                <a:uLnTx/>
                <a:uFillTx/>
                <a:latin typeface="Intel Clear"/>
                <a:ea typeface="Intel Clear" panose="020B0604020203020204" pitchFamily="34" charset="0"/>
                <a:cs typeface="Intel Clear" panose="020B0604020203020204" pitchFamily="34" charset="0"/>
                <a:sym typeface="Helvetica Neue Medium"/>
              </a:endParaRPr>
            </a:p>
          </p:txBody>
        </p:sp>
        <p:sp>
          <p:nvSpPr>
            <p:cNvPr id="25" name="Rectangle 24">
              <a:extLst>
                <a:ext uri="{FF2B5EF4-FFF2-40B4-BE49-F238E27FC236}">
                  <a16:creationId xmlns:a16="http://schemas.microsoft.com/office/drawing/2014/main" id="{BE6161E1-0476-7C42-AAE2-701E9C4D897B}"/>
                </a:ext>
              </a:extLst>
            </p:cNvPr>
            <p:cNvSpPr/>
            <p:nvPr/>
          </p:nvSpPr>
          <p:spPr>
            <a:xfrm>
              <a:off x="897871" y="2902606"/>
              <a:ext cx="45719" cy="45719"/>
            </a:xfrm>
            <a:prstGeom prst="rect">
              <a:avLst/>
            </a:prstGeom>
            <a:solidFill>
              <a:srgbClr val="00C7FD"/>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FFFFFF"/>
                </a:solidFill>
                <a:effectLst/>
                <a:uLnTx/>
                <a:uFillTx/>
                <a:latin typeface="Intel Clear"/>
                <a:ea typeface="Intel Clear" panose="020B0604020203020204" pitchFamily="34" charset="0"/>
                <a:cs typeface="Intel Clear" panose="020B0604020203020204" pitchFamily="34" charset="0"/>
                <a:sym typeface="Helvetica Neue Medium"/>
              </a:endParaRPr>
            </a:p>
          </p:txBody>
        </p:sp>
      </p:grpSp>
      <p:grpSp>
        <p:nvGrpSpPr>
          <p:cNvPr id="26" name="Group 25">
            <a:extLst>
              <a:ext uri="{FF2B5EF4-FFF2-40B4-BE49-F238E27FC236}">
                <a16:creationId xmlns:a16="http://schemas.microsoft.com/office/drawing/2014/main" id="{4D74A49A-659D-EF4A-A61B-2680EE6F743B}"/>
              </a:ext>
            </a:extLst>
          </p:cNvPr>
          <p:cNvGrpSpPr/>
          <p:nvPr/>
        </p:nvGrpSpPr>
        <p:grpSpPr>
          <a:xfrm>
            <a:off x="8161628" y="1688811"/>
            <a:ext cx="3668276" cy="639510"/>
            <a:chOff x="431341" y="1383841"/>
            <a:chExt cx="3302172" cy="658320"/>
          </a:xfrm>
        </p:grpSpPr>
        <p:sp>
          <p:nvSpPr>
            <p:cNvPr id="27" name="Right Arrow 4">
              <a:extLst>
                <a:ext uri="{FF2B5EF4-FFF2-40B4-BE49-F238E27FC236}">
                  <a16:creationId xmlns:a16="http://schemas.microsoft.com/office/drawing/2014/main" id="{D2A4649B-DE8D-D143-A7E1-2FE2DF75E0CA}"/>
                </a:ext>
              </a:extLst>
            </p:cNvPr>
            <p:cNvSpPr/>
            <p:nvPr/>
          </p:nvSpPr>
          <p:spPr>
            <a:xfrm>
              <a:off x="571498" y="1524001"/>
              <a:ext cx="3162015" cy="518160"/>
            </a:xfrm>
            <a:prstGeom prst="homePlate">
              <a:avLst>
                <a:gd name="adj" fmla="val 25138"/>
              </a:avLst>
            </a:prstGeom>
            <a:solidFill>
              <a:srgbClr val="004A86"/>
            </a:solidFill>
            <a:ln w="38100" cap="flat">
              <a:noFill/>
              <a:prstDash val="sysDash"/>
              <a:miter lim="400000"/>
            </a:ln>
            <a:effectLst/>
            <a:sp3d/>
          </p:spPr>
          <p:txBody>
            <a:bodyPr rot="0" spcFirstLastPara="1" vertOverflow="overflow" horzOverflow="overflow" vert="horz" wrap="square" lIns="91440" tIns="45720" rIns="91440" bIns="45720" numCol="1" spcCol="38100" rtlCol="0" anchor="ctr">
              <a:noAutofit/>
            </a:bodyPr>
            <a:lstStyle/>
            <a:p>
              <a:pPr marL="0" marR="0" lvl="0" indent="0" algn="ctr" defTabSz="825479"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Medium"/>
                </a:rPr>
                <a:t>Portability and Performance</a:t>
              </a:r>
            </a:p>
          </p:txBody>
        </p:sp>
        <p:grpSp>
          <p:nvGrpSpPr>
            <p:cNvPr id="28" name="Group 27">
              <a:extLst>
                <a:ext uri="{FF2B5EF4-FFF2-40B4-BE49-F238E27FC236}">
                  <a16:creationId xmlns:a16="http://schemas.microsoft.com/office/drawing/2014/main" id="{F0140711-3D5C-2149-9DD0-B03DA0DD1275}"/>
                </a:ext>
              </a:extLst>
            </p:cNvPr>
            <p:cNvGrpSpPr/>
            <p:nvPr/>
          </p:nvGrpSpPr>
          <p:grpSpPr>
            <a:xfrm>
              <a:off x="431341" y="1383841"/>
              <a:ext cx="140159" cy="140159"/>
              <a:chOff x="897871" y="2902606"/>
              <a:chExt cx="140159" cy="140159"/>
            </a:xfrm>
          </p:grpSpPr>
          <p:sp>
            <p:nvSpPr>
              <p:cNvPr id="29" name="Rectangle 28">
                <a:extLst>
                  <a:ext uri="{FF2B5EF4-FFF2-40B4-BE49-F238E27FC236}">
                    <a16:creationId xmlns:a16="http://schemas.microsoft.com/office/drawing/2014/main" id="{FA023420-5EDD-4747-B517-5B0454743281}"/>
                  </a:ext>
                </a:extLst>
              </p:cNvPr>
              <p:cNvSpPr/>
              <p:nvPr/>
            </p:nvSpPr>
            <p:spPr>
              <a:xfrm>
                <a:off x="943590" y="2948325"/>
                <a:ext cx="94440" cy="9444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FFFFFF"/>
                  </a:solidFill>
                  <a:effectLst/>
                  <a:uLnTx/>
                  <a:uFillTx/>
                  <a:latin typeface="Intel Clear"/>
                  <a:ea typeface="Intel Clear" panose="020B0604020203020204" pitchFamily="34" charset="0"/>
                  <a:cs typeface="Intel Clear" panose="020B0604020203020204" pitchFamily="34" charset="0"/>
                  <a:sym typeface="Helvetica Neue Medium"/>
                </a:endParaRPr>
              </a:p>
            </p:txBody>
          </p:sp>
          <p:sp>
            <p:nvSpPr>
              <p:cNvPr id="34" name="Rectangle 33">
                <a:extLst>
                  <a:ext uri="{FF2B5EF4-FFF2-40B4-BE49-F238E27FC236}">
                    <a16:creationId xmlns:a16="http://schemas.microsoft.com/office/drawing/2014/main" id="{5C545C55-7823-A44F-A7F4-EAF2224819BF}"/>
                  </a:ext>
                </a:extLst>
              </p:cNvPr>
              <p:cNvSpPr/>
              <p:nvPr/>
            </p:nvSpPr>
            <p:spPr>
              <a:xfrm>
                <a:off x="897871" y="2902606"/>
                <a:ext cx="45719" cy="45719"/>
              </a:xfrm>
              <a:prstGeom prst="rect">
                <a:avLst/>
              </a:prstGeom>
              <a:solidFill>
                <a:srgbClr val="00C7FD"/>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FFFFFF"/>
                  </a:solidFill>
                  <a:effectLst/>
                  <a:uLnTx/>
                  <a:uFillTx/>
                  <a:latin typeface="Intel Clear"/>
                  <a:ea typeface="Intel Clear" panose="020B0604020203020204" pitchFamily="34" charset="0"/>
                  <a:cs typeface="Intel Clear" panose="020B0604020203020204" pitchFamily="34" charset="0"/>
                  <a:sym typeface="Helvetica Neue Medium"/>
                </a:endParaRPr>
              </a:p>
            </p:txBody>
          </p:sp>
        </p:grpSp>
      </p:grpSp>
      <p:sp>
        <p:nvSpPr>
          <p:cNvPr id="35" name="Right Arrow 4">
            <a:extLst>
              <a:ext uri="{FF2B5EF4-FFF2-40B4-BE49-F238E27FC236}">
                <a16:creationId xmlns:a16="http://schemas.microsoft.com/office/drawing/2014/main" id="{97D311C8-C5A3-164C-B764-3B3CD5435DA4}"/>
              </a:ext>
            </a:extLst>
          </p:cNvPr>
          <p:cNvSpPr/>
          <p:nvPr/>
        </p:nvSpPr>
        <p:spPr>
          <a:xfrm>
            <a:off x="636627" y="1823877"/>
            <a:ext cx="3105430" cy="503355"/>
          </a:xfrm>
          <a:prstGeom prst="homePlate">
            <a:avLst>
              <a:gd name="adj" fmla="val 25138"/>
            </a:avLst>
          </a:prstGeom>
          <a:solidFill>
            <a:srgbClr val="004A86"/>
          </a:solidFill>
          <a:ln w="38100" cap="flat">
            <a:noFill/>
            <a:prstDash val="sysDash"/>
            <a:miter lim="400000"/>
          </a:ln>
          <a:effectLst/>
          <a:sp3d/>
        </p:spPr>
        <p:txBody>
          <a:bodyPr rot="0" spcFirstLastPara="1" vertOverflow="overflow" horzOverflow="overflow" vert="horz" wrap="square" lIns="91440" tIns="45720" rIns="91440" bIns="45720" numCol="1" spcCol="38100" rtlCol="0" anchor="ctr">
            <a:noAutofit/>
          </a:bodyPr>
          <a:lstStyle/>
          <a:p>
            <a:pPr marL="0" marR="0" lvl="0" indent="0" algn="ctr" defTabSz="825479"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Medium"/>
              </a:rPr>
              <a:t>Updated, Cleaner API</a:t>
            </a:r>
          </a:p>
        </p:txBody>
      </p:sp>
      <p:grpSp>
        <p:nvGrpSpPr>
          <p:cNvPr id="36" name="Group 35">
            <a:extLst>
              <a:ext uri="{FF2B5EF4-FFF2-40B4-BE49-F238E27FC236}">
                <a16:creationId xmlns:a16="http://schemas.microsoft.com/office/drawing/2014/main" id="{5FC0758E-40D6-294F-8F66-0EDC38B6CB29}"/>
              </a:ext>
            </a:extLst>
          </p:cNvPr>
          <p:cNvGrpSpPr/>
          <p:nvPr/>
        </p:nvGrpSpPr>
        <p:grpSpPr>
          <a:xfrm>
            <a:off x="494519" y="1687722"/>
            <a:ext cx="142108" cy="136154"/>
            <a:chOff x="897871" y="2902606"/>
            <a:chExt cx="140159" cy="140159"/>
          </a:xfrm>
        </p:grpSpPr>
        <p:sp>
          <p:nvSpPr>
            <p:cNvPr id="37" name="Rectangle 36">
              <a:extLst>
                <a:ext uri="{FF2B5EF4-FFF2-40B4-BE49-F238E27FC236}">
                  <a16:creationId xmlns:a16="http://schemas.microsoft.com/office/drawing/2014/main" id="{93020FC0-4C42-8C45-9174-63D6524C0BDA}"/>
                </a:ext>
              </a:extLst>
            </p:cNvPr>
            <p:cNvSpPr/>
            <p:nvPr/>
          </p:nvSpPr>
          <p:spPr>
            <a:xfrm>
              <a:off x="943590" y="2948325"/>
              <a:ext cx="94440" cy="94440"/>
            </a:xfrm>
            <a:prstGeom prst="rect">
              <a:avLst/>
            </a:prstGeom>
            <a:solidFill>
              <a:srgbClr val="0068B5"/>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FFFFFF"/>
                </a:solidFill>
                <a:effectLst/>
                <a:uLnTx/>
                <a:uFillTx/>
                <a:latin typeface="Intel Clear"/>
                <a:ea typeface="Intel Clear" panose="020B0604020203020204" pitchFamily="34" charset="0"/>
                <a:cs typeface="Intel Clear" panose="020B0604020203020204" pitchFamily="34" charset="0"/>
                <a:sym typeface="Helvetica Neue Medium"/>
              </a:endParaRPr>
            </a:p>
          </p:txBody>
        </p:sp>
        <p:sp>
          <p:nvSpPr>
            <p:cNvPr id="38" name="Rectangle 37">
              <a:extLst>
                <a:ext uri="{FF2B5EF4-FFF2-40B4-BE49-F238E27FC236}">
                  <a16:creationId xmlns:a16="http://schemas.microsoft.com/office/drawing/2014/main" id="{589E3987-051D-B347-B1FA-D2B12AF1CA2E}"/>
                </a:ext>
              </a:extLst>
            </p:cNvPr>
            <p:cNvSpPr/>
            <p:nvPr/>
          </p:nvSpPr>
          <p:spPr>
            <a:xfrm>
              <a:off x="897871" y="2902606"/>
              <a:ext cx="45719" cy="45719"/>
            </a:xfrm>
            <a:prstGeom prst="rect">
              <a:avLst/>
            </a:prstGeom>
            <a:solidFill>
              <a:srgbClr val="00C7FD"/>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FFFFFF"/>
                </a:solidFill>
                <a:effectLst/>
                <a:uLnTx/>
                <a:uFillTx/>
                <a:latin typeface="Intel Clear"/>
                <a:ea typeface="Intel Clear" panose="020B0604020203020204" pitchFamily="34" charset="0"/>
                <a:cs typeface="Intel Clear" panose="020B0604020203020204" pitchFamily="34" charset="0"/>
                <a:sym typeface="Helvetica Neue Medium"/>
              </a:endParaRPr>
            </a:p>
          </p:txBody>
        </p:sp>
      </p:grpSp>
      <p:sp>
        <p:nvSpPr>
          <p:cNvPr id="40" name="Rectangle 39">
            <a:extLst>
              <a:ext uri="{FF2B5EF4-FFF2-40B4-BE49-F238E27FC236}">
                <a16:creationId xmlns:a16="http://schemas.microsoft.com/office/drawing/2014/main" id="{0B56BB54-5A8A-44BA-B519-7D68F88D17C6}"/>
              </a:ext>
            </a:extLst>
          </p:cNvPr>
          <p:cNvSpPr/>
          <p:nvPr/>
        </p:nvSpPr>
        <p:spPr>
          <a:xfrm>
            <a:off x="494519" y="3760999"/>
            <a:ext cx="3470870" cy="894321"/>
          </a:xfrm>
          <a:prstGeom prst="rect">
            <a:avLst/>
          </a:prstGeom>
          <a:noFill/>
          <a:ln w="6350" cap="flat" cmpd="sng" algn="ctr">
            <a:noFill/>
            <a:prstDash val="solid"/>
          </a:ln>
          <a:effectLst/>
        </p:spPr>
        <p:txBody>
          <a:bodyPr spcFirstLastPara="0" vert="horz" wrap="square" lIns="91440" tIns="45720" rIns="91440" bIns="45720" numCol="1" spcCol="1270" anchor="t" anchorCtr="0">
            <a:noAutofit/>
          </a:bodyPr>
          <a:lstStyle/>
          <a:p>
            <a:pPr marL="120650" marR="0" lvl="0" indent="-120650" algn="l" defTabSz="311150" rtl="0" eaLnBrk="1" fontAlgn="auto" latinLnBrk="0" hangingPunct="0">
              <a:lnSpc>
                <a:spcPct val="100000"/>
              </a:lnSpc>
              <a:spcBef>
                <a:spcPct val="0"/>
              </a:spcBef>
              <a:spcAft>
                <a:spcPct val="35000"/>
              </a:spcAft>
              <a:buClr>
                <a:srgbClr val="00C7FD"/>
              </a:buClr>
              <a:buSzTx/>
              <a:buFont typeface="Wingdings" pitchFamily="2" charset="2"/>
              <a:buChar char="§"/>
              <a:tabLst/>
              <a:defRPr/>
            </a:pPr>
            <a:r>
              <a:rPr kumimoji="0" lang="en-US" sz="1400" b="0" i="0" u="none" strike="noStrike" kern="120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Performance has been significantly improved for model conversion on Open Neural Network Exchange (ONNX*) models</a:t>
            </a:r>
          </a:p>
          <a:p>
            <a:pPr marL="120650" marR="0" lvl="0" indent="-120650" algn="l" defTabSz="311150" rtl="0" eaLnBrk="1" fontAlgn="auto" latinLnBrk="0" hangingPunct="0">
              <a:lnSpc>
                <a:spcPct val="100000"/>
              </a:lnSpc>
              <a:spcBef>
                <a:spcPct val="0"/>
              </a:spcBef>
              <a:spcAft>
                <a:spcPct val="35000"/>
              </a:spcAft>
              <a:buClr>
                <a:srgbClr val="00C7FD"/>
              </a:buClr>
              <a:buSzTx/>
              <a:buFont typeface="Wingdings" pitchFamily="2" charset="2"/>
              <a:buChar char="§"/>
              <a:tabLst/>
              <a:defRPr/>
            </a:pPr>
            <a:r>
              <a:rPr kumimoji="0" lang="en-US" sz="1400" b="0" i="0" u="none" strike="noStrike" kern="120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Model Optimizer parameters have been reduced to minimize complexity</a:t>
            </a:r>
          </a:p>
        </p:txBody>
      </p:sp>
      <p:sp>
        <p:nvSpPr>
          <p:cNvPr id="41" name="Rectangle 40">
            <a:extLst>
              <a:ext uri="{FF2B5EF4-FFF2-40B4-BE49-F238E27FC236}">
                <a16:creationId xmlns:a16="http://schemas.microsoft.com/office/drawing/2014/main" id="{87A64B3D-C048-4D66-8674-0E8517E694E9}"/>
              </a:ext>
            </a:extLst>
          </p:cNvPr>
          <p:cNvSpPr/>
          <p:nvPr/>
        </p:nvSpPr>
        <p:spPr>
          <a:xfrm>
            <a:off x="4173698" y="3694324"/>
            <a:ext cx="3846352" cy="3144626"/>
          </a:xfrm>
          <a:prstGeom prst="rect">
            <a:avLst/>
          </a:prstGeom>
          <a:noFill/>
          <a:ln w="6350" cap="flat" cmpd="sng" algn="ctr">
            <a:noFill/>
            <a:prstDash val="solid"/>
          </a:ln>
          <a:effectLst/>
        </p:spPr>
        <p:txBody>
          <a:bodyPr spcFirstLastPara="0" vert="horz" wrap="square" lIns="91440" tIns="45720" rIns="91440" bIns="45720" numCol="1" spcCol="1270" anchor="t" anchorCtr="0">
            <a:noAutofit/>
          </a:bodyPr>
          <a:lstStyle/>
          <a:p>
            <a:pPr marL="120650" marR="0" lvl="0" indent="-120650" algn="l" defTabSz="311150" rtl="0" eaLnBrk="1" fontAlgn="auto" latinLnBrk="0" hangingPunct="0">
              <a:lnSpc>
                <a:spcPct val="100000"/>
              </a:lnSpc>
              <a:spcBef>
                <a:spcPct val="0"/>
              </a:spcBef>
              <a:spcAft>
                <a:spcPct val="35000"/>
              </a:spcAft>
              <a:buClr>
                <a:srgbClr val="00C7FD"/>
              </a:buClr>
              <a:buSzTx/>
              <a:buFont typeface="Wingdings" pitchFamily="2" charset="2"/>
              <a:buChar char="§"/>
              <a:tabLst/>
              <a:defRPr/>
            </a:pPr>
            <a:r>
              <a:rPr kumimoji="0" lang="en-US" sz="1400" b="0" i="0" u="none" strike="noStrike" kern="1200" cap="none" spc="0" normalizeH="0" baseline="0" noProof="0" err="1">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OpenVINO</a:t>
            </a:r>
            <a:r>
              <a:rPr kumimoji="0" lang="en-US" sz="1400" b="0" i="0" u="none" strike="noStrike" kern="120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 2022.1 adds Dynamic Input Shapes, more NLP models for training speech denoising and updates on speech recognition and speech synthesis</a:t>
            </a:r>
          </a:p>
          <a:p>
            <a:pPr marL="120650" marR="0" lvl="0" indent="-120650" algn="l" defTabSz="311150" rtl="0" eaLnBrk="1" fontAlgn="auto" latinLnBrk="0" hangingPunct="0">
              <a:lnSpc>
                <a:spcPct val="100000"/>
              </a:lnSpc>
              <a:spcBef>
                <a:spcPct val="0"/>
              </a:spcBef>
              <a:spcAft>
                <a:spcPct val="35000"/>
              </a:spcAft>
              <a:buClr>
                <a:srgbClr val="00C7FD"/>
              </a:buClr>
              <a:buSzTx/>
              <a:buFont typeface="Wingdings" pitchFamily="2" charset="2"/>
              <a:buChar char="§"/>
              <a:tabLst/>
              <a:defRPr/>
            </a:pPr>
            <a:r>
              <a:rPr kumimoji="0" lang="en-US" sz="1400" b="0" i="0" u="none" strike="noStrike" kern="120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Support for select </a:t>
            </a:r>
            <a:r>
              <a:rPr kumimoji="0" lang="en-US" sz="1400" b="0" i="0" u="none" strike="noStrike" kern="1200" cap="none" spc="0" normalizeH="0" baseline="0" noProof="0" err="1">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PaddlePaddle</a:t>
            </a:r>
            <a:r>
              <a:rPr kumimoji="0" lang="en-US" sz="1400" b="0" i="0" u="none" strike="noStrike" kern="120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 models</a:t>
            </a:r>
          </a:p>
          <a:p>
            <a:pPr marL="120650" marR="0" lvl="0" indent="-120650" algn="l" defTabSz="311150" rtl="0" eaLnBrk="1" fontAlgn="auto" latinLnBrk="0" hangingPunct="0">
              <a:lnSpc>
                <a:spcPct val="100000"/>
              </a:lnSpc>
              <a:spcBef>
                <a:spcPct val="0"/>
              </a:spcBef>
              <a:spcAft>
                <a:spcPct val="35000"/>
              </a:spcAft>
              <a:buClr>
                <a:srgbClr val="00C7FD"/>
              </a:buClr>
              <a:buSzTx/>
              <a:buFont typeface="Wingdings" pitchFamily="2" charset="2"/>
              <a:buChar char="§"/>
              <a:tabLst/>
              <a:defRPr/>
            </a:pPr>
            <a:r>
              <a:rPr kumimoji="0" lang="en-US" sz="1400" b="0" i="0" u="none" strike="noStrike" kern="120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Pretrained models for Anomaly Detection including anomaly segmentation for industrial inspection </a:t>
            </a:r>
          </a:p>
        </p:txBody>
      </p:sp>
      <p:sp>
        <p:nvSpPr>
          <p:cNvPr id="42" name="Rectangle 41">
            <a:extLst>
              <a:ext uri="{FF2B5EF4-FFF2-40B4-BE49-F238E27FC236}">
                <a16:creationId xmlns:a16="http://schemas.microsoft.com/office/drawing/2014/main" id="{DFE83F26-1709-43F2-BAF5-0E2AD44DB66D}"/>
              </a:ext>
            </a:extLst>
          </p:cNvPr>
          <p:cNvSpPr/>
          <p:nvPr/>
        </p:nvSpPr>
        <p:spPr>
          <a:xfrm>
            <a:off x="7983551" y="3721523"/>
            <a:ext cx="3846353" cy="1639988"/>
          </a:xfrm>
          <a:prstGeom prst="rect">
            <a:avLst/>
          </a:prstGeom>
          <a:noFill/>
          <a:ln w="6350" cap="flat" cmpd="sng" algn="ctr">
            <a:noFill/>
            <a:prstDash val="solid"/>
          </a:ln>
          <a:effectLst/>
        </p:spPr>
        <p:txBody>
          <a:bodyPr spcFirstLastPara="0" vert="horz" wrap="square" lIns="91440" tIns="45720" rIns="91440" bIns="45720" numCol="1" spcCol="1270" anchor="t" anchorCtr="0">
            <a:noAutofit/>
          </a:bodyPr>
          <a:lstStyle/>
          <a:p>
            <a:pPr marL="120650" marR="0" lvl="0" indent="-120650" algn="l" defTabSz="311150" rtl="0" eaLnBrk="1" fontAlgn="auto" latinLnBrk="0" hangingPunct="0">
              <a:lnSpc>
                <a:spcPct val="100000"/>
              </a:lnSpc>
              <a:spcBef>
                <a:spcPct val="0"/>
              </a:spcBef>
              <a:spcAft>
                <a:spcPct val="35000"/>
              </a:spcAft>
              <a:buClr>
                <a:srgbClr val="00C7FD"/>
              </a:buClr>
              <a:buSzTx/>
              <a:buFont typeface="Wingdings" pitchFamily="2" charset="2"/>
              <a:buChar char="§"/>
              <a:tabLst/>
              <a:defRPr/>
            </a:pPr>
            <a:r>
              <a:rPr kumimoji="0" lang="en-US" sz="1400" b="0" i="0" u="none" strike="noStrike" kern="120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The AUTO feature uses performance hints to define latency,  throughput, and batching requirements—device and runtime logic configure themselves</a:t>
            </a:r>
          </a:p>
          <a:p>
            <a:pPr marL="120650" marR="0" lvl="0" indent="-120650" algn="l" defTabSz="311150" rtl="0" eaLnBrk="1" fontAlgn="auto" latinLnBrk="0" hangingPunct="0">
              <a:lnSpc>
                <a:spcPct val="100000"/>
              </a:lnSpc>
              <a:spcBef>
                <a:spcPct val="0"/>
              </a:spcBef>
              <a:spcAft>
                <a:spcPct val="35000"/>
              </a:spcAft>
              <a:buClr>
                <a:srgbClr val="00C7FD"/>
              </a:buClr>
              <a:buSzTx/>
              <a:buFont typeface="Wingdings" pitchFamily="2" charset="2"/>
              <a:buChar char="§"/>
              <a:tabLst/>
              <a:defRPr/>
            </a:pPr>
            <a:r>
              <a:rPr kumimoji="0" lang="en-US" sz="1400" b="0" i="0" u="none" strike="noStrike" kern="1200" cap="none" spc="0" normalizeH="0" baseline="0" noProof="0">
                <a:ln>
                  <a:noFill/>
                </a:ln>
                <a:solidFill>
                  <a:srgbClr val="FFFFFF"/>
                </a:solidFill>
                <a:effectLst/>
                <a:uLnTx/>
                <a:uFillTx/>
                <a:latin typeface="IntelOne Text Light"/>
                <a:ea typeface="Intel Clear" panose="020B0604020203020204" pitchFamily="34" charset="0"/>
                <a:cs typeface="Intel Clear" panose="020B0604020203020204" pitchFamily="34" charset="0"/>
                <a:sym typeface="Helvetica Neue"/>
              </a:rPr>
              <a:t>AUTO  maximizes hybrid architectures for high performance inferencing on platforms with CPUs and integrated GPUs like 12th Gen Intel® Core™ processors (aka Alder Lake)</a:t>
            </a:r>
          </a:p>
        </p:txBody>
      </p:sp>
      <p:sp>
        <p:nvSpPr>
          <p:cNvPr id="31" name="TextBox 30">
            <a:extLst>
              <a:ext uri="{FF2B5EF4-FFF2-40B4-BE49-F238E27FC236}">
                <a16:creationId xmlns:a16="http://schemas.microsoft.com/office/drawing/2014/main" id="{99392349-C71B-4078-B463-BCB43E57220A}"/>
              </a:ext>
            </a:extLst>
          </p:cNvPr>
          <p:cNvSpPr txBox="1"/>
          <p:nvPr/>
        </p:nvSpPr>
        <p:spPr>
          <a:xfrm>
            <a:off x="4311781" y="5771726"/>
            <a:ext cx="3513017" cy="461665"/>
          </a:xfrm>
          <a:prstGeom prst="rect">
            <a:avLst/>
          </a:prstGeom>
          <a:noFill/>
        </p:spPr>
        <p:txBody>
          <a:bodyPr wrap="square">
            <a:spAutoFit/>
          </a:bodyPr>
          <a:lstStyle/>
          <a:p>
            <a:pPr defTabSz="488950" hangingPunct="0">
              <a:spcBef>
                <a:spcPct val="0"/>
              </a:spcBef>
              <a:spcAft>
                <a:spcPts val="1200"/>
              </a:spcAft>
              <a:defRPr/>
            </a:pPr>
            <a:r>
              <a:rPr lang="en-US" sz="1200" b="1" kern="0" dirty="0">
                <a:solidFill>
                  <a:srgbClr val="FFFF00"/>
                </a:solidFill>
                <a:sym typeface="Helvetica Neue"/>
              </a:rPr>
              <a:t>Note: </a:t>
            </a:r>
            <a:r>
              <a:rPr lang="en-US" sz="1200" kern="0" dirty="0">
                <a:sym typeface="Helvetica Neue"/>
              </a:rPr>
              <a:t>In OpenVINO™ 2022.1, Dynamic Input Shapes run on CPUs only. </a:t>
            </a:r>
          </a:p>
        </p:txBody>
      </p:sp>
    </p:spTree>
    <p:extLst>
      <p:ext uri="{BB962C8B-B14F-4D97-AF65-F5344CB8AC3E}">
        <p14:creationId xmlns:p14="http://schemas.microsoft.com/office/powerpoint/2010/main" val="169208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p:txBody>
          <a:bodyPr anchor="t">
            <a:normAutofit/>
          </a:bodyPr>
          <a:lstStyle/>
          <a:p>
            <a:pPr fontAlgn="base"/>
            <a:r>
              <a:rPr lang="en-US" sz="4700" b="1" dirty="0"/>
              <a:t>System Requirements</a:t>
            </a:r>
          </a:p>
        </p:txBody>
      </p:sp>
      <p:sp>
        <p:nvSpPr>
          <p:cNvPr id="3" name="Text Placeholder 2">
            <a:extLst>
              <a:ext uri="{FF2B5EF4-FFF2-40B4-BE49-F238E27FC236}">
                <a16:creationId xmlns:a16="http://schemas.microsoft.com/office/drawing/2014/main" id="{77347F4D-1D1B-4F08-9E85-092F9B03DBB2}"/>
              </a:ext>
            </a:extLst>
          </p:cNvPr>
          <p:cNvSpPr>
            <a:spLocks noGrp="1"/>
          </p:cNvSpPr>
          <p:nvPr>
            <p:ph type="body" sz="quarter" idx="10"/>
          </p:nvPr>
        </p:nvSpPr>
        <p:spPr/>
        <p:txBody>
          <a:bodyPr anchor="b">
            <a:normAutofit/>
          </a:bodyPr>
          <a:lstStyle/>
          <a:p>
            <a:endParaRPr lang="en-US" dirty="0"/>
          </a:p>
        </p:txBody>
      </p:sp>
    </p:spTree>
    <p:extLst>
      <p:ext uri="{BB962C8B-B14F-4D97-AF65-F5344CB8AC3E}">
        <p14:creationId xmlns:p14="http://schemas.microsoft.com/office/powerpoint/2010/main" val="87925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6701679D-8AAC-7287-9928-A6C96F2A58AB}"/>
              </a:ext>
            </a:extLst>
          </p:cNvPr>
          <p:cNvSpPr>
            <a:spLocks noGrp="1"/>
          </p:cNvSpPr>
          <p:nvPr>
            <p:ph sz="half" idx="1"/>
          </p:nvPr>
        </p:nvSpPr>
        <p:spPr/>
        <p:txBody>
          <a:bodyPr>
            <a:normAutofit/>
          </a:bodyPr>
          <a:lstStyle/>
          <a:p>
            <a:r>
              <a:rPr lang="en-US" dirty="0"/>
              <a:t>Processors</a:t>
            </a:r>
          </a:p>
          <a:p>
            <a:pPr lvl="1"/>
            <a:r>
              <a:rPr lang="en-US" sz="2133" dirty="0"/>
              <a:t>6th to 12th generation Intel® Core™ processors</a:t>
            </a:r>
          </a:p>
          <a:p>
            <a:pPr lvl="1"/>
            <a:r>
              <a:rPr lang="en-US" sz="2133" dirty="0"/>
              <a:t>1st to 3rd generation of Intel® Xeon® Scalable processors</a:t>
            </a:r>
          </a:p>
          <a:p>
            <a:endParaRPr lang="en-US" dirty="0"/>
          </a:p>
          <a:p>
            <a:r>
              <a:rPr lang="en-US" dirty="0"/>
              <a:t>Compatible Operating Systems</a:t>
            </a:r>
          </a:p>
          <a:p>
            <a:pPr lvl="1"/>
            <a:r>
              <a:rPr lang="en-US" sz="2133" dirty="0"/>
              <a:t>Ubuntu* 18.04 LTS (64 bit)</a:t>
            </a:r>
          </a:p>
          <a:p>
            <a:pPr lvl="1"/>
            <a:r>
              <a:rPr lang="en-US" sz="2133" dirty="0"/>
              <a:t>Ubuntu 20.04 LTS (64 bit)</a:t>
            </a:r>
          </a:p>
          <a:p>
            <a:pPr lvl="1"/>
            <a:r>
              <a:rPr lang="en-US" sz="2133" dirty="0"/>
              <a:t>Windows® 10 (64 bit)</a:t>
            </a:r>
          </a:p>
          <a:p>
            <a:pPr lvl="1"/>
            <a:r>
              <a:rPr lang="en-US" sz="2133" dirty="0"/>
              <a:t>Windows* 11 (recommended for 12th generation Intel Core processors)</a:t>
            </a:r>
          </a:p>
          <a:p>
            <a:pPr lvl="1"/>
            <a:r>
              <a:rPr lang="en-US" sz="2133" dirty="0"/>
              <a:t>Red Hat* Enterprise Linux* 8 (64 bit)</a:t>
            </a:r>
          </a:p>
          <a:p>
            <a:pPr lvl="1"/>
            <a:r>
              <a:rPr lang="en-US" sz="2133" dirty="0"/>
              <a:t>macOS* 10.15 (64 bit)</a:t>
            </a:r>
          </a:p>
        </p:txBody>
      </p:sp>
      <p:sp>
        <p:nvSpPr>
          <p:cNvPr id="12" name="Title 1">
            <a:extLst>
              <a:ext uri="{FF2B5EF4-FFF2-40B4-BE49-F238E27FC236}">
                <a16:creationId xmlns:a16="http://schemas.microsoft.com/office/drawing/2014/main" id="{F94BAB10-CA8D-75CB-5C94-5FC58B319867}"/>
              </a:ext>
            </a:extLst>
          </p:cNvPr>
          <p:cNvSpPr>
            <a:spLocks noGrp="1"/>
          </p:cNvSpPr>
          <p:nvPr>
            <p:ph type="title"/>
          </p:nvPr>
        </p:nvSpPr>
        <p:spPr/>
        <p:txBody>
          <a:bodyPr anchor="t">
            <a:normAutofit/>
          </a:bodyPr>
          <a:lstStyle/>
          <a:p>
            <a:r>
              <a:rPr lang="en-US" sz="4100"/>
              <a:t>Development Platforms</a:t>
            </a:r>
          </a:p>
        </p:txBody>
      </p:sp>
      <p:sp>
        <p:nvSpPr>
          <p:cNvPr id="6" name="TextBox 5">
            <a:extLst>
              <a:ext uri="{FF2B5EF4-FFF2-40B4-BE49-F238E27FC236}">
                <a16:creationId xmlns:a16="http://schemas.microsoft.com/office/drawing/2014/main" id="{38E942BB-8055-4B65-9979-262E74FC32AE}"/>
              </a:ext>
            </a:extLst>
          </p:cNvPr>
          <p:cNvSpPr txBox="1"/>
          <p:nvPr/>
        </p:nvSpPr>
        <p:spPr>
          <a:xfrm>
            <a:off x="680621" y="6224354"/>
            <a:ext cx="3997911"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System Requirements:</a:t>
            </a:r>
          </a:p>
          <a:p>
            <a:r>
              <a:rPr lang="en-US" sz="1200" dirty="0">
                <a:hlinkClick r:id="rId3"/>
              </a:rPr>
              <a:t>https://www.intel.com/content/www/us/en/developer/tools/openvino-toolkit/system-requirements.html</a:t>
            </a:r>
            <a:r>
              <a:rPr lang="en-US" sz="1200" dirty="0"/>
              <a:t> </a:t>
            </a:r>
          </a:p>
        </p:txBody>
      </p:sp>
    </p:spTree>
    <p:extLst>
      <p:ext uri="{BB962C8B-B14F-4D97-AF65-F5344CB8AC3E}">
        <p14:creationId xmlns:p14="http://schemas.microsoft.com/office/powerpoint/2010/main" val="286929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94BAB10-CA8D-75CB-5C94-5FC58B319867}"/>
              </a:ext>
            </a:extLst>
          </p:cNvPr>
          <p:cNvSpPr>
            <a:spLocks noGrp="1"/>
          </p:cNvSpPr>
          <p:nvPr>
            <p:ph type="title"/>
          </p:nvPr>
        </p:nvSpPr>
        <p:spPr>
          <a:xfrm>
            <a:off x="607484" y="485890"/>
            <a:ext cx="10972800" cy="615553"/>
          </a:xfrm>
        </p:spPr>
        <p:txBody>
          <a:bodyPr anchor="t">
            <a:normAutofit/>
          </a:bodyPr>
          <a:lstStyle/>
          <a:p>
            <a:r>
              <a:rPr lang="en-US" sz="4100" dirty="0"/>
              <a:t>Target System Platforms</a:t>
            </a:r>
          </a:p>
        </p:txBody>
      </p:sp>
      <p:graphicFrame>
        <p:nvGraphicFramePr>
          <p:cNvPr id="4" name="Table 4">
            <a:extLst>
              <a:ext uri="{FF2B5EF4-FFF2-40B4-BE49-F238E27FC236}">
                <a16:creationId xmlns:a16="http://schemas.microsoft.com/office/drawing/2014/main" id="{36719038-BAE0-4956-85A5-11DF377AEFCC}"/>
              </a:ext>
            </a:extLst>
          </p:cNvPr>
          <p:cNvGraphicFramePr>
            <a:graphicFrameLocks noGrp="1"/>
          </p:cNvGraphicFramePr>
          <p:nvPr>
            <p:extLst>
              <p:ext uri="{D42A27DB-BD31-4B8C-83A1-F6EECF244321}">
                <p14:modId xmlns:p14="http://schemas.microsoft.com/office/powerpoint/2010/main" val="2835174616"/>
              </p:ext>
            </p:extLst>
          </p:nvPr>
        </p:nvGraphicFramePr>
        <p:xfrm>
          <a:off x="607483" y="1302795"/>
          <a:ext cx="11312373" cy="4858519"/>
        </p:xfrm>
        <a:graphic>
          <a:graphicData uri="http://schemas.openxmlformats.org/drawingml/2006/table">
            <a:tbl>
              <a:tblPr firstRow="1" bandRow="1">
                <a:tableStyleId>{5940675A-B579-460E-94D1-54222C63F5DA}</a:tableStyleId>
              </a:tblPr>
              <a:tblGrid>
                <a:gridCol w="734244">
                  <a:extLst>
                    <a:ext uri="{9D8B030D-6E8A-4147-A177-3AD203B41FA5}">
                      <a16:colId xmlns:a16="http://schemas.microsoft.com/office/drawing/2014/main" val="3939575704"/>
                    </a:ext>
                  </a:extLst>
                </a:gridCol>
                <a:gridCol w="3286153">
                  <a:extLst>
                    <a:ext uri="{9D8B030D-6E8A-4147-A177-3AD203B41FA5}">
                      <a16:colId xmlns:a16="http://schemas.microsoft.com/office/drawing/2014/main" val="688028044"/>
                    </a:ext>
                  </a:extLst>
                </a:gridCol>
                <a:gridCol w="911497">
                  <a:extLst>
                    <a:ext uri="{9D8B030D-6E8A-4147-A177-3AD203B41FA5}">
                      <a16:colId xmlns:a16="http://schemas.microsoft.com/office/drawing/2014/main" val="2972569950"/>
                    </a:ext>
                  </a:extLst>
                </a:gridCol>
                <a:gridCol w="911497">
                  <a:extLst>
                    <a:ext uri="{9D8B030D-6E8A-4147-A177-3AD203B41FA5}">
                      <a16:colId xmlns:a16="http://schemas.microsoft.com/office/drawing/2014/main" val="1805149539"/>
                    </a:ext>
                  </a:extLst>
                </a:gridCol>
                <a:gridCol w="911497">
                  <a:extLst>
                    <a:ext uri="{9D8B030D-6E8A-4147-A177-3AD203B41FA5}">
                      <a16:colId xmlns:a16="http://schemas.microsoft.com/office/drawing/2014/main" val="3318353427"/>
                    </a:ext>
                  </a:extLst>
                </a:gridCol>
                <a:gridCol w="911497">
                  <a:extLst>
                    <a:ext uri="{9D8B030D-6E8A-4147-A177-3AD203B41FA5}">
                      <a16:colId xmlns:a16="http://schemas.microsoft.com/office/drawing/2014/main" val="1794983778"/>
                    </a:ext>
                  </a:extLst>
                </a:gridCol>
                <a:gridCol w="911497">
                  <a:extLst>
                    <a:ext uri="{9D8B030D-6E8A-4147-A177-3AD203B41FA5}">
                      <a16:colId xmlns:a16="http://schemas.microsoft.com/office/drawing/2014/main" val="3192539503"/>
                    </a:ext>
                  </a:extLst>
                </a:gridCol>
                <a:gridCol w="911497">
                  <a:extLst>
                    <a:ext uri="{9D8B030D-6E8A-4147-A177-3AD203B41FA5}">
                      <a16:colId xmlns:a16="http://schemas.microsoft.com/office/drawing/2014/main" val="1294457386"/>
                    </a:ext>
                  </a:extLst>
                </a:gridCol>
                <a:gridCol w="911497">
                  <a:extLst>
                    <a:ext uri="{9D8B030D-6E8A-4147-A177-3AD203B41FA5}">
                      <a16:colId xmlns:a16="http://schemas.microsoft.com/office/drawing/2014/main" val="635448607"/>
                    </a:ext>
                  </a:extLst>
                </a:gridCol>
                <a:gridCol w="911497">
                  <a:extLst>
                    <a:ext uri="{9D8B030D-6E8A-4147-A177-3AD203B41FA5}">
                      <a16:colId xmlns:a16="http://schemas.microsoft.com/office/drawing/2014/main" val="1020367468"/>
                    </a:ext>
                  </a:extLst>
                </a:gridCol>
              </a:tblGrid>
              <a:tr h="305104">
                <a:tc rowSpan="2" gridSpan="2">
                  <a:txBody>
                    <a:bodyPr/>
                    <a:lstStyle/>
                    <a:p>
                      <a:r>
                        <a:rPr lang="en-US" b="1" dirty="0"/>
                        <a:t>Processors / Accelerator</a:t>
                      </a:r>
                    </a:p>
                  </a:txBody>
                  <a:tcPr anchor="ctr"/>
                </a:tc>
                <a:tc rowSpan="2" hMerge="1">
                  <a:txBody>
                    <a:bodyPr/>
                    <a:lstStyle/>
                    <a:p>
                      <a:endParaRPr lang="en-US"/>
                    </a:p>
                  </a:txBody>
                  <a:tcPr/>
                </a:tc>
                <a:tc gridSpan="8">
                  <a:txBody>
                    <a:bodyPr/>
                    <a:lstStyle/>
                    <a:p>
                      <a:r>
                        <a:rPr lang="en-US" sz="1800" b="1" i="0" kern="1200" dirty="0">
                          <a:solidFill>
                            <a:schemeClr val="tx1"/>
                          </a:solidFill>
                          <a:effectLst/>
                          <a:latin typeface="+mn-lt"/>
                          <a:ea typeface="+mn-ea"/>
                          <a:cs typeface="+mn-cs"/>
                        </a:rPr>
                        <a:t>Compatible Operating Systems</a:t>
                      </a:r>
                      <a:endParaRPr lang="en-US" dirty="0"/>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nchor="ctr"/>
                </a:tc>
                <a:extLst>
                  <a:ext uri="{0D108BD9-81ED-4DB2-BD59-A6C34878D82A}">
                    <a16:rowId xmlns:a16="http://schemas.microsoft.com/office/drawing/2014/main" val="2764586908"/>
                  </a:ext>
                </a:extLst>
              </a:tr>
              <a:tr h="321587">
                <a:tc gridSpan="2" vMerge="1">
                  <a:txBody>
                    <a:bodyPr/>
                    <a:lstStyle/>
                    <a:p>
                      <a:endParaRPr lang="en-US" dirty="0"/>
                    </a:p>
                  </a:txBody>
                  <a:tcPr/>
                </a:tc>
                <a:tc hMerge="1" vMerge="1">
                  <a:txBody>
                    <a:bodyPr/>
                    <a:lstStyle/>
                    <a:p>
                      <a:pPr marL="285750" indent="-285750">
                        <a:buFont typeface="Arial" panose="020B0604020202020204" pitchFamily="34" charset="0"/>
                        <a:buChar char="•"/>
                      </a:pPr>
                      <a:endParaRPr lang="en-US" sz="1200" dirty="0"/>
                    </a:p>
                  </a:txBody>
                  <a:tcPr/>
                </a:tc>
                <a:tc>
                  <a:txBody>
                    <a:bodyPr/>
                    <a:lstStyle/>
                    <a:p>
                      <a:r>
                        <a:rPr lang="sv-SE" sz="1000" dirty="0"/>
                        <a:t>Ubuntu 18.04 LTS</a:t>
                      </a:r>
                    </a:p>
                    <a:p>
                      <a:r>
                        <a:rPr lang="sv-SE" sz="1000" dirty="0"/>
                        <a:t>(64 bit)</a:t>
                      </a:r>
                      <a:endParaRPr lang="en-US" sz="1000" dirty="0"/>
                    </a:p>
                  </a:txBody>
                  <a:tcPr anchor="ctr"/>
                </a:tc>
                <a:tc>
                  <a:txBody>
                    <a:bodyPr/>
                    <a:lstStyle/>
                    <a:p>
                      <a:r>
                        <a:rPr lang="sv-SE" sz="1000" dirty="0"/>
                        <a:t>Ubuntu 20.04 LTS</a:t>
                      </a:r>
                    </a:p>
                    <a:p>
                      <a:r>
                        <a:rPr lang="sv-SE" sz="1000" dirty="0"/>
                        <a:t>(64 bit)</a:t>
                      </a:r>
                      <a:endParaRPr lang="en-US" sz="1000" dirty="0"/>
                    </a:p>
                  </a:txBody>
                  <a:tcPr anchor="ctr"/>
                </a:tc>
                <a:tc>
                  <a:txBody>
                    <a:bodyPr/>
                    <a:lstStyle/>
                    <a:p>
                      <a:r>
                        <a:rPr lang="en-US" sz="1000" dirty="0"/>
                        <a:t>Windows 10 (64 bit)</a:t>
                      </a:r>
                    </a:p>
                  </a:txBody>
                  <a:tcPr anchor="ctr"/>
                </a:tc>
                <a:tc>
                  <a:txBody>
                    <a:bodyPr/>
                    <a:lstStyle/>
                    <a:p>
                      <a:r>
                        <a:rPr lang="en-US" sz="1000" dirty="0"/>
                        <a:t>Windows 11</a:t>
                      </a:r>
                    </a:p>
                  </a:txBody>
                  <a:tcPr anchor="ctr"/>
                </a:tc>
                <a:tc>
                  <a:txBody>
                    <a:bodyPr/>
                    <a:lstStyle/>
                    <a:p>
                      <a:r>
                        <a:rPr lang="de-DE" sz="1000" dirty="0"/>
                        <a:t>Red Hat Enterprise Linux 8 </a:t>
                      </a:r>
                    </a:p>
                    <a:p>
                      <a:r>
                        <a:rPr lang="de-DE" sz="1000" dirty="0"/>
                        <a:t>(64 bit)</a:t>
                      </a:r>
                      <a:endParaRPr lang="en-US" sz="1000" dirty="0"/>
                    </a:p>
                  </a:txBody>
                  <a:tcPr anchor="ctr"/>
                </a:tc>
                <a:tc>
                  <a:txBody>
                    <a:bodyPr/>
                    <a:lstStyle/>
                    <a:p>
                      <a:r>
                        <a:rPr lang="en-US" sz="1000" dirty="0"/>
                        <a:t>macOS 10.15 </a:t>
                      </a:r>
                    </a:p>
                    <a:p>
                      <a:r>
                        <a:rPr lang="en-US" sz="1000" dirty="0"/>
                        <a:t>(64 bit)</a:t>
                      </a:r>
                    </a:p>
                  </a:txBody>
                  <a:tcPr anchor="ctr"/>
                </a:tc>
                <a:tc>
                  <a:txBody>
                    <a:bodyPr/>
                    <a:lstStyle/>
                    <a:p>
                      <a:r>
                        <a:rPr lang="en-US" sz="1000" dirty="0" err="1"/>
                        <a:t>Yocto</a:t>
                      </a:r>
                      <a:r>
                        <a:rPr lang="en-US" sz="1000" dirty="0"/>
                        <a:t> Project* Poky Zeus v3.0.x </a:t>
                      </a:r>
                    </a:p>
                    <a:p>
                      <a:r>
                        <a:rPr lang="en-US" sz="1000" dirty="0"/>
                        <a:t>(64 bit)</a:t>
                      </a:r>
                    </a:p>
                  </a:txBody>
                  <a:tcPr anchor="ctr"/>
                </a:tc>
                <a:tc>
                  <a:txBody>
                    <a:bodyPr/>
                    <a:lstStyle/>
                    <a:p>
                      <a:r>
                        <a:rPr lang="sv-SE" sz="1000" dirty="0"/>
                        <a:t>Raspbian Buster or Stretch</a:t>
                      </a:r>
                    </a:p>
                    <a:p>
                      <a:r>
                        <a:rPr lang="sv-SE" sz="1000" dirty="0"/>
                        <a:t>(32-bit)</a:t>
                      </a:r>
                      <a:endParaRPr lang="en-US" sz="1000" dirty="0"/>
                    </a:p>
                  </a:txBody>
                  <a:tcPr anchor="ctr"/>
                </a:tc>
                <a:extLst>
                  <a:ext uri="{0D108BD9-81ED-4DB2-BD59-A6C34878D82A}">
                    <a16:rowId xmlns:a16="http://schemas.microsoft.com/office/drawing/2014/main" val="2824789338"/>
                  </a:ext>
                </a:extLst>
              </a:tr>
              <a:tr h="824581">
                <a:tc>
                  <a:txBody>
                    <a:bodyPr/>
                    <a:lstStyle/>
                    <a:p>
                      <a:r>
                        <a:rPr lang="en-US" dirty="0"/>
                        <a:t>CPU</a:t>
                      </a:r>
                    </a:p>
                  </a:txBody>
                  <a:tcPr anchor="ctr"/>
                </a:tc>
                <a:tc>
                  <a:txBody>
                    <a:bodyPr/>
                    <a:lstStyle/>
                    <a:p>
                      <a:pPr marL="285750" indent="-285750">
                        <a:buFont typeface="Arial" panose="020B0604020202020204" pitchFamily="34" charset="0"/>
                        <a:buChar char="•"/>
                      </a:pPr>
                      <a:r>
                        <a:rPr lang="en-US" sz="1000" dirty="0"/>
                        <a:t>6th to 12th generation Intel Core processors</a:t>
                      </a:r>
                    </a:p>
                    <a:p>
                      <a:pPr marL="285750" indent="-285750">
                        <a:buFont typeface="Arial" panose="020B0604020202020204" pitchFamily="34" charset="0"/>
                        <a:buChar char="•"/>
                      </a:pPr>
                      <a:r>
                        <a:rPr lang="en-US" sz="1000" dirty="0"/>
                        <a:t>1st to 3rd generation of Intel® Xeon® Scalable processors</a:t>
                      </a:r>
                    </a:p>
                    <a:p>
                      <a:pPr marL="285750" indent="-285750">
                        <a:buFont typeface="Arial" panose="020B0604020202020204" pitchFamily="34" charset="0"/>
                        <a:buChar char="•"/>
                      </a:pPr>
                      <a:r>
                        <a:rPr lang="en-US" sz="1000" dirty="0"/>
                        <a:t>Intel Atom® processor with Intel® Streaming SIMD Extensions 4.2 (Intel® SSE4.2)</a:t>
                      </a:r>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4275621049"/>
                  </a:ext>
                </a:extLst>
              </a:tr>
              <a:tr h="1424277">
                <a:tc>
                  <a:txBody>
                    <a:bodyPr/>
                    <a:lstStyle/>
                    <a:p>
                      <a:r>
                        <a:rPr lang="en-US" dirty="0"/>
                        <a:t>GPU</a:t>
                      </a:r>
                    </a:p>
                  </a:txBody>
                  <a:tcPr anchor="ctr"/>
                </a:tc>
                <a:tc>
                  <a:txBody>
                    <a:bodyPr/>
                    <a:lstStyle/>
                    <a:p>
                      <a:pPr marL="285750" indent="-2857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6th to 12th generation Intel Core processor with Intel® Iris® Plus and Intel® Iris® Pro graphics and Intel HD Graphics</a:t>
                      </a:r>
                    </a:p>
                    <a:p>
                      <a:pPr marL="285750" indent="-2857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11th generation Intel Core processor with Xe architecture</a:t>
                      </a:r>
                    </a:p>
                    <a:p>
                      <a:pPr marL="285750" indent="-2857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Intel Xeon processor with Intel® Iris® Plus and Intel Iris Pro graphics and Intel HD Graphics (excluding the e5 family which does not include graphics)</a:t>
                      </a:r>
                    </a:p>
                    <a:p>
                      <a:pPr marL="285750" indent="-2857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Intel® Iris® Xe MAX Graphics</a:t>
                      </a:r>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790447058"/>
                  </a:ext>
                </a:extLst>
              </a:tr>
              <a:tr h="524734">
                <a:tc>
                  <a:txBody>
                    <a:bodyPr/>
                    <a:lstStyle/>
                    <a:p>
                      <a:r>
                        <a:rPr lang="en-US" dirty="0"/>
                        <a:t>VPU</a:t>
                      </a:r>
                    </a:p>
                  </a:txBody>
                  <a:tcPr anchor="ctr"/>
                </a:tc>
                <a:tc>
                  <a:txBody>
                    <a:bodyPr/>
                    <a:lstStyle/>
                    <a:p>
                      <a:pPr marL="285750" indent="-2857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Intel Vision Accelerator Design with Intel® Movidius™ Vision Processing Unit (VPU)</a:t>
                      </a:r>
                    </a:p>
                    <a:p>
                      <a:pPr marL="285750" indent="-285750" algn="l" defTabSz="914400" rtl="0" eaLnBrk="1" latinLnBrk="0" hangingPunct="1">
                        <a:buFont typeface="Arial" panose="020B0604020202020204" pitchFamily="34" charset="0"/>
                        <a:buChar char="•"/>
                      </a:pPr>
                      <a:r>
                        <a:rPr lang="it-IT" sz="1000" kern="1200" dirty="0">
                          <a:solidFill>
                            <a:schemeClr val="tx1"/>
                          </a:solidFill>
                          <a:latin typeface="+mn-lt"/>
                          <a:ea typeface="+mn-ea"/>
                          <a:cs typeface="+mn-cs"/>
                        </a:rPr>
                        <a:t>Intel® Neural Compute Stick 2</a:t>
                      </a:r>
                      <a:endParaRPr lang="en-US" sz="1000" kern="1200" dirty="0">
                        <a:solidFill>
                          <a:schemeClr val="tx1"/>
                        </a:solidFill>
                        <a:latin typeface="+mn-lt"/>
                        <a:ea typeface="+mn-ea"/>
                        <a:cs typeface="+mn-cs"/>
                      </a:endParaRPr>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451130046"/>
                  </a:ext>
                </a:extLst>
              </a:tr>
              <a:tr h="621799">
                <a:tc>
                  <a:txBody>
                    <a:bodyPr/>
                    <a:lstStyle/>
                    <a:p>
                      <a:r>
                        <a:rPr lang="en-US" dirty="0"/>
                        <a:t>GNA</a:t>
                      </a:r>
                    </a:p>
                  </a:txBody>
                  <a:tcPr anchor="ctr"/>
                </a:tc>
                <a:tc>
                  <a:txBody>
                    <a:bodyPr/>
                    <a:lstStyle/>
                    <a:p>
                      <a:pPr marL="285750" indent="-285750" algn="l" defTabSz="914400" rtl="0" eaLnBrk="1" latinLnBrk="0" hangingPunct="1">
                        <a:buFont typeface="Arial" panose="020B0604020202020204" pitchFamily="34" charset="0"/>
                        <a:buChar char="•"/>
                      </a:pPr>
                      <a:r>
                        <a:rPr lang="en-US" sz="1000" kern="1200" dirty="0">
                          <a:solidFill>
                            <a:schemeClr val="tx1"/>
                          </a:solidFill>
                          <a:latin typeface="+mn-lt"/>
                          <a:ea typeface="+mn-ea"/>
                          <a:cs typeface="+mn-cs"/>
                        </a:rPr>
                        <a:t>Intel® GNA</a:t>
                      </a:r>
                    </a:p>
                  </a:txBody>
                  <a:tcPr anchor="ctr"/>
                </a:tc>
                <a:tc>
                  <a:txBody>
                    <a:bodyPr/>
                    <a:lstStyle/>
                    <a:p>
                      <a:endParaRPr lang="en-US" sz="1200" dirty="0"/>
                    </a:p>
                  </a:txBody>
                  <a:tcPr anchor="ctr"/>
                </a:tc>
                <a:tc>
                  <a:txBody>
                    <a:bodyPr/>
                    <a:lstStyle/>
                    <a:p>
                      <a:endParaRPr lang="en-US" sz="1200"/>
                    </a:p>
                  </a:txBody>
                  <a:tcPr anchor="ctr"/>
                </a:tc>
                <a:tc>
                  <a:txBody>
                    <a:bodyPr/>
                    <a:lstStyle/>
                    <a:p>
                      <a:endParaRPr lang="en-US" sz="1200"/>
                    </a:p>
                  </a:txBody>
                  <a:tcPr anchor="ctr"/>
                </a:tc>
                <a:tc>
                  <a:txBody>
                    <a:bodyPr/>
                    <a:lstStyle/>
                    <a:p>
                      <a:endParaRPr lang="en-US" sz="1200"/>
                    </a:p>
                  </a:txBody>
                  <a:tcPr anchor="ctr"/>
                </a:tc>
                <a:tc>
                  <a:txBody>
                    <a:bodyPr/>
                    <a:lstStyle/>
                    <a:p>
                      <a:endParaRPr lang="en-US" sz="1200"/>
                    </a:p>
                  </a:txBody>
                  <a:tcPr anchor="ctr"/>
                </a:tc>
                <a:tc>
                  <a:txBody>
                    <a:bodyPr/>
                    <a:lstStyle/>
                    <a:p>
                      <a:endParaRPr lang="en-US" sz="1200"/>
                    </a:p>
                  </a:txBody>
                  <a:tcPr anchor="ctr"/>
                </a:tc>
                <a:tc>
                  <a:txBody>
                    <a:bodyPr/>
                    <a:lstStyle/>
                    <a:p>
                      <a:endParaRPr lang="en-US" sz="1200" dirty="0"/>
                    </a:p>
                  </a:txBody>
                  <a:tcPr anchor="ctr"/>
                </a:tc>
                <a:tc>
                  <a:txBody>
                    <a:bodyPr/>
                    <a:lstStyle/>
                    <a:p>
                      <a:endParaRPr lang="en-US" sz="1200" dirty="0"/>
                    </a:p>
                  </a:txBody>
                  <a:tcPr anchor="ctr"/>
                </a:tc>
                <a:extLst>
                  <a:ext uri="{0D108BD9-81ED-4DB2-BD59-A6C34878D82A}">
                    <a16:rowId xmlns:a16="http://schemas.microsoft.com/office/drawing/2014/main" val="3630879591"/>
                  </a:ext>
                </a:extLst>
              </a:tr>
            </a:tbl>
          </a:graphicData>
        </a:graphic>
      </p:graphicFrame>
      <p:pic>
        <p:nvPicPr>
          <p:cNvPr id="6" name="Graphic 5" descr="Badge Tick1 with solid fill">
            <a:extLst>
              <a:ext uri="{FF2B5EF4-FFF2-40B4-BE49-F238E27FC236}">
                <a16:creationId xmlns:a16="http://schemas.microsoft.com/office/drawing/2014/main" id="{17BC1976-9784-40CB-B77A-9DDEE419DA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0129" y="2679357"/>
            <a:ext cx="548640" cy="548640"/>
          </a:xfrm>
          <a:prstGeom prst="rect">
            <a:avLst/>
          </a:prstGeom>
        </p:spPr>
      </p:pic>
      <p:pic>
        <p:nvPicPr>
          <p:cNvPr id="9" name="Graphic 8" descr="Badge Tick1 with solid fill">
            <a:extLst>
              <a:ext uri="{FF2B5EF4-FFF2-40B4-BE49-F238E27FC236}">
                <a16:creationId xmlns:a16="http://schemas.microsoft.com/office/drawing/2014/main" id="{20409611-16B5-4806-BD5D-DF8E6B304F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4035" y="2679357"/>
            <a:ext cx="548640" cy="548640"/>
          </a:xfrm>
          <a:prstGeom prst="rect">
            <a:avLst/>
          </a:prstGeom>
        </p:spPr>
      </p:pic>
      <p:pic>
        <p:nvPicPr>
          <p:cNvPr id="10" name="Graphic 9" descr="Badge Tick1 with solid fill">
            <a:extLst>
              <a:ext uri="{FF2B5EF4-FFF2-40B4-BE49-F238E27FC236}">
                <a16:creationId xmlns:a16="http://schemas.microsoft.com/office/drawing/2014/main" id="{0689C966-B647-40E0-A2C9-74D55C91E8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6739" y="2679357"/>
            <a:ext cx="548640" cy="548640"/>
          </a:xfrm>
          <a:prstGeom prst="rect">
            <a:avLst/>
          </a:prstGeom>
        </p:spPr>
      </p:pic>
      <p:pic>
        <p:nvPicPr>
          <p:cNvPr id="11" name="Graphic 10" descr="Badge Tick1 with solid fill">
            <a:extLst>
              <a:ext uri="{FF2B5EF4-FFF2-40B4-BE49-F238E27FC236}">
                <a16:creationId xmlns:a16="http://schemas.microsoft.com/office/drawing/2014/main" id="{90F3DB6C-69F6-461C-B54C-4BBD1B5C7E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2487" y="2679357"/>
            <a:ext cx="548640" cy="548640"/>
          </a:xfrm>
          <a:prstGeom prst="rect">
            <a:avLst/>
          </a:prstGeom>
        </p:spPr>
      </p:pic>
      <p:pic>
        <p:nvPicPr>
          <p:cNvPr id="13" name="Graphic 12" descr="Badge Tick1 with solid fill">
            <a:extLst>
              <a:ext uri="{FF2B5EF4-FFF2-40B4-BE49-F238E27FC236}">
                <a16:creationId xmlns:a16="http://schemas.microsoft.com/office/drawing/2014/main" id="{90151C16-A684-453C-8D2B-546C4783A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5852" y="2679357"/>
            <a:ext cx="548640" cy="548640"/>
          </a:xfrm>
          <a:prstGeom prst="rect">
            <a:avLst/>
          </a:prstGeom>
        </p:spPr>
      </p:pic>
      <p:pic>
        <p:nvPicPr>
          <p:cNvPr id="15" name="Graphic 14" descr="Badge Tick1 with solid fill">
            <a:extLst>
              <a:ext uri="{FF2B5EF4-FFF2-40B4-BE49-F238E27FC236}">
                <a16:creationId xmlns:a16="http://schemas.microsoft.com/office/drawing/2014/main" id="{3523D104-F60D-4B19-A48A-586308E367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39443" y="2676248"/>
            <a:ext cx="548640" cy="548640"/>
          </a:xfrm>
          <a:prstGeom prst="rect">
            <a:avLst/>
          </a:prstGeom>
        </p:spPr>
      </p:pic>
      <p:pic>
        <p:nvPicPr>
          <p:cNvPr id="16" name="Graphic 15" descr="Badge Tick1 with solid fill">
            <a:extLst>
              <a:ext uri="{FF2B5EF4-FFF2-40B4-BE49-F238E27FC236}">
                <a16:creationId xmlns:a16="http://schemas.microsoft.com/office/drawing/2014/main" id="{BD9CE0EB-1FE7-4D48-9813-11180A5189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67895" y="2676248"/>
            <a:ext cx="548640" cy="548640"/>
          </a:xfrm>
          <a:prstGeom prst="rect">
            <a:avLst/>
          </a:prstGeom>
        </p:spPr>
      </p:pic>
      <p:pic>
        <p:nvPicPr>
          <p:cNvPr id="17" name="Graphic 16" descr="Badge Tick1 with solid fill">
            <a:extLst>
              <a:ext uri="{FF2B5EF4-FFF2-40B4-BE49-F238E27FC236}">
                <a16:creationId xmlns:a16="http://schemas.microsoft.com/office/drawing/2014/main" id="{0FC54B48-8926-4109-97AF-4041BC6C34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0129" y="3860457"/>
            <a:ext cx="548640" cy="548640"/>
          </a:xfrm>
          <a:prstGeom prst="rect">
            <a:avLst/>
          </a:prstGeom>
        </p:spPr>
      </p:pic>
      <p:pic>
        <p:nvPicPr>
          <p:cNvPr id="18" name="Graphic 17" descr="Badge Tick1 with solid fill">
            <a:extLst>
              <a:ext uri="{FF2B5EF4-FFF2-40B4-BE49-F238E27FC236}">
                <a16:creationId xmlns:a16="http://schemas.microsoft.com/office/drawing/2014/main" id="{B332DDF4-4087-4591-8FDE-19B14128B7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1308" y="3860457"/>
            <a:ext cx="548640" cy="548640"/>
          </a:xfrm>
          <a:prstGeom prst="rect">
            <a:avLst/>
          </a:prstGeom>
        </p:spPr>
      </p:pic>
      <p:pic>
        <p:nvPicPr>
          <p:cNvPr id="19" name="Graphic 18" descr="Badge Tick1 with solid fill">
            <a:extLst>
              <a:ext uri="{FF2B5EF4-FFF2-40B4-BE49-F238E27FC236}">
                <a16:creationId xmlns:a16="http://schemas.microsoft.com/office/drawing/2014/main" id="{974E7B02-F879-4487-86AC-8A3A0E66C7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2487" y="3860457"/>
            <a:ext cx="548640" cy="548640"/>
          </a:xfrm>
          <a:prstGeom prst="rect">
            <a:avLst/>
          </a:prstGeom>
        </p:spPr>
      </p:pic>
      <p:pic>
        <p:nvPicPr>
          <p:cNvPr id="20" name="Graphic 19" descr="Badge Tick1 with solid fill">
            <a:extLst>
              <a:ext uri="{FF2B5EF4-FFF2-40B4-BE49-F238E27FC236}">
                <a16:creationId xmlns:a16="http://schemas.microsoft.com/office/drawing/2014/main" id="{C300402E-1286-4433-9E07-EF3AB2F436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15852" y="3860457"/>
            <a:ext cx="548640" cy="548640"/>
          </a:xfrm>
          <a:prstGeom prst="rect">
            <a:avLst/>
          </a:prstGeom>
        </p:spPr>
      </p:pic>
      <p:pic>
        <p:nvPicPr>
          <p:cNvPr id="21" name="Graphic 20" descr="Badge Tick1 with solid fill">
            <a:extLst>
              <a:ext uri="{FF2B5EF4-FFF2-40B4-BE49-F238E27FC236}">
                <a16:creationId xmlns:a16="http://schemas.microsoft.com/office/drawing/2014/main" id="{A53FB1C1-6EC6-4A01-B65F-4C02047AF3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0129" y="4994228"/>
            <a:ext cx="548640" cy="548640"/>
          </a:xfrm>
          <a:prstGeom prst="rect">
            <a:avLst/>
          </a:prstGeom>
        </p:spPr>
      </p:pic>
      <p:pic>
        <p:nvPicPr>
          <p:cNvPr id="22" name="Graphic 21" descr="Badge Tick1 with solid fill">
            <a:extLst>
              <a:ext uri="{FF2B5EF4-FFF2-40B4-BE49-F238E27FC236}">
                <a16:creationId xmlns:a16="http://schemas.microsoft.com/office/drawing/2014/main" id="{70A12845-50D6-464C-9076-4420CCA705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1308" y="4994228"/>
            <a:ext cx="548640" cy="548640"/>
          </a:xfrm>
          <a:prstGeom prst="rect">
            <a:avLst/>
          </a:prstGeom>
        </p:spPr>
      </p:pic>
      <p:pic>
        <p:nvPicPr>
          <p:cNvPr id="23" name="Graphic 22" descr="Badge Tick1 with solid fill">
            <a:extLst>
              <a:ext uri="{FF2B5EF4-FFF2-40B4-BE49-F238E27FC236}">
                <a16:creationId xmlns:a16="http://schemas.microsoft.com/office/drawing/2014/main" id="{A7B810EA-9EE4-48EF-ADC7-D33DC07BD5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2487" y="4994228"/>
            <a:ext cx="548640" cy="548640"/>
          </a:xfrm>
          <a:prstGeom prst="rect">
            <a:avLst/>
          </a:prstGeom>
        </p:spPr>
      </p:pic>
      <p:pic>
        <p:nvPicPr>
          <p:cNvPr id="24" name="Graphic 23" descr="Badge Tick1 with solid fill">
            <a:extLst>
              <a:ext uri="{FF2B5EF4-FFF2-40B4-BE49-F238E27FC236}">
                <a16:creationId xmlns:a16="http://schemas.microsoft.com/office/drawing/2014/main" id="{0543E17B-4DD7-4987-8EB2-66720552D4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40129" y="5577771"/>
            <a:ext cx="548640" cy="548640"/>
          </a:xfrm>
          <a:prstGeom prst="rect">
            <a:avLst/>
          </a:prstGeom>
        </p:spPr>
      </p:pic>
      <p:pic>
        <p:nvPicPr>
          <p:cNvPr id="25" name="Graphic 24" descr="Badge Tick1 with solid fill">
            <a:extLst>
              <a:ext uri="{FF2B5EF4-FFF2-40B4-BE49-F238E27FC236}">
                <a16:creationId xmlns:a16="http://schemas.microsoft.com/office/drawing/2014/main" id="{C93118F8-841E-4A75-B63B-3E99F9EE98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1308" y="5583545"/>
            <a:ext cx="548640" cy="548640"/>
          </a:xfrm>
          <a:prstGeom prst="rect">
            <a:avLst/>
          </a:prstGeom>
        </p:spPr>
      </p:pic>
      <p:pic>
        <p:nvPicPr>
          <p:cNvPr id="26" name="Graphic 25" descr="Badge Tick1 with solid fill">
            <a:extLst>
              <a:ext uri="{FF2B5EF4-FFF2-40B4-BE49-F238E27FC236}">
                <a16:creationId xmlns:a16="http://schemas.microsoft.com/office/drawing/2014/main" id="{48525C39-E5BF-4734-BD1F-013B6FE6E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2487" y="5567708"/>
            <a:ext cx="548640" cy="548640"/>
          </a:xfrm>
          <a:prstGeom prst="rect">
            <a:avLst/>
          </a:prstGeom>
        </p:spPr>
      </p:pic>
      <p:pic>
        <p:nvPicPr>
          <p:cNvPr id="27" name="Graphic 26" descr="Badge Tick1 with solid fill">
            <a:extLst>
              <a:ext uri="{FF2B5EF4-FFF2-40B4-BE49-F238E27FC236}">
                <a16:creationId xmlns:a16="http://schemas.microsoft.com/office/drawing/2014/main" id="{E8E095CF-0E9A-4C91-8E38-D74AB0ECA8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80632" y="4994228"/>
            <a:ext cx="548640" cy="548640"/>
          </a:xfrm>
          <a:prstGeom prst="rect">
            <a:avLst/>
          </a:prstGeom>
        </p:spPr>
      </p:pic>
    </p:spTree>
    <p:extLst>
      <p:ext uri="{BB962C8B-B14F-4D97-AF65-F5344CB8AC3E}">
        <p14:creationId xmlns:p14="http://schemas.microsoft.com/office/powerpoint/2010/main" val="216748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46E6F-EF46-4798-BAA5-68352BF0F30E}"/>
              </a:ext>
            </a:extLst>
          </p:cNvPr>
          <p:cNvSpPr>
            <a:spLocks noGrp="1"/>
          </p:cNvSpPr>
          <p:nvPr>
            <p:ph type="title"/>
          </p:nvPr>
        </p:nvSpPr>
        <p:spPr/>
        <p:txBody>
          <a:bodyPr/>
          <a:lstStyle/>
          <a:p>
            <a:r>
              <a:rPr lang="en-US" dirty="0"/>
              <a:t>Choose Between Release Types</a:t>
            </a:r>
            <a:br>
              <a:rPr lang="en-US" dirty="0"/>
            </a:br>
            <a:r>
              <a:rPr lang="en-US" sz="1600" b="1" dirty="0">
                <a:solidFill>
                  <a:schemeClr val="accent2"/>
                </a:solidFill>
              </a:rPr>
              <a:t>Standard Releases vs Long-Term Support Releases</a:t>
            </a:r>
            <a:endParaRPr lang="en-US" dirty="0">
              <a:solidFill>
                <a:schemeClr val="accent2"/>
              </a:solidFill>
            </a:endParaRPr>
          </a:p>
        </p:txBody>
      </p:sp>
      <p:graphicFrame>
        <p:nvGraphicFramePr>
          <p:cNvPr id="3" name="Content Placeholder 2">
            <a:extLst>
              <a:ext uri="{FF2B5EF4-FFF2-40B4-BE49-F238E27FC236}">
                <a16:creationId xmlns:a16="http://schemas.microsoft.com/office/drawing/2014/main" id="{896EE30E-082F-4FE5-85CA-9C814A47006E}"/>
              </a:ext>
            </a:extLst>
          </p:cNvPr>
          <p:cNvGraphicFramePr/>
          <p:nvPr>
            <p:extLst>
              <p:ext uri="{D42A27DB-BD31-4B8C-83A1-F6EECF244321}">
                <p14:modId xmlns:p14="http://schemas.microsoft.com/office/powerpoint/2010/main" val="595716743"/>
              </p:ext>
            </p:extLst>
          </p:nvPr>
        </p:nvGraphicFramePr>
        <p:xfrm>
          <a:off x="825048" y="1527586"/>
          <a:ext cx="10276114" cy="4722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493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p:txBody>
          <a:bodyPr vert="horz" lIns="91440" tIns="45720" rIns="91440" bIns="45720" rtlCol="0" anchor="t" anchorCtr="0">
            <a:normAutofit/>
          </a:bodyPr>
          <a:lstStyle/>
          <a:p>
            <a:pPr fontAlgn="base"/>
            <a:r>
              <a:rPr lang="en-US" sz="4700" b="1" dirty="0"/>
              <a:t>Installation Methods</a:t>
            </a:r>
          </a:p>
        </p:txBody>
      </p:sp>
      <p:sp>
        <p:nvSpPr>
          <p:cNvPr id="3" name="Text Placeholder 2">
            <a:extLst>
              <a:ext uri="{FF2B5EF4-FFF2-40B4-BE49-F238E27FC236}">
                <a16:creationId xmlns:a16="http://schemas.microsoft.com/office/drawing/2014/main" id="{77347F4D-1D1B-4F08-9E85-092F9B03DBB2}"/>
              </a:ext>
            </a:extLst>
          </p:cNvPr>
          <p:cNvSpPr>
            <a:spLocks noGrp="1"/>
          </p:cNvSpPr>
          <p:nvPr>
            <p:ph type="body" sz="quarter" idx="10"/>
          </p:nvPr>
        </p:nvSpPr>
        <p:spPr/>
        <p:txBody>
          <a:bodyPr anchor="b">
            <a:normAutofit/>
          </a:bodyPr>
          <a:lstStyle/>
          <a:p>
            <a:endParaRPr lang="en-US" dirty="0"/>
          </a:p>
        </p:txBody>
      </p:sp>
    </p:spTree>
    <p:extLst>
      <p:ext uri="{BB962C8B-B14F-4D97-AF65-F5344CB8AC3E}">
        <p14:creationId xmlns:p14="http://schemas.microsoft.com/office/powerpoint/2010/main" val="422302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99DBF4-CE28-462D-B2E9-D683A6D3327A}"/>
              </a:ext>
            </a:extLst>
          </p:cNvPr>
          <p:cNvSpPr>
            <a:spLocks noGrp="1"/>
          </p:cNvSpPr>
          <p:nvPr>
            <p:ph type="title"/>
          </p:nvPr>
        </p:nvSpPr>
        <p:spPr/>
        <p:txBody>
          <a:bodyPr/>
          <a:lstStyle/>
          <a:p>
            <a:r>
              <a:rPr lang="en-US" dirty="0"/>
              <a:t>OpenVINO™ Install Steps</a:t>
            </a:r>
            <a:br>
              <a:rPr lang="en-US" dirty="0"/>
            </a:br>
            <a:r>
              <a:rPr lang="en-US" sz="2400" dirty="0">
                <a:solidFill>
                  <a:schemeClr val="accent2"/>
                </a:solidFill>
              </a:rPr>
              <a:t>For Python Developers using CPU and GPU only</a:t>
            </a:r>
            <a:endParaRPr lang="en-US" dirty="0">
              <a:solidFill>
                <a:schemeClr val="accent2"/>
              </a:solidFill>
            </a:endParaRPr>
          </a:p>
        </p:txBody>
      </p:sp>
      <p:sp>
        <p:nvSpPr>
          <p:cNvPr id="9" name="TextBox 8">
            <a:extLst>
              <a:ext uri="{FF2B5EF4-FFF2-40B4-BE49-F238E27FC236}">
                <a16:creationId xmlns:a16="http://schemas.microsoft.com/office/drawing/2014/main" id="{25896A69-DDF2-43B7-8C8B-F275EEED7ACB}"/>
              </a:ext>
            </a:extLst>
          </p:cNvPr>
          <p:cNvSpPr txBox="1"/>
          <p:nvPr/>
        </p:nvSpPr>
        <p:spPr>
          <a:xfrm>
            <a:off x="680621" y="6286500"/>
            <a:ext cx="60944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OpenVINO Developer Package on PyPi.org:</a:t>
            </a:r>
          </a:p>
          <a:p>
            <a:pPr>
              <a:lnSpc>
                <a:spcPct val="100000"/>
              </a:lnSpc>
              <a:spcBef>
                <a:spcPts val="0"/>
              </a:spcBef>
            </a:pPr>
            <a:r>
              <a:rPr lang="en-US" sz="1200" dirty="0">
                <a:hlinkClick r:id="rId3"/>
              </a:rPr>
              <a:t>https://pypi.org/project/openvino-dev/</a:t>
            </a:r>
            <a:r>
              <a:rPr lang="en-US" sz="1200" dirty="0"/>
              <a:t> </a:t>
            </a:r>
          </a:p>
        </p:txBody>
      </p:sp>
      <p:sp>
        <p:nvSpPr>
          <p:cNvPr id="3" name="Content Placeholder 2">
            <a:extLst>
              <a:ext uri="{FF2B5EF4-FFF2-40B4-BE49-F238E27FC236}">
                <a16:creationId xmlns:a16="http://schemas.microsoft.com/office/drawing/2014/main" id="{2644A166-8B43-4563-AF47-63AFF65B14B9}"/>
              </a:ext>
            </a:extLst>
          </p:cNvPr>
          <p:cNvSpPr>
            <a:spLocks noGrp="1"/>
          </p:cNvSpPr>
          <p:nvPr>
            <p:ph sz="quarter" idx="28"/>
          </p:nvPr>
        </p:nvSpPr>
        <p:spPr>
          <a:xfrm>
            <a:off x="6276429" y="3002900"/>
            <a:ext cx="5305757" cy="1080000"/>
          </a:xfrm>
        </p:spPr>
        <p:txBody>
          <a:bodyPr>
            <a:normAutofit/>
          </a:bodyPr>
          <a:lstStyle/>
          <a:p>
            <a:r>
              <a:rPr lang="en-US" sz="2400" dirty="0"/>
              <a:t>All you need is one line command:</a:t>
            </a:r>
          </a:p>
          <a:p>
            <a:pPr lvl="1"/>
            <a:r>
              <a:rPr lang="en-US" sz="2400" dirty="0">
                <a:solidFill>
                  <a:srgbClr val="FFFF00"/>
                </a:solidFill>
              </a:rPr>
              <a:t>pip install </a:t>
            </a:r>
            <a:r>
              <a:rPr lang="en-US" sz="2400" dirty="0" err="1">
                <a:solidFill>
                  <a:srgbClr val="FFFF00"/>
                </a:solidFill>
              </a:rPr>
              <a:t>openvino</a:t>
            </a:r>
            <a:r>
              <a:rPr lang="en-US" sz="2400" dirty="0">
                <a:solidFill>
                  <a:srgbClr val="FFFF00"/>
                </a:solidFill>
              </a:rPr>
              <a:t>-dev</a:t>
            </a:r>
          </a:p>
          <a:p>
            <a:pPr lvl="1"/>
            <a:endParaRPr lang="en-US" sz="2400" dirty="0"/>
          </a:p>
        </p:txBody>
      </p:sp>
      <p:grpSp>
        <p:nvGrpSpPr>
          <p:cNvPr id="8" name="Group 7">
            <a:extLst>
              <a:ext uri="{FF2B5EF4-FFF2-40B4-BE49-F238E27FC236}">
                <a16:creationId xmlns:a16="http://schemas.microsoft.com/office/drawing/2014/main" id="{8B2750CD-8B12-4251-B994-19E706352E81}"/>
              </a:ext>
            </a:extLst>
          </p:cNvPr>
          <p:cNvGrpSpPr/>
          <p:nvPr/>
        </p:nvGrpSpPr>
        <p:grpSpPr>
          <a:xfrm>
            <a:off x="768328" y="2250135"/>
            <a:ext cx="2914017" cy="1080000"/>
            <a:chOff x="8095467" y="256654"/>
            <a:chExt cx="2914017" cy="1080000"/>
          </a:xfrm>
        </p:grpSpPr>
        <p:sp>
          <p:nvSpPr>
            <p:cNvPr id="13" name="Arrow: Chevron 12">
              <a:extLst>
                <a:ext uri="{FF2B5EF4-FFF2-40B4-BE49-F238E27FC236}">
                  <a16:creationId xmlns:a16="http://schemas.microsoft.com/office/drawing/2014/main" id="{4C4038A9-C9F0-40FE-BC5A-CC67852D69BF}"/>
                </a:ext>
              </a:extLst>
            </p:cNvPr>
            <p:cNvSpPr/>
            <p:nvPr/>
          </p:nvSpPr>
          <p:spPr>
            <a:xfrm>
              <a:off x="8095467" y="256654"/>
              <a:ext cx="2914017" cy="10800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Arrow: Chevron 4">
              <a:extLst>
                <a:ext uri="{FF2B5EF4-FFF2-40B4-BE49-F238E27FC236}">
                  <a16:creationId xmlns:a16="http://schemas.microsoft.com/office/drawing/2014/main" id="{71E92AE1-9D02-480C-BCAC-2073DF632526}"/>
                </a:ext>
              </a:extLst>
            </p:cNvPr>
            <p:cNvSpPr txBox="1"/>
            <p:nvPr/>
          </p:nvSpPr>
          <p:spPr>
            <a:xfrm>
              <a:off x="8635467" y="256654"/>
              <a:ext cx="1834017" cy="108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rPr>
                <a:t>OpenVINO™ Developer Package</a:t>
              </a:r>
            </a:p>
          </p:txBody>
        </p:sp>
      </p:grpSp>
      <p:grpSp>
        <p:nvGrpSpPr>
          <p:cNvPr id="10" name="Group 9">
            <a:extLst>
              <a:ext uri="{FF2B5EF4-FFF2-40B4-BE49-F238E27FC236}">
                <a16:creationId xmlns:a16="http://schemas.microsoft.com/office/drawing/2014/main" id="{C2FFFE67-094F-4827-9157-A2B57D6A88C0}"/>
              </a:ext>
            </a:extLst>
          </p:cNvPr>
          <p:cNvGrpSpPr/>
          <p:nvPr/>
        </p:nvGrpSpPr>
        <p:grpSpPr>
          <a:xfrm>
            <a:off x="768328" y="3465135"/>
            <a:ext cx="5508184" cy="2095229"/>
            <a:chOff x="8095467" y="1471654"/>
            <a:chExt cx="2331213" cy="2846865"/>
          </a:xfrm>
        </p:grpSpPr>
        <p:sp>
          <p:nvSpPr>
            <p:cNvPr id="11" name="Rectangle 10">
              <a:extLst>
                <a:ext uri="{FF2B5EF4-FFF2-40B4-BE49-F238E27FC236}">
                  <a16:creationId xmlns:a16="http://schemas.microsoft.com/office/drawing/2014/main" id="{28D6A232-F27C-4C00-B766-D414044A5D79}"/>
                </a:ext>
              </a:extLst>
            </p:cNvPr>
            <p:cNvSpPr/>
            <p:nvPr/>
          </p:nvSpPr>
          <p:spPr>
            <a:xfrm>
              <a:off x="8095467" y="1471654"/>
              <a:ext cx="2331213" cy="28468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TextBox 11">
              <a:extLst>
                <a:ext uri="{FF2B5EF4-FFF2-40B4-BE49-F238E27FC236}">
                  <a16:creationId xmlns:a16="http://schemas.microsoft.com/office/drawing/2014/main" id="{D328D7FA-D7F7-4C10-9AB3-5D36F9E854C1}"/>
                </a:ext>
              </a:extLst>
            </p:cNvPr>
            <p:cNvSpPr txBox="1"/>
            <p:nvPr/>
          </p:nvSpPr>
          <p:spPr>
            <a:xfrm>
              <a:off x="8095467" y="1471654"/>
              <a:ext cx="2331213" cy="28468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342900" lvl="2" indent="-171450" algn="l" defTabSz="711200">
                <a:lnSpc>
                  <a:spcPct val="90000"/>
                </a:lnSpc>
                <a:spcBef>
                  <a:spcPct val="0"/>
                </a:spcBef>
                <a:spcAft>
                  <a:spcPct val="15000"/>
                </a:spcAft>
                <a:buChar char="•"/>
              </a:pPr>
              <a:r>
                <a:rPr lang="en-US" sz="1600" kern="1200" dirty="0"/>
                <a:t>Tools included in this Developer Package:</a:t>
              </a:r>
            </a:p>
            <a:p>
              <a:pPr marL="800100" lvl="3" indent="-171450" defTabSz="711200">
                <a:lnSpc>
                  <a:spcPct val="90000"/>
                </a:lnSpc>
                <a:spcBef>
                  <a:spcPct val="0"/>
                </a:spcBef>
                <a:spcAft>
                  <a:spcPct val="15000"/>
                </a:spcAft>
                <a:buChar char="•"/>
              </a:pPr>
              <a:r>
                <a:rPr lang="en-US" sz="1600" kern="1200" dirty="0"/>
                <a:t>OpenVINO™ Runtime</a:t>
              </a:r>
            </a:p>
            <a:p>
              <a:pPr marL="800100" lvl="3" indent="-171450" defTabSz="711200">
                <a:lnSpc>
                  <a:spcPct val="90000"/>
                </a:lnSpc>
                <a:spcBef>
                  <a:spcPct val="0"/>
                </a:spcBef>
                <a:spcAft>
                  <a:spcPct val="15000"/>
                </a:spcAft>
                <a:buChar char="•"/>
              </a:pPr>
              <a:r>
                <a:rPr lang="en-US" sz="1600" kern="1200" dirty="0"/>
                <a:t>Model Optimizer</a:t>
              </a:r>
            </a:p>
            <a:p>
              <a:pPr marL="800100" lvl="3" indent="-171450" defTabSz="711200">
                <a:lnSpc>
                  <a:spcPct val="90000"/>
                </a:lnSpc>
                <a:spcBef>
                  <a:spcPct val="0"/>
                </a:spcBef>
                <a:spcAft>
                  <a:spcPct val="15000"/>
                </a:spcAft>
                <a:buChar char="•"/>
              </a:pPr>
              <a:r>
                <a:rPr lang="en-US" sz="1600" kern="1200" dirty="0"/>
                <a:t>Post-Training Optimization Tool</a:t>
              </a:r>
            </a:p>
            <a:p>
              <a:pPr marL="800100" lvl="3" indent="-171450" defTabSz="711200">
                <a:lnSpc>
                  <a:spcPct val="90000"/>
                </a:lnSpc>
                <a:spcBef>
                  <a:spcPct val="0"/>
                </a:spcBef>
                <a:spcAft>
                  <a:spcPct val="15000"/>
                </a:spcAft>
                <a:buChar char="•"/>
              </a:pPr>
              <a:r>
                <a:rPr lang="en-US" sz="1600" kern="1200" dirty="0"/>
                <a:t>Benchmark Tool</a:t>
              </a:r>
            </a:p>
            <a:p>
              <a:pPr marL="800100" lvl="3" indent="-171450" defTabSz="711200">
                <a:lnSpc>
                  <a:spcPct val="90000"/>
                </a:lnSpc>
                <a:spcBef>
                  <a:spcPct val="0"/>
                </a:spcBef>
                <a:spcAft>
                  <a:spcPct val="15000"/>
                </a:spcAft>
                <a:buChar char="•"/>
              </a:pPr>
              <a:r>
                <a:rPr lang="en-US" sz="1600" kern="1200" dirty="0"/>
                <a:t>Accuracy Checker and Annotation Converter</a:t>
              </a:r>
            </a:p>
            <a:p>
              <a:pPr marL="800100" lvl="3" indent="-171450" defTabSz="711200">
                <a:lnSpc>
                  <a:spcPct val="90000"/>
                </a:lnSpc>
                <a:spcBef>
                  <a:spcPct val="0"/>
                </a:spcBef>
                <a:spcAft>
                  <a:spcPct val="15000"/>
                </a:spcAft>
                <a:buChar char="•"/>
              </a:pPr>
              <a:r>
                <a:rPr lang="en-US" sz="1600" kern="1200" dirty="0"/>
                <a:t>Model Downloader and other Open Model Zoo tools</a:t>
              </a:r>
            </a:p>
          </p:txBody>
        </p:sp>
      </p:grpSp>
    </p:spTree>
    <p:extLst>
      <p:ext uri="{BB962C8B-B14F-4D97-AF65-F5344CB8AC3E}">
        <p14:creationId xmlns:p14="http://schemas.microsoft.com/office/powerpoint/2010/main" val="239137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AE97ADC-00CC-42C1-AA9A-ADA4DDE55C55}"/>
              </a:ext>
            </a:extLst>
          </p:cNvPr>
          <p:cNvGraphicFramePr>
            <a:graphicFrameLocks noGrp="1"/>
          </p:cNvGraphicFramePr>
          <p:nvPr>
            <p:ph sz="quarter" idx="28"/>
            <p:extLst>
              <p:ext uri="{D42A27DB-BD31-4B8C-83A1-F6EECF244321}">
                <p14:modId xmlns:p14="http://schemas.microsoft.com/office/powerpoint/2010/main" val="3592514171"/>
              </p:ext>
            </p:extLst>
          </p:nvPr>
        </p:nvGraphicFramePr>
        <p:xfrm>
          <a:off x="571500" y="1890944"/>
          <a:ext cx="11010900" cy="4065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25896A69-DDF2-43B7-8C8B-F275EEED7ACB}"/>
              </a:ext>
            </a:extLst>
          </p:cNvPr>
          <p:cNvSpPr txBox="1"/>
          <p:nvPr/>
        </p:nvSpPr>
        <p:spPr>
          <a:xfrm>
            <a:off x="680621" y="6286500"/>
            <a:ext cx="60944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OpenVINO Get Started Guide:</a:t>
            </a:r>
          </a:p>
          <a:p>
            <a:pPr>
              <a:lnSpc>
                <a:spcPct val="100000"/>
              </a:lnSpc>
              <a:spcBef>
                <a:spcPts val="0"/>
              </a:spcBef>
            </a:pPr>
            <a:r>
              <a:rPr lang="en-US" sz="1200" dirty="0">
                <a:hlinkClick r:id="rId8"/>
              </a:rPr>
              <a:t>https://docs.openvino.ai/latest/get_started.html</a:t>
            </a:r>
            <a:endParaRPr lang="en-US" sz="1200" dirty="0"/>
          </a:p>
        </p:txBody>
      </p:sp>
      <p:sp>
        <p:nvSpPr>
          <p:cNvPr id="8" name="Title 4">
            <a:extLst>
              <a:ext uri="{FF2B5EF4-FFF2-40B4-BE49-F238E27FC236}">
                <a16:creationId xmlns:a16="http://schemas.microsoft.com/office/drawing/2014/main" id="{B037D522-F98D-4F71-94AC-F0A010DA5F72}"/>
              </a:ext>
            </a:extLst>
          </p:cNvPr>
          <p:cNvSpPr>
            <a:spLocks noGrp="1"/>
          </p:cNvSpPr>
          <p:nvPr>
            <p:ph type="title"/>
          </p:nvPr>
        </p:nvSpPr>
        <p:spPr>
          <a:xfrm>
            <a:off x="571500" y="571500"/>
            <a:ext cx="11010900" cy="952500"/>
          </a:xfrm>
        </p:spPr>
        <p:txBody>
          <a:bodyPr/>
          <a:lstStyle/>
          <a:p>
            <a:r>
              <a:rPr lang="en-US" dirty="0"/>
              <a:t>OpenVINO™ Install Steps</a:t>
            </a:r>
            <a:br>
              <a:rPr lang="en-US" dirty="0"/>
            </a:br>
            <a:r>
              <a:rPr lang="en-US" sz="2400" dirty="0">
                <a:solidFill>
                  <a:schemeClr val="accent2"/>
                </a:solidFill>
              </a:rPr>
              <a:t>For both C++ and Python Developers </a:t>
            </a:r>
            <a:br>
              <a:rPr lang="en-US" sz="2400" dirty="0">
                <a:solidFill>
                  <a:schemeClr val="accent2"/>
                </a:solidFill>
              </a:rPr>
            </a:br>
            <a:r>
              <a:rPr lang="en-US" sz="2400" dirty="0">
                <a:solidFill>
                  <a:schemeClr val="accent2"/>
                </a:solidFill>
              </a:rPr>
              <a:t>would use VPU, GNA in addition to CPU, GPU</a:t>
            </a:r>
            <a:endParaRPr lang="en-US" dirty="0">
              <a:solidFill>
                <a:schemeClr val="accent2"/>
              </a:solidFill>
            </a:endParaRPr>
          </a:p>
        </p:txBody>
      </p:sp>
    </p:spTree>
    <p:extLst>
      <p:ext uri="{BB962C8B-B14F-4D97-AF65-F5344CB8AC3E}">
        <p14:creationId xmlns:p14="http://schemas.microsoft.com/office/powerpoint/2010/main" val="191324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20FCF-532D-42BC-B83D-DF8957D23BE6}"/>
              </a:ext>
            </a:extLst>
          </p:cNvPr>
          <p:cNvSpPr>
            <a:spLocks noGrp="1"/>
          </p:cNvSpPr>
          <p:nvPr>
            <p:ph type="title"/>
          </p:nvPr>
        </p:nvSpPr>
        <p:spPr/>
        <p:txBody>
          <a:bodyPr/>
          <a:lstStyle/>
          <a:p>
            <a:r>
              <a:rPr lang="en-US" dirty="0"/>
              <a:t>Get Started with OpenVINO™ Notebooks</a:t>
            </a:r>
            <a:br>
              <a:rPr lang="en-US" dirty="0"/>
            </a:br>
            <a:r>
              <a:rPr lang="en-US" sz="1800" b="1" dirty="0">
                <a:hlinkClick r:id="rId2"/>
              </a:rPr>
              <a:t>https://github.com/openvinotoolkit/openvino_notebooks</a:t>
            </a:r>
            <a:r>
              <a:rPr lang="en-US" sz="1800" b="1" dirty="0"/>
              <a:t> </a:t>
            </a:r>
            <a:endParaRPr lang="en-US" b="1" dirty="0"/>
          </a:p>
        </p:txBody>
      </p:sp>
      <p:pic>
        <p:nvPicPr>
          <p:cNvPr id="5" name="Content Placeholder 4">
            <a:extLst>
              <a:ext uri="{FF2B5EF4-FFF2-40B4-BE49-F238E27FC236}">
                <a16:creationId xmlns:a16="http://schemas.microsoft.com/office/drawing/2014/main" id="{0F049034-032E-4758-AE99-93DD6ACA2058}"/>
              </a:ext>
            </a:extLst>
          </p:cNvPr>
          <p:cNvPicPr>
            <a:picLocks noGrp="1" noChangeAspect="1"/>
          </p:cNvPicPr>
          <p:nvPr>
            <p:ph sz="quarter" idx="28"/>
          </p:nvPr>
        </p:nvPicPr>
        <p:blipFill>
          <a:blip r:embed="rId3"/>
          <a:stretch>
            <a:fillRect/>
          </a:stretch>
        </p:blipFill>
        <p:spPr>
          <a:xfrm>
            <a:off x="1894891" y="1722125"/>
            <a:ext cx="8364117" cy="4477375"/>
          </a:xfrm>
        </p:spPr>
      </p:pic>
    </p:spTree>
    <p:extLst>
      <p:ext uri="{BB962C8B-B14F-4D97-AF65-F5344CB8AC3E}">
        <p14:creationId xmlns:p14="http://schemas.microsoft.com/office/powerpoint/2010/main" val="108037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190AA8-680F-4284-8F65-F629EA55202C}"/>
              </a:ext>
            </a:extLst>
          </p:cNvPr>
          <p:cNvSpPr>
            <a:spLocks noGrp="1"/>
          </p:cNvSpPr>
          <p:nvPr>
            <p:ph type="title"/>
          </p:nvPr>
        </p:nvSpPr>
        <p:spPr>
          <a:xfrm>
            <a:off x="621372" y="133349"/>
            <a:ext cx="11010816" cy="952499"/>
          </a:xfrm>
        </p:spPr>
        <p:txBody>
          <a:bodyPr/>
          <a:lstStyle/>
          <a:p>
            <a:r>
              <a:rPr lang="en-US" sz="2400">
                <a:solidFill>
                  <a:schemeClr val="tx1"/>
                </a:solidFill>
              </a:rPr>
              <a:t>Notices and disclaimers</a:t>
            </a:r>
          </a:p>
        </p:txBody>
      </p:sp>
      <p:sp>
        <p:nvSpPr>
          <p:cNvPr id="6" name="Content Placeholder 5">
            <a:extLst>
              <a:ext uri="{FF2B5EF4-FFF2-40B4-BE49-F238E27FC236}">
                <a16:creationId xmlns:a16="http://schemas.microsoft.com/office/drawing/2014/main" id="{18418125-AB1E-46C1-A8A9-2AB0984A3F5F}"/>
              </a:ext>
            </a:extLst>
          </p:cNvPr>
          <p:cNvSpPr>
            <a:spLocks noGrp="1"/>
          </p:cNvSpPr>
          <p:nvPr>
            <p:ph sz="quarter" idx="28"/>
          </p:nvPr>
        </p:nvSpPr>
        <p:spPr>
          <a:xfrm>
            <a:off x="621372" y="1673454"/>
            <a:ext cx="8629160" cy="4574947"/>
          </a:xfrm>
        </p:spPr>
        <p:txBody>
          <a:bodyPr lIns="0" tIns="0" rIns="0" bIns="0" anchor="t">
            <a:noAutofit/>
          </a:bodyPr>
          <a:lstStyle/>
          <a:p>
            <a:pPr marL="9525" indent="-9525">
              <a:buNone/>
            </a:pPr>
            <a:r>
              <a:rPr lang="en-US" sz="1200" dirty="0">
                <a:latin typeface="IntelOne Text Light" panose="020B0403020203020204" pitchFamily="34" charset="77"/>
              </a:rPr>
              <a:t>Performance varies by use, configuration, and other factors. Learn more at </a:t>
            </a:r>
            <a:r>
              <a:rPr lang="en-US" sz="1200" u="sng" dirty="0">
                <a:latin typeface="IntelOne Text Light" panose="020B0403020203020204" pitchFamily="34" charset="77"/>
                <a:hlinkClick r:id="rId2"/>
              </a:rPr>
              <a:t>intel.com/PerformanceIndex </a:t>
            </a:r>
            <a:r>
              <a:rPr lang="en-US" sz="1200" dirty="0">
                <a:latin typeface="IntelOne Text Light" panose="020B0403020203020204" pitchFamily="34" charset="77"/>
              </a:rPr>
              <a:t>. </a:t>
            </a:r>
          </a:p>
          <a:p>
            <a:pPr marL="9525" indent="-9525">
              <a:buNone/>
            </a:pPr>
            <a:r>
              <a:rPr lang="en-US" sz="1200" dirty="0">
                <a:latin typeface="IntelOne Text Light" panose="020B0403020203020204" pitchFamily="34" charset="77"/>
              </a:rPr>
              <a:t>Performance results are based on testing as of dates shown in configurations and may not reflect all publicly available updates. See backup for configuration details. No product or component can be absolutely secure.</a:t>
            </a:r>
          </a:p>
          <a:p>
            <a:pPr marL="9525" indent="-9525">
              <a:buNone/>
            </a:pPr>
            <a:r>
              <a:rPr lang="en-US" sz="1200" dirty="0">
                <a:latin typeface="IntelOne Text Light" panose="020B0403020203020204" pitchFamily="34" charset="77"/>
              </a:rPr>
              <a:t>Your costs and results may vary.</a:t>
            </a:r>
          </a:p>
          <a:p>
            <a:pPr marL="9525" indent="-9525">
              <a:buNone/>
            </a:pPr>
            <a:r>
              <a:rPr lang="en-US" sz="1200" dirty="0">
                <a:latin typeface="IntelOne Text Light" panose="020B0403020203020204" pitchFamily="34" charset="77"/>
              </a:rPr>
              <a:t>Intel® technologies may require enabled hardware, software, or service activation.</a:t>
            </a:r>
          </a:p>
          <a:p>
            <a:pPr marL="9525" indent="-9525">
              <a:buNone/>
            </a:pPr>
            <a:r>
              <a:rPr lang="en-US" sz="1200" dirty="0">
                <a:latin typeface="IntelOne Text Light" panose="020B0403020203020204" pitchFamily="34" charset="77"/>
              </a:rPr>
              <a:t>Intel® optimizations, for Intel® compilers or other products, may not optimize to the same degree for non-Intel products.</a:t>
            </a:r>
          </a:p>
          <a:p>
            <a:pPr marL="9525" indent="-9525">
              <a:buNone/>
            </a:pPr>
            <a:r>
              <a:rPr lang="en-US" sz="1200" dirty="0">
                <a:latin typeface="IntelOne Text Light" panose="020B0403020203020204" pitchFamily="34" charset="77"/>
              </a:rPr>
              <a:t>Intel does not control or audit third-party data. You should consult other sources to evaluate accuracy.</a:t>
            </a:r>
          </a:p>
          <a:p>
            <a:pPr marL="9525" indent="-9525">
              <a:buNone/>
            </a:pPr>
            <a:r>
              <a:rPr lang="en-US" sz="1200" dirty="0">
                <a:latin typeface="IntelOne Text Light" panose="020B0403020203020204" pitchFamily="34" charset="77"/>
              </a:rPr>
              <a:t>Results have been estimated or simulated.</a:t>
            </a:r>
          </a:p>
          <a:p>
            <a:pPr marL="9525" indent="-9525">
              <a:buNone/>
            </a:pPr>
            <a:r>
              <a:rPr lang="en-US" sz="1200" dirty="0">
                <a:latin typeface="IntelOne Text Light" panose="020B0403020203020204" pitchFamily="34" charset="77"/>
              </a:rPr>
              <a:t>Intel is committed to respecting human rights and avoiding complicity in human rights abuses. </a:t>
            </a:r>
            <a:br>
              <a:rPr lang="en-US" sz="1200" dirty="0">
                <a:latin typeface="IntelOne Text Light" panose="020B0403020203020204" pitchFamily="34" charset="77"/>
              </a:rPr>
            </a:br>
            <a:r>
              <a:rPr lang="en-US" sz="1200" dirty="0">
                <a:latin typeface="IntelOne Text Light" panose="020B0403020203020204" pitchFamily="34" charset="77"/>
              </a:rPr>
              <a:t>See Intel’s </a:t>
            </a:r>
            <a:r>
              <a:rPr lang="en-US" sz="1200" dirty="0">
                <a:latin typeface="IntelOne Text Light" panose="020B0403020203020204" pitchFamily="34" charset="77"/>
                <a:hlinkClick r:id="rId3"/>
              </a:rPr>
              <a:t>Global Human Rights Principles</a:t>
            </a:r>
            <a:r>
              <a:rPr lang="en-US" sz="1200" dirty="0">
                <a:latin typeface="IntelOne Text Light" panose="020B0403020203020204" pitchFamily="34" charset="77"/>
              </a:rPr>
              <a:t>. Intel® products and software are intended only to be used in </a:t>
            </a:r>
            <a:br>
              <a:rPr lang="en-US" sz="1200" dirty="0">
                <a:latin typeface="IntelOne Text Light" panose="020B0403020203020204" pitchFamily="34" charset="77"/>
              </a:rPr>
            </a:br>
            <a:r>
              <a:rPr lang="en-US" sz="1200" dirty="0">
                <a:latin typeface="IntelOne Text Light" panose="020B0403020203020204" pitchFamily="34" charset="77"/>
              </a:rPr>
              <a:t>applications that do not cause or contribute to a violation of an internationally recognized human right.</a:t>
            </a:r>
          </a:p>
          <a:p>
            <a:pPr marL="9525" indent="-9525">
              <a:buNone/>
            </a:pPr>
            <a:r>
              <a:rPr lang="en-US" sz="1200" dirty="0">
                <a:latin typeface="IntelOne Text Light" panose="020B0403020203020204" pitchFamily="34" charset="77"/>
              </a:rPr>
              <a:t>© Intel Corporation. Intel, the Intel logo, and other Intel marks are trademarks of Intel Corporation or its subsidiaries. </a:t>
            </a:r>
            <a:br>
              <a:rPr lang="en-US" sz="1200" dirty="0">
                <a:latin typeface="IntelOne Text Light" panose="020B0403020203020204" pitchFamily="34" charset="77"/>
              </a:rPr>
            </a:br>
            <a:r>
              <a:rPr lang="en-US" sz="1200" dirty="0">
                <a:latin typeface="IntelOne Text Light" panose="020B0403020203020204" pitchFamily="34" charset="77"/>
              </a:rPr>
              <a:t>Other names and brands may be claimed as the property of others.</a:t>
            </a:r>
          </a:p>
          <a:p>
            <a:pPr marL="0" indent="0">
              <a:buNone/>
            </a:pPr>
            <a:endParaRPr lang="en-US" sz="1200" strike="sngStrike" dirty="0">
              <a:latin typeface="IntelOne Text Light" panose="020B0403020203020204" pitchFamily="34" charset="77"/>
            </a:endParaRPr>
          </a:p>
        </p:txBody>
      </p:sp>
    </p:spTree>
    <p:extLst>
      <p:ext uri="{BB962C8B-B14F-4D97-AF65-F5344CB8AC3E}">
        <p14:creationId xmlns:p14="http://schemas.microsoft.com/office/powerpoint/2010/main" val="86651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457FFB-4D5C-4879-9AAF-881F9FBB9E66}"/>
              </a:ext>
            </a:extLst>
          </p:cNvPr>
          <p:cNvSpPr>
            <a:spLocks noGrp="1"/>
          </p:cNvSpPr>
          <p:nvPr>
            <p:ph type="title"/>
          </p:nvPr>
        </p:nvSpPr>
        <p:spPr/>
        <p:txBody>
          <a:bodyPr>
            <a:normAutofit/>
          </a:bodyPr>
          <a:lstStyle/>
          <a:p>
            <a:r>
              <a:rPr lang="en-US" sz="4000" dirty="0">
                <a:solidFill>
                  <a:schemeClr val="tx1"/>
                </a:solidFill>
              </a:rPr>
              <a:t>OpenVINO Notebooks - 001-hello-world</a:t>
            </a:r>
          </a:p>
        </p:txBody>
      </p:sp>
      <p:sp>
        <p:nvSpPr>
          <p:cNvPr id="8" name="Text Placeholder 7">
            <a:extLst>
              <a:ext uri="{FF2B5EF4-FFF2-40B4-BE49-F238E27FC236}">
                <a16:creationId xmlns:a16="http://schemas.microsoft.com/office/drawing/2014/main" id="{4CC3A4FA-2741-428A-A85C-DF6C696ACA4B}"/>
              </a:ext>
            </a:extLst>
          </p:cNvPr>
          <p:cNvSpPr>
            <a:spLocks noGrp="1"/>
          </p:cNvSpPr>
          <p:nvPr>
            <p:ph sz="quarter" idx="10"/>
          </p:nvPr>
        </p:nvSpPr>
        <p:spPr>
          <a:xfrm>
            <a:off x="614363" y="2735595"/>
            <a:ext cx="5481637" cy="1386809"/>
          </a:xfrm>
        </p:spPr>
        <p:txBody>
          <a:bodyPr>
            <a:normAutofit/>
          </a:bodyPr>
          <a:lstStyle/>
          <a:p>
            <a:r>
              <a:rPr lang="en-US" sz="2400" dirty="0">
                <a:hlinkClick r:id="rId2"/>
              </a:rPr>
              <a:t>https://github.com/openvinotoolkit/openvino_notebooks/tree/main/notebooks/001-hello-world</a:t>
            </a:r>
            <a:endParaRPr lang="en-US" sz="2400" dirty="0"/>
          </a:p>
          <a:p>
            <a:endParaRPr lang="en-US" sz="2400" dirty="0"/>
          </a:p>
        </p:txBody>
      </p:sp>
      <p:pic>
        <p:nvPicPr>
          <p:cNvPr id="19" name="Content Placeholder 18">
            <a:extLst>
              <a:ext uri="{FF2B5EF4-FFF2-40B4-BE49-F238E27FC236}">
                <a16:creationId xmlns:a16="http://schemas.microsoft.com/office/drawing/2014/main" id="{B0D01794-4A71-439C-BEF1-21CF043F0748}"/>
              </a:ext>
            </a:extLst>
          </p:cNvPr>
          <p:cNvPicPr>
            <a:picLocks noGrp="1" noChangeAspect="1"/>
          </p:cNvPicPr>
          <p:nvPr>
            <p:ph sz="quarter" idx="11"/>
          </p:nvPr>
        </p:nvPicPr>
        <p:blipFill>
          <a:blip r:embed="rId3"/>
          <a:stretch>
            <a:fillRect/>
          </a:stretch>
        </p:blipFill>
        <p:spPr>
          <a:xfrm>
            <a:off x="6291753" y="1497013"/>
            <a:ext cx="5098068" cy="4705350"/>
          </a:xfrm>
        </p:spPr>
      </p:pic>
    </p:spTree>
    <p:extLst>
      <p:ext uri="{BB962C8B-B14F-4D97-AF65-F5344CB8AC3E}">
        <p14:creationId xmlns:p14="http://schemas.microsoft.com/office/powerpoint/2010/main" val="345223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p:txBody>
          <a:bodyPr anchor="t">
            <a:normAutofit/>
          </a:bodyPr>
          <a:lstStyle/>
          <a:p>
            <a:pPr fontAlgn="base"/>
            <a:r>
              <a:rPr lang="en-US" sz="4700" b="1" dirty="0"/>
              <a:t>Open Model Zoo</a:t>
            </a:r>
          </a:p>
        </p:txBody>
      </p:sp>
      <p:sp>
        <p:nvSpPr>
          <p:cNvPr id="3" name="Text Placeholder 2">
            <a:extLst>
              <a:ext uri="{FF2B5EF4-FFF2-40B4-BE49-F238E27FC236}">
                <a16:creationId xmlns:a16="http://schemas.microsoft.com/office/drawing/2014/main" id="{77347F4D-1D1B-4F08-9E85-092F9B03DBB2}"/>
              </a:ext>
            </a:extLst>
          </p:cNvPr>
          <p:cNvSpPr>
            <a:spLocks noGrp="1"/>
          </p:cNvSpPr>
          <p:nvPr>
            <p:ph type="body" sz="quarter" idx="10"/>
          </p:nvPr>
        </p:nvSpPr>
        <p:spPr/>
        <p:txBody>
          <a:bodyPr anchor="b">
            <a:normAutofit/>
          </a:bodyPr>
          <a:lstStyle/>
          <a:p>
            <a:endParaRPr lang="en-US" dirty="0"/>
          </a:p>
        </p:txBody>
      </p:sp>
    </p:spTree>
    <p:extLst>
      <p:ext uri="{BB962C8B-B14F-4D97-AF65-F5344CB8AC3E}">
        <p14:creationId xmlns:p14="http://schemas.microsoft.com/office/powerpoint/2010/main" val="209354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23F3-97AA-41DB-A2B9-5CBB0FCFE999}"/>
              </a:ext>
            </a:extLst>
          </p:cNvPr>
          <p:cNvSpPr>
            <a:spLocks noGrp="1"/>
          </p:cNvSpPr>
          <p:nvPr>
            <p:ph type="title"/>
          </p:nvPr>
        </p:nvSpPr>
        <p:spPr/>
        <p:txBody>
          <a:bodyPr vert="horz" lIns="0" tIns="0" rIns="0" bIns="0" rtlCol="0" anchor="t" anchorCtr="0">
            <a:noAutofit/>
          </a:bodyPr>
          <a:lstStyle/>
          <a:p>
            <a:r>
              <a:rPr lang="en-US" sz="4267" dirty="0">
                <a:latin typeface="+mn-lt"/>
              </a:rPr>
              <a:t>How to Obtain OpenVINO™ IR Models</a:t>
            </a:r>
          </a:p>
        </p:txBody>
      </p:sp>
      <p:sp>
        <p:nvSpPr>
          <p:cNvPr id="39" name="Rectangle 38">
            <a:extLst>
              <a:ext uri="{FF2B5EF4-FFF2-40B4-BE49-F238E27FC236}">
                <a16:creationId xmlns:a16="http://schemas.microsoft.com/office/drawing/2014/main" id="{CDC5D1D1-84B7-4C48-8DC4-195EAF2638BA}"/>
              </a:ext>
            </a:extLst>
          </p:cNvPr>
          <p:cNvSpPr/>
          <p:nvPr/>
        </p:nvSpPr>
        <p:spPr>
          <a:xfrm>
            <a:off x="8296596" y="594337"/>
            <a:ext cx="3116019" cy="1525803"/>
          </a:xfrm>
          <a:prstGeom prst="rect">
            <a:avLst/>
          </a:prstGeom>
          <a:noFill/>
          <a:ln w="9525" cap="flat" cmpd="sng" algn="ctr">
            <a:noFill/>
            <a:prstDash val="solid"/>
          </a:ln>
          <a:effectLst/>
        </p:spPr>
        <p:txBody>
          <a:bodyPr rtlCol="0" anchor="ctr"/>
          <a:lstStyle/>
          <a:p>
            <a:pPr marL="285744" marR="0" lvl="0" indent="-285744" algn="l"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cs typeface="Arial"/>
              <a:sym typeface="Helvetica Neue"/>
            </a:endParaRPr>
          </a:p>
        </p:txBody>
      </p:sp>
      <p:sp>
        <p:nvSpPr>
          <p:cNvPr id="32" name="TextBox 31">
            <a:extLst>
              <a:ext uri="{FF2B5EF4-FFF2-40B4-BE49-F238E27FC236}">
                <a16:creationId xmlns:a16="http://schemas.microsoft.com/office/drawing/2014/main" id="{586822F5-28EE-4938-8450-E03CEDB69F8D}"/>
              </a:ext>
            </a:extLst>
          </p:cNvPr>
          <p:cNvSpPr txBox="1"/>
          <p:nvPr/>
        </p:nvSpPr>
        <p:spPr>
          <a:xfrm>
            <a:off x="4658952" y="2725659"/>
            <a:ext cx="1433406"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none" rtlCol="0">
            <a:spAutoFit/>
          </a:bodyPr>
          <a:lstStyle/>
          <a:p>
            <a:pPr algn="l">
              <a:lnSpc>
                <a:spcPct val="100000"/>
              </a:lnSpc>
              <a:spcBef>
                <a:spcPts val="0"/>
              </a:spcBef>
            </a:pPr>
            <a:r>
              <a:rPr lang="en-US" sz="1200" dirty="0" err="1"/>
              <a:t>omz_downloader</a:t>
            </a:r>
            <a:endParaRPr lang="en-US" sz="1200" dirty="0"/>
          </a:p>
        </p:txBody>
      </p:sp>
      <p:sp>
        <p:nvSpPr>
          <p:cNvPr id="33" name="TextBox 32">
            <a:extLst>
              <a:ext uri="{FF2B5EF4-FFF2-40B4-BE49-F238E27FC236}">
                <a16:creationId xmlns:a16="http://schemas.microsoft.com/office/drawing/2014/main" id="{769B9EF0-B813-491A-9049-0445F12F6070}"/>
              </a:ext>
            </a:extLst>
          </p:cNvPr>
          <p:cNvSpPr txBox="1"/>
          <p:nvPr/>
        </p:nvSpPr>
        <p:spPr>
          <a:xfrm>
            <a:off x="7742789" y="1697943"/>
            <a:ext cx="198483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none" rtlCol="0">
            <a:spAutoFit/>
          </a:bodyPr>
          <a:lstStyle/>
          <a:p>
            <a:pPr algn="l">
              <a:lnSpc>
                <a:spcPct val="100000"/>
              </a:lnSpc>
              <a:spcBef>
                <a:spcPts val="0"/>
              </a:spcBef>
            </a:pPr>
            <a:r>
              <a:rPr lang="en-US" sz="1200" dirty="0" err="1"/>
              <a:t>omz_converter</a:t>
            </a:r>
            <a:endParaRPr lang="en-US" sz="1200" dirty="0"/>
          </a:p>
          <a:p>
            <a:pPr algn="l">
              <a:lnSpc>
                <a:spcPct val="100000"/>
              </a:lnSpc>
              <a:spcBef>
                <a:spcPts val="0"/>
              </a:spcBef>
            </a:pPr>
            <a:r>
              <a:rPr lang="en-US" sz="1200" dirty="0"/>
              <a:t>(wraps Model Optimizer)</a:t>
            </a:r>
          </a:p>
        </p:txBody>
      </p:sp>
      <p:sp>
        <p:nvSpPr>
          <p:cNvPr id="35" name="TextBox 34">
            <a:extLst>
              <a:ext uri="{FF2B5EF4-FFF2-40B4-BE49-F238E27FC236}">
                <a16:creationId xmlns:a16="http://schemas.microsoft.com/office/drawing/2014/main" id="{4AB639A7-F299-42AB-BF12-457C4429A042}"/>
              </a:ext>
            </a:extLst>
          </p:cNvPr>
          <p:cNvSpPr txBox="1"/>
          <p:nvPr/>
        </p:nvSpPr>
        <p:spPr>
          <a:xfrm>
            <a:off x="4732009" y="5079167"/>
            <a:ext cx="420308"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none" rtlCol="0">
            <a:spAutoFit/>
          </a:bodyPr>
          <a:lstStyle/>
          <a:p>
            <a:pPr algn="l">
              <a:lnSpc>
                <a:spcPct val="100000"/>
              </a:lnSpc>
              <a:spcBef>
                <a:spcPts val="0"/>
              </a:spcBef>
            </a:pPr>
            <a:r>
              <a:rPr lang="en-US" sz="1200" dirty="0" err="1"/>
              <a:t>mo</a:t>
            </a:r>
            <a:endParaRPr lang="en-US" sz="1600" dirty="0"/>
          </a:p>
        </p:txBody>
      </p:sp>
      <p:sp>
        <p:nvSpPr>
          <p:cNvPr id="38" name="TextBox 37">
            <a:extLst>
              <a:ext uri="{FF2B5EF4-FFF2-40B4-BE49-F238E27FC236}">
                <a16:creationId xmlns:a16="http://schemas.microsoft.com/office/drawing/2014/main" id="{496D2A26-5F48-4968-A8BD-AC5BF1C76014}"/>
              </a:ext>
            </a:extLst>
          </p:cNvPr>
          <p:cNvSpPr txBox="1"/>
          <p:nvPr/>
        </p:nvSpPr>
        <p:spPr>
          <a:xfrm>
            <a:off x="1531501" y="6081594"/>
            <a:ext cx="1560042"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none" rtlCol="0">
            <a:spAutoFit/>
          </a:bodyPr>
          <a:lstStyle/>
          <a:p>
            <a:pPr algn="l">
              <a:lnSpc>
                <a:spcPct val="100000"/>
              </a:lnSpc>
              <a:spcBef>
                <a:spcPts val="0"/>
              </a:spcBef>
            </a:pPr>
            <a:r>
              <a:rPr lang="en-US" sz="1100" dirty="0"/>
              <a:t>User Trained Models</a:t>
            </a:r>
          </a:p>
        </p:txBody>
      </p:sp>
      <p:grpSp>
        <p:nvGrpSpPr>
          <p:cNvPr id="25" name="Group 24">
            <a:extLst>
              <a:ext uri="{FF2B5EF4-FFF2-40B4-BE49-F238E27FC236}">
                <a16:creationId xmlns:a16="http://schemas.microsoft.com/office/drawing/2014/main" id="{524E70C7-D8A2-4BD7-9B34-856415E05639}"/>
              </a:ext>
            </a:extLst>
          </p:cNvPr>
          <p:cNvGrpSpPr/>
          <p:nvPr/>
        </p:nvGrpSpPr>
        <p:grpSpPr>
          <a:xfrm>
            <a:off x="460661" y="3792297"/>
            <a:ext cx="2731232" cy="2071154"/>
            <a:chOff x="1848659" y="1634414"/>
            <a:chExt cx="1981914" cy="1502930"/>
          </a:xfrm>
        </p:grpSpPr>
        <p:pic>
          <p:nvPicPr>
            <p:cNvPr id="42" name="Picture 41">
              <a:extLst>
                <a:ext uri="{FF2B5EF4-FFF2-40B4-BE49-F238E27FC236}">
                  <a16:creationId xmlns:a16="http://schemas.microsoft.com/office/drawing/2014/main" id="{768A4ACC-8AC4-4B2E-B9E7-63647D3DDDE6}"/>
                </a:ext>
              </a:extLst>
            </p:cNvPr>
            <p:cNvPicPr>
              <a:picLocks noChangeAspect="1"/>
            </p:cNvPicPr>
            <p:nvPr/>
          </p:nvPicPr>
          <p:blipFill>
            <a:blip r:embed="rId2"/>
            <a:srcRect/>
            <a:stretch/>
          </p:blipFill>
          <p:spPr>
            <a:xfrm>
              <a:off x="1848659" y="2044898"/>
              <a:ext cx="584757" cy="143940"/>
            </a:xfrm>
            <a:prstGeom prst="rect">
              <a:avLst/>
            </a:prstGeom>
          </p:spPr>
        </p:pic>
        <p:grpSp>
          <p:nvGrpSpPr>
            <p:cNvPr id="4" name="Group 3">
              <a:extLst>
                <a:ext uri="{FF2B5EF4-FFF2-40B4-BE49-F238E27FC236}">
                  <a16:creationId xmlns:a16="http://schemas.microsoft.com/office/drawing/2014/main" id="{A2E3F76E-DDBA-4077-8C59-50FE2C77A7CD}"/>
                </a:ext>
              </a:extLst>
            </p:cNvPr>
            <p:cNvGrpSpPr/>
            <p:nvPr/>
          </p:nvGrpSpPr>
          <p:grpSpPr>
            <a:xfrm>
              <a:off x="2606609" y="1634414"/>
              <a:ext cx="1223964" cy="1502930"/>
              <a:chOff x="2606609" y="1634414"/>
              <a:chExt cx="1223964" cy="1502930"/>
            </a:xfrm>
          </p:grpSpPr>
          <p:pic>
            <p:nvPicPr>
              <p:cNvPr id="41" name="Picture 2">
                <a:extLst>
                  <a:ext uri="{FF2B5EF4-FFF2-40B4-BE49-F238E27FC236}">
                    <a16:creationId xmlns:a16="http://schemas.microsoft.com/office/drawing/2014/main" id="{3EF9DDDF-0AD3-44B6-A968-D74B4AB93106}"/>
                  </a:ext>
                </a:extLst>
              </p:cNvPr>
              <p:cNvPicPr>
                <a:picLocks noChangeAspect="1" noChangeArrowheads="1"/>
              </p:cNvPicPr>
              <p:nvPr/>
            </p:nvPicPr>
            <p:blipFill>
              <a:blip r:embed="rId3"/>
              <a:srcRect/>
              <a:stretch/>
            </p:blipFill>
            <p:spPr bwMode="auto">
              <a:xfrm>
                <a:off x="2989221" y="2431418"/>
                <a:ext cx="479355" cy="15978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a:extLst>
                  <a:ext uri="{FF2B5EF4-FFF2-40B4-BE49-F238E27FC236}">
                    <a16:creationId xmlns:a16="http://schemas.microsoft.com/office/drawing/2014/main" id="{20CD0317-42EA-4172-A26F-226D38D15902}"/>
                  </a:ext>
                </a:extLst>
              </p:cNvPr>
              <p:cNvPicPr>
                <a:picLocks noChangeAspect="1" noChangeArrowheads="1"/>
              </p:cNvPicPr>
              <p:nvPr/>
            </p:nvPicPr>
            <p:blipFill>
              <a:blip r:embed="rId4"/>
              <a:srcRect/>
              <a:stretch/>
            </p:blipFill>
            <p:spPr bwMode="auto">
              <a:xfrm>
                <a:off x="2760501" y="2789714"/>
                <a:ext cx="997312" cy="18908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a:extLst>
                  <a:ext uri="{FF2B5EF4-FFF2-40B4-BE49-F238E27FC236}">
                    <a16:creationId xmlns:a16="http://schemas.microsoft.com/office/drawing/2014/main" id="{1C51BDE7-1893-48FF-BB43-DFA5C4254C92}"/>
                  </a:ext>
                </a:extLst>
              </p:cNvPr>
              <p:cNvPicPr>
                <a:picLocks noChangeAspect="1" noChangeArrowheads="1"/>
              </p:cNvPicPr>
              <p:nvPr/>
            </p:nvPicPr>
            <p:blipFill>
              <a:blip r:embed="rId5"/>
              <a:srcRect/>
              <a:stretch/>
            </p:blipFill>
            <p:spPr bwMode="auto">
              <a:xfrm>
                <a:off x="3033618" y="2241362"/>
                <a:ext cx="390561" cy="13515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AE6E0AB8-AE4E-43E1-AE16-F1BBB2DC7AF3}"/>
                  </a:ext>
                </a:extLst>
              </p:cNvPr>
              <p:cNvPicPr>
                <a:picLocks noChangeAspect="1"/>
              </p:cNvPicPr>
              <p:nvPr/>
            </p:nvPicPr>
            <p:blipFill>
              <a:blip r:embed="rId6"/>
              <a:stretch>
                <a:fillRect/>
              </a:stretch>
            </p:blipFill>
            <p:spPr>
              <a:xfrm>
                <a:off x="2949385" y="2047275"/>
                <a:ext cx="559026" cy="139186"/>
              </a:xfrm>
              <a:prstGeom prst="rect">
                <a:avLst/>
              </a:prstGeom>
            </p:spPr>
          </p:pic>
          <p:pic>
            <p:nvPicPr>
              <p:cNvPr id="91" name="Picture 90">
                <a:extLst>
                  <a:ext uri="{FF2B5EF4-FFF2-40B4-BE49-F238E27FC236}">
                    <a16:creationId xmlns:a16="http://schemas.microsoft.com/office/drawing/2014/main" id="{E64417F6-AF56-4684-9841-BDF8D29AFD2F}"/>
                  </a:ext>
                </a:extLst>
              </p:cNvPr>
              <p:cNvPicPr>
                <a:picLocks noChangeAspect="1"/>
              </p:cNvPicPr>
              <p:nvPr/>
            </p:nvPicPr>
            <p:blipFill>
              <a:blip r:embed="rId7"/>
              <a:stretch>
                <a:fillRect/>
              </a:stretch>
            </p:blipFill>
            <p:spPr>
              <a:xfrm>
                <a:off x="2978856" y="1723757"/>
                <a:ext cx="500085" cy="268617"/>
              </a:xfrm>
              <a:prstGeom prst="rect">
                <a:avLst/>
              </a:prstGeom>
            </p:spPr>
          </p:pic>
          <p:pic>
            <p:nvPicPr>
              <p:cNvPr id="92" name="Picture 91">
                <a:extLst>
                  <a:ext uri="{FF2B5EF4-FFF2-40B4-BE49-F238E27FC236}">
                    <a16:creationId xmlns:a16="http://schemas.microsoft.com/office/drawing/2014/main" id="{CCDBA4E9-2868-4AC7-AB26-5388F776EA29}"/>
                  </a:ext>
                </a:extLst>
              </p:cNvPr>
              <p:cNvPicPr>
                <a:picLocks noChangeAspect="1"/>
              </p:cNvPicPr>
              <p:nvPr/>
            </p:nvPicPr>
            <p:blipFill>
              <a:blip r:embed="rId8"/>
              <a:stretch>
                <a:fillRect/>
              </a:stretch>
            </p:blipFill>
            <p:spPr>
              <a:xfrm>
                <a:off x="2960149" y="2646104"/>
                <a:ext cx="537498" cy="123729"/>
              </a:xfrm>
              <a:prstGeom prst="rect">
                <a:avLst/>
              </a:prstGeom>
            </p:spPr>
          </p:pic>
          <p:sp>
            <p:nvSpPr>
              <p:cNvPr id="3" name="Rectangle: Rounded Corners 2">
                <a:extLst>
                  <a:ext uri="{FF2B5EF4-FFF2-40B4-BE49-F238E27FC236}">
                    <a16:creationId xmlns:a16="http://schemas.microsoft.com/office/drawing/2014/main" id="{0F75BBB4-9078-498E-AA11-22A2C5331969}"/>
                  </a:ext>
                </a:extLst>
              </p:cNvPr>
              <p:cNvSpPr/>
              <p:nvPr/>
            </p:nvSpPr>
            <p:spPr>
              <a:xfrm>
                <a:off x="2606609" y="1634414"/>
                <a:ext cx="1223964" cy="150293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59EC71D3-B6C6-40A4-87CD-F64AD1D304B9}"/>
                </a:ext>
              </a:extLst>
            </p:cNvPr>
            <p:cNvCxnSpPr>
              <a:stCxn id="42" idx="3"/>
              <a:endCxn id="90" idx="1"/>
            </p:cNvCxnSpPr>
            <p:nvPr/>
          </p:nvCxnSpPr>
          <p:spPr>
            <a:xfrm>
              <a:off x="2433416" y="2116868"/>
              <a:ext cx="515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5D193555-CFC0-4732-9EFD-C87D6FCC68A3}"/>
              </a:ext>
            </a:extLst>
          </p:cNvPr>
          <p:cNvSpPr/>
          <p:nvPr/>
        </p:nvSpPr>
        <p:spPr>
          <a:xfrm>
            <a:off x="4732009" y="4488986"/>
            <a:ext cx="1325487" cy="6519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Model</a:t>
            </a:r>
          </a:p>
          <a:p>
            <a:pPr algn="ctr"/>
            <a:r>
              <a:rPr lang="en-US" dirty="0">
                <a:solidFill>
                  <a:srgbClr val="FFFFFF"/>
                </a:solidFill>
              </a:rPr>
              <a:t>Optimizer</a:t>
            </a:r>
          </a:p>
        </p:txBody>
      </p:sp>
      <p:sp>
        <p:nvSpPr>
          <p:cNvPr id="109" name="Rectangle: Rounded Corners 108">
            <a:extLst>
              <a:ext uri="{FF2B5EF4-FFF2-40B4-BE49-F238E27FC236}">
                <a16:creationId xmlns:a16="http://schemas.microsoft.com/office/drawing/2014/main" id="{BA3213B4-E452-4DDC-B2BF-0618E02D17C5}"/>
              </a:ext>
            </a:extLst>
          </p:cNvPr>
          <p:cNvSpPr/>
          <p:nvPr/>
        </p:nvSpPr>
        <p:spPr>
          <a:xfrm>
            <a:off x="4576412" y="2145082"/>
            <a:ext cx="1587779" cy="6519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Model</a:t>
            </a:r>
          </a:p>
          <a:p>
            <a:pPr algn="ctr"/>
            <a:r>
              <a:rPr lang="en-US" dirty="0">
                <a:solidFill>
                  <a:srgbClr val="FFFFFF"/>
                </a:solidFill>
              </a:rPr>
              <a:t>Downloader</a:t>
            </a:r>
          </a:p>
        </p:txBody>
      </p:sp>
      <p:sp>
        <p:nvSpPr>
          <p:cNvPr id="110" name="Rectangle: Rounded Corners 109">
            <a:extLst>
              <a:ext uri="{FF2B5EF4-FFF2-40B4-BE49-F238E27FC236}">
                <a16:creationId xmlns:a16="http://schemas.microsoft.com/office/drawing/2014/main" id="{CD3EFA18-27E3-477B-AE1F-0D99E81DE8F8}"/>
              </a:ext>
            </a:extLst>
          </p:cNvPr>
          <p:cNvSpPr/>
          <p:nvPr/>
        </p:nvSpPr>
        <p:spPr>
          <a:xfrm>
            <a:off x="7762615" y="2128952"/>
            <a:ext cx="1587779" cy="65197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FF"/>
                </a:solidFill>
              </a:rPr>
              <a:t>Model</a:t>
            </a:r>
          </a:p>
          <a:p>
            <a:pPr algn="ctr"/>
            <a:r>
              <a:rPr lang="en-US" dirty="0">
                <a:solidFill>
                  <a:srgbClr val="FFFFFF"/>
                </a:solidFill>
              </a:rPr>
              <a:t>Converter</a:t>
            </a:r>
          </a:p>
        </p:txBody>
      </p:sp>
      <p:cxnSp>
        <p:nvCxnSpPr>
          <p:cNvPr id="114" name="Straight Arrow Connector 113">
            <a:extLst>
              <a:ext uri="{FF2B5EF4-FFF2-40B4-BE49-F238E27FC236}">
                <a16:creationId xmlns:a16="http://schemas.microsoft.com/office/drawing/2014/main" id="{3DC61385-6F00-4DD7-9CF5-9E68EE288452}"/>
              </a:ext>
            </a:extLst>
          </p:cNvPr>
          <p:cNvCxnSpPr>
            <a:cxnSpLocks/>
            <a:stCxn id="3" idx="3"/>
            <a:endCxn id="30" idx="1"/>
          </p:cNvCxnSpPr>
          <p:nvPr/>
        </p:nvCxnSpPr>
        <p:spPr>
          <a:xfrm flipV="1">
            <a:off x="3191893" y="4814972"/>
            <a:ext cx="1540116" cy="12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51E012CC-750B-427B-A168-E9FBFA08F258}"/>
              </a:ext>
            </a:extLst>
          </p:cNvPr>
          <p:cNvGrpSpPr/>
          <p:nvPr/>
        </p:nvGrpSpPr>
        <p:grpSpPr>
          <a:xfrm>
            <a:off x="533200" y="1991566"/>
            <a:ext cx="3065822" cy="948271"/>
            <a:chOff x="723088" y="4287932"/>
            <a:chExt cx="3065822" cy="948271"/>
          </a:xfrm>
        </p:grpSpPr>
        <p:grpSp>
          <p:nvGrpSpPr>
            <p:cNvPr id="27" name="Group 26">
              <a:extLst>
                <a:ext uri="{FF2B5EF4-FFF2-40B4-BE49-F238E27FC236}">
                  <a16:creationId xmlns:a16="http://schemas.microsoft.com/office/drawing/2014/main" id="{9E329AC1-D0D2-43B0-A5A3-4429F78E8330}"/>
                </a:ext>
              </a:extLst>
            </p:cNvPr>
            <p:cNvGrpSpPr/>
            <p:nvPr/>
          </p:nvGrpSpPr>
          <p:grpSpPr>
            <a:xfrm>
              <a:off x="1011605" y="4471540"/>
              <a:ext cx="2635535" cy="720197"/>
              <a:chOff x="382396" y="4947729"/>
              <a:chExt cx="2635535" cy="720197"/>
            </a:xfrm>
          </p:grpSpPr>
          <p:sp>
            <p:nvSpPr>
              <p:cNvPr id="94" name="Rectangle 93">
                <a:extLst>
                  <a:ext uri="{FF2B5EF4-FFF2-40B4-BE49-F238E27FC236}">
                    <a16:creationId xmlns:a16="http://schemas.microsoft.com/office/drawing/2014/main" id="{B449F996-AA55-4AC2-ADEC-FE6DB20058C1}"/>
                  </a:ext>
                </a:extLst>
              </p:cNvPr>
              <p:cNvSpPr/>
              <p:nvPr/>
            </p:nvSpPr>
            <p:spPr>
              <a:xfrm>
                <a:off x="756949" y="4947729"/>
                <a:ext cx="2260982" cy="720197"/>
              </a:xfrm>
              <a:prstGeom prst="rect">
                <a:avLst/>
              </a:prstGeom>
            </p:spPr>
            <p:txBody>
              <a:bodyPr wrap="square">
                <a:spAutoFit/>
              </a:bodyPr>
              <a:lstStyle/>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cs typeface="Arial"/>
                    <a:sym typeface="Helvetica Neue"/>
                  </a:rPr>
                  <a:t>Open Model Zoo</a:t>
                </a:r>
              </a:p>
              <a:p>
                <a:pPr marL="0" marR="0" lvl="0" indent="0" algn="l" defTabSz="457167" rtl="0" eaLnBrk="1" fontAlgn="auto" latinLnBrk="0" hangingPunct="1">
                  <a:lnSpc>
                    <a:spcPct val="8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cs typeface="Arial"/>
                    <a:sym typeface="Helvetica Neue"/>
                  </a:rPr>
                  <a:t>280+ open sourced and optimized pretrained models available</a:t>
                </a:r>
              </a:p>
            </p:txBody>
          </p:sp>
          <p:grpSp>
            <p:nvGrpSpPr>
              <p:cNvPr id="95" name="Group 94">
                <a:extLst>
                  <a:ext uri="{FF2B5EF4-FFF2-40B4-BE49-F238E27FC236}">
                    <a16:creationId xmlns:a16="http://schemas.microsoft.com/office/drawing/2014/main" id="{18AE325F-68D6-40A0-B7FA-3018DC36A2E0}"/>
                  </a:ext>
                </a:extLst>
              </p:cNvPr>
              <p:cNvGrpSpPr/>
              <p:nvPr/>
            </p:nvGrpSpPr>
            <p:grpSpPr>
              <a:xfrm>
                <a:off x="382396" y="5023253"/>
                <a:ext cx="296917" cy="296224"/>
                <a:chOff x="5670818" y="2693461"/>
                <a:chExt cx="286269" cy="366140"/>
              </a:xfrm>
              <a:solidFill>
                <a:srgbClr val="FFFFFF"/>
              </a:solidFill>
            </p:grpSpPr>
            <p:sp>
              <p:nvSpPr>
                <p:cNvPr id="96" name="Freeform 94">
                  <a:extLst>
                    <a:ext uri="{FF2B5EF4-FFF2-40B4-BE49-F238E27FC236}">
                      <a16:creationId xmlns:a16="http://schemas.microsoft.com/office/drawing/2014/main" id="{57A265AD-84AE-4808-8696-C05E6FF50965}"/>
                    </a:ext>
                  </a:extLst>
                </p:cNvPr>
                <p:cNvSpPr>
                  <a:spLocks/>
                </p:cNvSpPr>
                <p:nvPr/>
              </p:nvSpPr>
              <p:spPr bwMode="auto">
                <a:xfrm>
                  <a:off x="5729338" y="2944144"/>
                  <a:ext cx="38749" cy="38749"/>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1" y="21"/>
                        <a:pt x="0" y="20"/>
                        <a:pt x="0" y="20"/>
                      </a:cubicBezTo>
                      <a:cubicBezTo>
                        <a:pt x="0" y="1"/>
                        <a:pt x="0" y="1"/>
                        <a:pt x="0" y="1"/>
                      </a:cubicBezTo>
                      <a:cubicBezTo>
                        <a:pt x="0" y="0"/>
                        <a:pt x="1" y="0"/>
                        <a:pt x="1" y="0"/>
                      </a:cubicBezTo>
                      <a:cubicBezTo>
                        <a:pt x="20" y="0"/>
                        <a:pt x="20" y="0"/>
                        <a:pt x="20" y="0"/>
                      </a:cubicBezTo>
                      <a:cubicBezTo>
                        <a:pt x="21" y="0"/>
                        <a:pt x="21" y="0"/>
                        <a:pt x="21" y="1"/>
                      </a:cubicBezTo>
                      <a:cubicBezTo>
                        <a:pt x="21" y="20"/>
                        <a:pt x="21" y="20"/>
                        <a:pt x="21" y="20"/>
                      </a:cubicBezTo>
                      <a:cubicBezTo>
                        <a:pt x="21" y="20"/>
                        <a:pt x="21"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97" name="Freeform 95">
                  <a:extLst>
                    <a:ext uri="{FF2B5EF4-FFF2-40B4-BE49-F238E27FC236}">
                      <a16:creationId xmlns:a16="http://schemas.microsoft.com/office/drawing/2014/main" id="{7749683C-7ADA-447D-8C53-4C99D6D13A91}"/>
                    </a:ext>
                  </a:extLst>
                </p:cNvPr>
                <p:cNvSpPr>
                  <a:spLocks/>
                </p:cNvSpPr>
                <p:nvPr/>
              </p:nvSpPr>
              <p:spPr bwMode="auto">
                <a:xfrm>
                  <a:off x="5794183" y="2944144"/>
                  <a:ext cx="39540" cy="38749"/>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0" y="21"/>
                        <a:pt x="0" y="20"/>
                        <a:pt x="0" y="20"/>
                      </a:cubicBezTo>
                      <a:cubicBezTo>
                        <a:pt x="0" y="1"/>
                        <a:pt x="0" y="1"/>
                        <a:pt x="0" y="1"/>
                      </a:cubicBezTo>
                      <a:cubicBezTo>
                        <a:pt x="0" y="0"/>
                        <a:pt x="0" y="0"/>
                        <a:pt x="1" y="0"/>
                      </a:cubicBezTo>
                      <a:cubicBezTo>
                        <a:pt x="20" y="0"/>
                        <a:pt x="20" y="0"/>
                        <a:pt x="20" y="0"/>
                      </a:cubicBezTo>
                      <a:cubicBezTo>
                        <a:pt x="20" y="0"/>
                        <a:pt x="21" y="0"/>
                        <a:pt x="21" y="1"/>
                      </a:cubicBezTo>
                      <a:cubicBezTo>
                        <a:pt x="21" y="20"/>
                        <a:pt x="21" y="20"/>
                        <a:pt x="21" y="20"/>
                      </a:cubicBezTo>
                      <a:cubicBezTo>
                        <a:pt x="21" y="20"/>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98" name="Freeform 96">
                  <a:extLst>
                    <a:ext uri="{FF2B5EF4-FFF2-40B4-BE49-F238E27FC236}">
                      <a16:creationId xmlns:a16="http://schemas.microsoft.com/office/drawing/2014/main" id="{297EE17B-1110-473A-A166-D154D43D3946}"/>
                    </a:ext>
                  </a:extLst>
                </p:cNvPr>
                <p:cNvSpPr>
                  <a:spLocks/>
                </p:cNvSpPr>
                <p:nvPr/>
              </p:nvSpPr>
              <p:spPr bwMode="auto">
                <a:xfrm>
                  <a:off x="5859819" y="2944144"/>
                  <a:ext cx="37168" cy="38749"/>
                </a:xfrm>
                <a:custGeom>
                  <a:avLst/>
                  <a:gdLst>
                    <a:gd name="T0" fmla="*/ 19 w 20"/>
                    <a:gd name="T1" fmla="*/ 21 h 21"/>
                    <a:gd name="T2" fmla="*/ 0 w 20"/>
                    <a:gd name="T3" fmla="*/ 21 h 21"/>
                    <a:gd name="T4" fmla="*/ 0 w 20"/>
                    <a:gd name="T5" fmla="*/ 20 h 21"/>
                    <a:gd name="T6" fmla="*/ 0 w 20"/>
                    <a:gd name="T7" fmla="*/ 1 h 21"/>
                    <a:gd name="T8" fmla="*/ 0 w 20"/>
                    <a:gd name="T9" fmla="*/ 0 h 21"/>
                    <a:gd name="T10" fmla="*/ 19 w 20"/>
                    <a:gd name="T11" fmla="*/ 0 h 21"/>
                    <a:gd name="T12" fmla="*/ 20 w 20"/>
                    <a:gd name="T13" fmla="*/ 1 h 21"/>
                    <a:gd name="T14" fmla="*/ 20 w 20"/>
                    <a:gd name="T15" fmla="*/ 20 h 21"/>
                    <a:gd name="T16" fmla="*/ 19 w 2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19" y="21"/>
                      </a:moveTo>
                      <a:cubicBezTo>
                        <a:pt x="0" y="21"/>
                        <a:pt x="0" y="21"/>
                        <a:pt x="0" y="21"/>
                      </a:cubicBezTo>
                      <a:cubicBezTo>
                        <a:pt x="0" y="21"/>
                        <a:pt x="0" y="20"/>
                        <a:pt x="0" y="20"/>
                      </a:cubicBezTo>
                      <a:cubicBezTo>
                        <a:pt x="0" y="1"/>
                        <a:pt x="0" y="1"/>
                        <a:pt x="0" y="1"/>
                      </a:cubicBezTo>
                      <a:cubicBezTo>
                        <a:pt x="0" y="0"/>
                        <a:pt x="0" y="0"/>
                        <a:pt x="0" y="0"/>
                      </a:cubicBezTo>
                      <a:cubicBezTo>
                        <a:pt x="19" y="0"/>
                        <a:pt x="19" y="0"/>
                        <a:pt x="19" y="0"/>
                      </a:cubicBezTo>
                      <a:cubicBezTo>
                        <a:pt x="20" y="0"/>
                        <a:pt x="20" y="0"/>
                        <a:pt x="20" y="1"/>
                      </a:cubicBezTo>
                      <a:cubicBezTo>
                        <a:pt x="20" y="20"/>
                        <a:pt x="20" y="20"/>
                        <a:pt x="20" y="20"/>
                      </a:cubicBezTo>
                      <a:cubicBezTo>
                        <a:pt x="20" y="20"/>
                        <a:pt x="20" y="21"/>
                        <a:pt x="19"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99" name="Freeform 97">
                  <a:extLst>
                    <a:ext uri="{FF2B5EF4-FFF2-40B4-BE49-F238E27FC236}">
                      <a16:creationId xmlns:a16="http://schemas.microsoft.com/office/drawing/2014/main" id="{4CC3A453-2488-4DC9-90B7-FEFD59807084}"/>
                    </a:ext>
                  </a:extLst>
                </p:cNvPr>
                <p:cNvSpPr>
                  <a:spLocks/>
                </p:cNvSpPr>
                <p:nvPr/>
              </p:nvSpPr>
              <p:spPr bwMode="auto">
                <a:xfrm>
                  <a:off x="5729338" y="2815244"/>
                  <a:ext cx="38749" cy="38749"/>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1" y="21"/>
                        <a:pt x="0" y="20"/>
                        <a:pt x="0" y="20"/>
                      </a:cubicBezTo>
                      <a:cubicBezTo>
                        <a:pt x="0" y="1"/>
                        <a:pt x="0" y="1"/>
                        <a:pt x="0" y="1"/>
                      </a:cubicBezTo>
                      <a:cubicBezTo>
                        <a:pt x="0" y="0"/>
                        <a:pt x="1" y="0"/>
                        <a:pt x="1" y="0"/>
                      </a:cubicBezTo>
                      <a:cubicBezTo>
                        <a:pt x="20" y="0"/>
                        <a:pt x="20" y="0"/>
                        <a:pt x="20" y="0"/>
                      </a:cubicBezTo>
                      <a:cubicBezTo>
                        <a:pt x="21" y="0"/>
                        <a:pt x="21" y="0"/>
                        <a:pt x="21" y="1"/>
                      </a:cubicBezTo>
                      <a:cubicBezTo>
                        <a:pt x="21" y="20"/>
                        <a:pt x="21" y="20"/>
                        <a:pt x="21" y="20"/>
                      </a:cubicBezTo>
                      <a:cubicBezTo>
                        <a:pt x="21" y="20"/>
                        <a:pt x="21"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100" name="Freeform 98">
                  <a:extLst>
                    <a:ext uri="{FF2B5EF4-FFF2-40B4-BE49-F238E27FC236}">
                      <a16:creationId xmlns:a16="http://schemas.microsoft.com/office/drawing/2014/main" id="{296D9D37-FFB2-4FD7-9A0A-D2EEBE9092A9}"/>
                    </a:ext>
                  </a:extLst>
                </p:cNvPr>
                <p:cNvSpPr>
                  <a:spLocks/>
                </p:cNvSpPr>
                <p:nvPr/>
              </p:nvSpPr>
              <p:spPr bwMode="auto">
                <a:xfrm>
                  <a:off x="5794183" y="2815244"/>
                  <a:ext cx="39540" cy="38749"/>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0" y="21"/>
                        <a:pt x="0" y="20"/>
                        <a:pt x="0" y="20"/>
                      </a:cubicBezTo>
                      <a:cubicBezTo>
                        <a:pt x="0" y="1"/>
                        <a:pt x="0" y="1"/>
                        <a:pt x="0" y="1"/>
                      </a:cubicBezTo>
                      <a:cubicBezTo>
                        <a:pt x="0" y="0"/>
                        <a:pt x="0" y="0"/>
                        <a:pt x="1" y="0"/>
                      </a:cubicBezTo>
                      <a:cubicBezTo>
                        <a:pt x="20" y="0"/>
                        <a:pt x="20" y="0"/>
                        <a:pt x="20" y="0"/>
                      </a:cubicBezTo>
                      <a:cubicBezTo>
                        <a:pt x="20" y="0"/>
                        <a:pt x="21" y="0"/>
                        <a:pt x="21" y="1"/>
                      </a:cubicBezTo>
                      <a:cubicBezTo>
                        <a:pt x="21" y="20"/>
                        <a:pt x="21" y="20"/>
                        <a:pt x="21" y="20"/>
                      </a:cubicBezTo>
                      <a:cubicBezTo>
                        <a:pt x="21" y="20"/>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101" name="Freeform 99">
                  <a:extLst>
                    <a:ext uri="{FF2B5EF4-FFF2-40B4-BE49-F238E27FC236}">
                      <a16:creationId xmlns:a16="http://schemas.microsoft.com/office/drawing/2014/main" id="{7E390098-D42A-44EC-8348-E02822E2F62A}"/>
                    </a:ext>
                  </a:extLst>
                </p:cNvPr>
                <p:cNvSpPr>
                  <a:spLocks/>
                </p:cNvSpPr>
                <p:nvPr/>
              </p:nvSpPr>
              <p:spPr bwMode="auto">
                <a:xfrm>
                  <a:off x="5859819" y="2815244"/>
                  <a:ext cx="37168" cy="38749"/>
                </a:xfrm>
                <a:custGeom>
                  <a:avLst/>
                  <a:gdLst>
                    <a:gd name="T0" fmla="*/ 19 w 20"/>
                    <a:gd name="T1" fmla="*/ 21 h 21"/>
                    <a:gd name="T2" fmla="*/ 0 w 20"/>
                    <a:gd name="T3" fmla="*/ 21 h 21"/>
                    <a:gd name="T4" fmla="*/ 0 w 20"/>
                    <a:gd name="T5" fmla="*/ 20 h 21"/>
                    <a:gd name="T6" fmla="*/ 0 w 20"/>
                    <a:gd name="T7" fmla="*/ 1 h 21"/>
                    <a:gd name="T8" fmla="*/ 0 w 20"/>
                    <a:gd name="T9" fmla="*/ 0 h 21"/>
                    <a:gd name="T10" fmla="*/ 19 w 20"/>
                    <a:gd name="T11" fmla="*/ 0 h 21"/>
                    <a:gd name="T12" fmla="*/ 20 w 20"/>
                    <a:gd name="T13" fmla="*/ 1 h 21"/>
                    <a:gd name="T14" fmla="*/ 20 w 20"/>
                    <a:gd name="T15" fmla="*/ 20 h 21"/>
                    <a:gd name="T16" fmla="*/ 19 w 2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19" y="21"/>
                      </a:moveTo>
                      <a:cubicBezTo>
                        <a:pt x="0" y="21"/>
                        <a:pt x="0" y="21"/>
                        <a:pt x="0" y="21"/>
                      </a:cubicBezTo>
                      <a:cubicBezTo>
                        <a:pt x="0" y="21"/>
                        <a:pt x="0" y="20"/>
                        <a:pt x="0" y="20"/>
                      </a:cubicBezTo>
                      <a:cubicBezTo>
                        <a:pt x="0" y="1"/>
                        <a:pt x="0" y="1"/>
                        <a:pt x="0" y="1"/>
                      </a:cubicBezTo>
                      <a:cubicBezTo>
                        <a:pt x="0" y="0"/>
                        <a:pt x="0" y="0"/>
                        <a:pt x="0" y="0"/>
                      </a:cubicBezTo>
                      <a:cubicBezTo>
                        <a:pt x="19" y="0"/>
                        <a:pt x="19" y="0"/>
                        <a:pt x="19" y="0"/>
                      </a:cubicBezTo>
                      <a:cubicBezTo>
                        <a:pt x="20" y="0"/>
                        <a:pt x="20" y="0"/>
                        <a:pt x="20" y="1"/>
                      </a:cubicBezTo>
                      <a:cubicBezTo>
                        <a:pt x="20" y="20"/>
                        <a:pt x="20" y="20"/>
                        <a:pt x="20" y="20"/>
                      </a:cubicBezTo>
                      <a:cubicBezTo>
                        <a:pt x="20" y="20"/>
                        <a:pt x="20" y="21"/>
                        <a:pt x="19"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102" name="Freeform 100">
                  <a:extLst>
                    <a:ext uri="{FF2B5EF4-FFF2-40B4-BE49-F238E27FC236}">
                      <a16:creationId xmlns:a16="http://schemas.microsoft.com/office/drawing/2014/main" id="{1D6FAA29-1D2B-4690-963B-54B4F03F2435}"/>
                    </a:ext>
                  </a:extLst>
                </p:cNvPr>
                <p:cNvSpPr>
                  <a:spLocks/>
                </p:cNvSpPr>
                <p:nvPr/>
              </p:nvSpPr>
              <p:spPr bwMode="auto">
                <a:xfrm>
                  <a:off x="5729338" y="2878508"/>
                  <a:ext cx="38749" cy="39540"/>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1" y="21"/>
                        <a:pt x="0" y="21"/>
                        <a:pt x="0" y="20"/>
                      </a:cubicBezTo>
                      <a:cubicBezTo>
                        <a:pt x="0" y="1"/>
                        <a:pt x="0" y="1"/>
                        <a:pt x="0" y="1"/>
                      </a:cubicBezTo>
                      <a:cubicBezTo>
                        <a:pt x="0" y="1"/>
                        <a:pt x="1" y="0"/>
                        <a:pt x="1" y="0"/>
                      </a:cubicBezTo>
                      <a:cubicBezTo>
                        <a:pt x="20" y="0"/>
                        <a:pt x="20" y="0"/>
                        <a:pt x="20" y="0"/>
                      </a:cubicBezTo>
                      <a:cubicBezTo>
                        <a:pt x="21" y="0"/>
                        <a:pt x="21" y="1"/>
                        <a:pt x="21" y="1"/>
                      </a:cubicBezTo>
                      <a:cubicBezTo>
                        <a:pt x="21" y="20"/>
                        <a:pt x="21" y="20"/>
                        <a:pt x="21" y="20"/>
                      </a:cubicBezTo>
                      <a:cubicBezTo>
                        <a:pt x="21" y="21"/>
                        <a:pt x="21"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103" name="Freeform 101">
                  <a:extLst>
                    <a:ext uri="{FF2B5EF4-FFF2-40B4-BE49-F238E27FC236}">
                      <a16:creationId xmlns:a16="http://schemas.microsoft.com/office/drawing/2014/main" id="{585E4C47-455E-4E0C-9851-3B193DBF1058}"/>
                    </a:ext>
                  </a:extLst>
                </p:cNvPr>
                <p:cNvSpPr>
                  <a:spLocks/>
                </p:cNvSpPr>
                <p:nvPr/>
              </p:nvSpPr>
              <p:spPr bwMode="auto">
                <a:xfrm>
                  <a:off x="5794183" y="2878508"/>
                  <a:ext cx="39540" cy="39540"/>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0" y="21"/>
                        <a:pt x="0" y="21"/>
                        <a:pt x="0" y="20"/>
                      </a:cubicBezTo>
                      <a:cubicBezTo>
                        <a:pt x="0" y="1"/>
                        <a:pt x="0" y="1"/>
                        <a:pt x="0" y="1"/>
                      </a:cubicBezTo>
                      <a:cubicBezTo>
                        <a:pt x="0" y="1"/>
                        <a:pt x="0" y="0"/>
                        <a:pt x="1" y="0"/>
                      </a:cubicBezTo>
                      <a:cubicBezTo>
                        <a:pt x="20" y="0"/>
                        <a:pt x="20" y="0"/>
                        <a:pt x="20" y="0"/>
                      </a:cubicBezTo>
                      <a:cubicBezTo>
                        <a:pt x="20" y="0"/>
                        <a:pt x="21" y="1"/>
                        <a:pt x="21" y="1"/>
                      </a:cubicBezTo>
                      <a:cubicBezTo>
                        <a:pt x="21" y="20"/>
                        <a:pt x="21" y="20"/>
                        <a:pt x="21" y="20"/>
                      </a:cubicBezTo>
                      <a:cubicBezTo>
                        <a:pt x="21" y="21"/>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104" name="Freeform 102">
                  <a:extLst>
                    <a:ext uri="{FF2B5EF4-FFF2-40B4-BE49-F238E27FC236}">
                      <a16:creationId xmlns:a16="http://schemas.microsoft.com/office/drawing/2014/main" id="{9E7363A5-783A-4FCC-A5A6-8B991B1D2A16}"/>
                    </a:ext>
                  </a:extLst>
                </p:cNvPr>
                <p:cNvSpPr>
                  <a:spLocks/>
                </p:cNvSpPr>
                <p:nvPr/>
              </p:nvSpPr>
              <p:spPr bwMode="auto">
                <a:xfrm>
                  <a:off x="5729338" y="2749608"/>
                  <a:ext cx="38749" cy="39540"/>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1" y="21"/>
                        <a:pt x="0" y="21"/>
                        <a:pt x="0" y="20"/>
                      </a:cubicBezTo>
                      <a:cubicBezTo>
                        <a:pt x="0" y="1"/>
                        <a:pt x="0" y="1"/>
                        <a:pt x="0" y="1"/>
                      </a:cubicBezTo>
                      <a:cubicBezTo>
                        <a:pt x="0" y="1"/>
                        <a:pt x="1" y="0"/>
                        <a:pt x="1" y="0"/>
                      </a:cubicBezTo>
                      <a:cubicBezTo>
                        <a:pt x="20" y="0"/>
                        <a:pt x="20" y="0"/>
                        <a:pt x="20" y="0"/>
                      </a:cubicBezTo>
                      <a:cubicBezTo>
                        <a:pt x="21" y="0"/>
                        <a:pt x="21" y="1"/>
                        <a:pt x="21" y="1"/>
                      </a:cubicBezTo>
                      <a:cubicBezTo>
                        <a:pt x="21" y="20"/>
                        <a:pt x="21" y="20"/>
                        <a:pt x="21" y="20"/>
                      </a:cubicBezTo>
                      <a:cubicBezTo>
                        <a:pt x="21" y="21"/>
                        <a:pt x="21"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105" name="Freeform 103">
                  <a:extLst>
                    <a:ext uri="{FF2B5EF4-FFF2-40B4-BE49-F238E27FC236}">
                      <a16:creationId xmlns:a16="http://schemas.microsoft.com/office/drawing/2014/main" id="{390222C0-27B6-4FFC-8E37-49552890F92E}"/>
                    </a:ext>
                  </a:extLst>
                </p:cNvPr>
                <p:cNvSpPr>
                  <a:spLocks/>
                </p:cNvSpPr>
                <p:nvPr/>
              </p:nvSpPr>
              <p:spPr bwMode="auto">
                <a:xfrm>
                  <a:off x="5794183" y="2749608"/>
                  <a:ext cx="39540" cy="39540"/>
                </a:xfrm>
                <a:custGeom>
                  <a:avLst/>
                  <a:gdLst>
                    <a:gd name="T0" fmla="*/ 20 w 21"/>
                    <a:gd name="T1" fmla="*/ 21 h 21"/>
                    <a:gd name="T2" fmla="*/ 1 w 21"/>
                    <a:gd name="T3" fmla="*/ 21 h 21"/>
                    <a:gd name="T4" fmla="*/ 0 w 21"/>
                    <a:gd name="T5" fmla="*/ 20 h 21"/>
                    <a:gd name="T6" fmla="*/ 0 w 21"/>
                    <a:gd name="T7" fmla="*/ 1 h 21"/>
                    <a:gd name="T8" fmla="*/ 1 w 21"/>
                    <a:gd name="T9" fmla="*/ 0 h 21"/>
                    <a:gd name="T10" fmla="*/ 20 w 21"/>
                    <a:gd name="T11" fmla="*/ 0 h 21"/>
                    <a:gd name="T12" fmla="*/ 21 w 21"/>
                    <a:gd name="T13" fmla="*/ 1 h 21"/>
                    <a:gd name="T14" fmla="*/ 21 w 21"/>
                    <a:gd name="T15" fmla="*/ 20 h 21"/>
                    <a:gd name="T16" fmla="*/ 20 w 2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1">
                      <a:moveTo>
                        <a:pt x="20" y="21"/>
                      </a:moveTo>
                      <a:cubicBezTo>
                        <a:pt x="1" y="21"/>
                        <a:pt x="1" y="21"/>
                        <a:pt x="1" y="21"/>
                      </a:cubicBezTo>
                      <a:cubicBezTo>
                        <a:pt x="0" y="21"/>
                        <a:pt x="0" y="21"/>
                        <a:pt x="0" y="20"/>
                      </a:cubicBezTo>
                      <a:cubicBezTo>
                        <a:pt x="0" y="1"/>
                        <a:pt x="0" y="1"/>
                        <a:pt x="0" y="1"/>
                      </a:cubicBezTo>
                      <a:cubicBezTo>
                        <a:pt x="0" y="1"/>
                        <a:pt x="0" y="0"/>
                        <a:pt x="1" y="0"/>
                      </a:cubicBezTo>
                      <a:cubicBezTo>
                        <a:pt x="20" y="0"/>
                        <a:pt x="20" y="0"/>
                        <a:pt x="20" y="0"/>
                      </a:cubicBezTo>
                      <a:cubicBezTo>
                        <a:pt x="20" y="0"/>
                        <a:pt x="21" y="1"/>
                        <a:pt x="21" y="1"/>
                      </a:cubicBezTo>
                      <a:cubicBezTo>
                        <a:pt x="21" y="20"/>
                        <a:pt x="21" y="20"/>
                        <a:pt x="21" y="20"/>
                      </a:cubicBezTo>
                      <a:cubicBezTo>
                        <a:pt x="21" y="21"/>
                        <a:pt x="20" y="21"/>
                        <a:pt x="2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106" name="Freeform 104">
                  <a:extLst>
                    <a:ext uri="{FF2B5EF4-FFF2-40B4-BE49-F238E27FC236}">
                      <a16:creationId xmlns:a16="http://schemas.microsoft.com/office/drawing/2014/main" id="{04114113-016A-40A6-A2C7-409DABA56F2A}"/>
                    </a:ext>
                  </a:extLst>
                </p:cNvPr>
                <p:cNvSpPr>
                  <a:spLocks/>
                </p:cNvSpPr>
                <p:nvPr/>
              </p:nvSpPr>
              <p:spPr bwMode="auto">
                <a:xfrm>
                  <a:off x="5859819" y="2749608"/>
                  <a:ext cx="37168" cy="39540"/>
                </a:xfrm>
                <a:custGeom>
                  <a:avLst/>
                  <a:gdLst>
                    <a:gd name="T0" fmla="*/ 19 w 20"/>
                    <a:gd name="T1" fmla="*/ 21 h 21"/>
                    <a:gd name="T2" fmla="*/ 0 w 20"/>
                    <a:gd name="T3" fmla="*/ 21 h 21"/>
                    <a:gd name="T4" fmla="*/ 0 w 20"/>
                    <a:gd name="T5" fmla="*/ 20 h 21"/>
                    <a:gd name="T6" fmla="*/ 0 w 20"/>
                    <a:gd name="T7" fmla="*/ 1 h 21"/>
                    <a:gd name="T8" fmla="*/ 0 w 20"/>
                    <a:gd name="T9" fmla="*/ 0 h 21"/>
                    <a:gd name="T10" fmla="*/ 19 w 20"/>
                    <a:gd name="T11" fmla="*/ 0 h 21"/>
                    <a:gd name="T12" fmla="*/ 20 w 20"/>
                    <a:gd name="T13" fmla="*/ 1 h 21"/>
                    <a:gd name="T14" fmla="*/ 20 w 20"/>
                    <a:gd name="T15" fmla="*/ 20 h 21"/>
                    <a:gd name="T16" fmla="*/ 19 w 20"/>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19" y="21"/>
                      </a:moveTo>
                      <a:cubicBezTo>
                        <a:pt x="0" y="21"/>
                        <a:pt x="0" y="21"/>
                        <a:pt x="0" y="21"/>
                      </a:cubicBezTo>
                      <a:cubicBezTo>
                        <a:pt x="0" y="21"/>
                        <a:pt x="0" y="21"/>
                        <a:pt x="0" y="20"/>
                      </a:cubicBezTo>
                      <a:cubicBezTo>
                        <a:pt x="0" y="1"/>
                        <a:pt x="0" y="1"/>
                        <a:pt x="0" y="1"/>
                      </a:cubicBezTo>
                      <a:cubicBezTo>
                        <a:pt x="0" y="1"/>
                        <a:pt x="0" y="0"/>
                        <a:pt x="0" y="0"/>
                      </a:cubicBezTo>
                      <a:cubicBezTo>
                        <a:pt x="19" y="0"/>
                        <a:pt x="19" y="0"/>
                        <a:pt x="19" y="0"/>
                      </a:cubicBezTo>
                      <a:cubicBezTo>
                        <a:pt x="20" y="0"/>
                        <a:pt x="20" y="1"/>
                        <a:pt x="20" y="1"/>
                      </a:cubicBezTo>
                      <a:cubicBezTo>
                        <a:pt x="20" y="20"/>
                        <a:pt x="20" y="20"/>
                        <a:pt x="20" y="20"/>
                      </a:cubicBezTo>
                      <a:cubicBezTo>
                        <a:pt x="20" y="21"/>
                        <a:pt x="20" y="21"/>
                        <a:pt x="19"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sp>
              <p:nvSpPr>
                <p:cNvPr id="107" name="Freeform 105">
                  <a:extLst>
                    <a:ext uri="{FF2B5EF4-FFF2-40B4-BE49-F238E27FC236}">
                      <a16:creationId xmlns:a16="http://schemas.microsoft.com/office/drawing/2014/main" id="{540F07AF-5403-4B6E-A0F4-917ADB8F4361}"/>
                    </a:ext>
                  </a:extLst>
                </p:cNvPr>
                <p:cNvSpPr>
                  <a:spLocks noEditPoints="1"/>
                </p:cNvSpPr>
                <p:nvPr/>
              </p:nvSpPr>
              <p:spPr bwMode="auto">
                <a:xfrm>
                  <a:off x="5670818" y="2693461"/>
                  <a:ext cx="286269" cy="366140"/>
                </a:xfrm>
                <a:custGeom>
                  <a:avLst/>
                  <a:gdLst>
                    <a:gd name="T0" fmla="*/ 151 w 153"/>
                    <a:gd name="T1" fmla="*/ 0 h 196"/>
                    <a:gd name="T2" fmla="*/ 2 w 153"/>
                    <a:gd name="T3" fmla="*/ 0 h 196"/>
                    <a:gd name="T4" fmla="*/ 0 w 153"/>
                    <a:gd name="T5" fmla="*/ 1 h 196"/>
                    <a:gd name="T6" fmla="*/ 0 w 153"/>
                    <a:gd name="T7" fmla="*/ 195 h 196"/>
                    <a:gd name="T8" fmla="*/ 2 w 153"/>
                    <a:gd name="T9" fmla="*/ 196 h 196"/>
                    <a:gd name="T10" fmla="*/ 151 w 153"/>
                    <a:gd name="T11" fmla="*/ 196 h 196"/>
                    <a:gd name="T12" fmla="*/ 153 w 153"/>
                    <a:gd name="T13" fmla="*/ 195 h 196"/>
                    <a:gd name="T14" fmla="*/ 153 w 153"/>
                    <a:gd name="T15" fmla="*/ 1 h 196"/>
                    <a:gd name="T16" fmla="*/ 151 w 153"/>
                    <a:gd name="T17" fmla="*/ 0 h 196"/>
                    <a:gd name="T18" fmla="*/ 104 w 153"/>
                    <a:gd name="T19" fmla="*/ 188 h 196"/>
                    <a:gd name="T20" fmla="*/ 49 w 153"/>
                    <a:gd name="T21" fmla="*/ 188 h 196"/>
                    <a:gd name="T22" fmla="*/ 45 w 153"/>
                    <a:gd name="T23" fmla="*/ 184 h 196"/>
                    <a:gd name="T24" fmla="*/ 49 w 153"/>
                    <a:gd name="T25" fmla="*/ 181 h 196"/>
                    <a:gd name="T26" fmla="*/ 104 w 153"/>
                    <a:gd name="T27" fmla="*/ 181 h 196"/>
                    <a:gd name="T28" fmla="*/ 108 w 153"/>
                    <a:gd name="T29" fmla="*/ 184 h 196"/>
                    <a:gd name="T30" fmla="*/ 104 w 153"/>
                    <a:gd name="T31" fmla="*/ 188 h 196"/>
                    <a:gd name="T32" fmla="*/ 139 w 153"/>
                    <a:gd name="T33" fmla="*/ 171 h 196"/>
                    <a:gd name="T34" fmla="*/ 138 w 153"/>
                    <a:gd name="T35" fmla="*/ 172 h 196"/>
                    <a:gd name="T36" fmla="*/ 15 w 153"/>
                    <a:gd name="T37" fmla="*/ 172 h 196"/>
                    <a:gd name="T38" fmla="*/ 14 w 153"/>
                    <a:gd name="T39" fmla="*/ 171 h 196"/>
                    <a:gd name="T40" fmla="*/ 14 w 153"/>
                    <a:gd name="T41" fmla="*/ 14 h 196"/>
                    <a:gd name="T42" fmla="*/ 15 w 153"/>
                    <a:gd name="T43" fmla="*/ 13 h 196"/>
                    <a:gd name="T44" fmla="*/ 138 w 153"/>
                    <a:gd name="T45" fmla="*/ 13 h 196"/>
                    <a:gd name="T46" fmla="*/ 139 w 153"/>
                    <a:gd name="T47" fmla="*/ 14 h 196"/>
                    <a:gd name="T48" fmla="*/ 139 w 153"/>
                    <a:gd name="T49"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 h="196">
                      <a:moveTo>
                        <a:pt x="151" y="0"/>
                      </a:moveTo>
                      <a:cubicBezTo>
                        <a:pt x="2" y="0"/>
                        <a:pt x="2" y="0"/>
                        <a:pt x="2" y="0"/>
                      </a:cubicBezTo>
                      <a:cubicBezTo>
                        <a:pt x="1" y="0"/>
                        <a:pt x="0" y="0"/>
                        <a:pt x="0" y="1"/>
                      </a:cubicBezTo>
                      <a:cubicBezTo>
                        <a:pt x="0" y="195"/>
                        <a:pt x="0" y="195"/>
                        <a:pt x="0" y="195"/>
                      </a:cubicBezTo>
                      <a:cubicBezTo>
                        <a:pt x="0" y="196"/>
                        <a:pt x="1" y="196"/>
                        <a:pt x="2" y="196"/>
                      </a:cubicBezTo>
                      <a:cubicBezTo>
                        <a:pt x="151" y="196"/>
                        <a:pt x="151" y="196"/>
                        <a:pt x="151" y="196"/>
                      </a:cubicBezTo>
                      <a:cubicBezTo>
                        <a:pt x="152" y="196"/>
                        <a:pt x="153" y="196"/>
                        <a:pt x="153" y="195"/>
                      </a:cubicBezTo>
                      <a:cubicBezTo>
                        <a:pt x="153" y="1"/>
                        <a:pt x="153" y="1"/>
                        <a:pt x="153" y="1"/>
                      </a:cubicBezTo>
                      <a:cubicBezTo>
                        <a:pt x="153" y="0"/>
                        <a:pt x="152" y="0"/>
                        <a:pt x="151" y="0"/>
                      </a:cubicBezTo>
                      <a:moveTo>
                        <a:pt x="104" y="188"/>
                      </a:moveTo>
                      <a:cubicBezTo>
                        <a:pt x="49" y="188"/>
                        <a:pt x="49" y="188"/>
                        <a:pt x="49" y="188"/>
                      </a:cubicBezTo>
                      <a:cubicBezTo>
                        <a:pt x="47" y="188"/>
                        <a:pt x="45" y="187"/>
                        <a:pt x="45" y="184"/>
                      </a:cubicBezTo>
                      <a:cubicBezTo>
                        <a:pt x="45" y="182"/>
                        <a:pt x="47" y="181"/>
                        <a:pt x="49" y="181"/>
                      </a:cubicBezTo>
                      <a:cubicBezTo>
                        <a:pt x="104" y="181"/>
                        <a:pt x="104" y="181"/>
                        <a:pt x="104" y="181"/>
                      </a:cubicBezTo>
                      <a:cubicBezTo>
                        <a:pt x="106" y="181"/>
                        <a:pt x="108" y="182"/>
                        <a:pt x="108" y="184"/>
                      </a:cubicBezTo>
                      <a:cubicBezTo>
                        <a:pt x="108" y="187"/>
                        <a:pt x="106" y="188"/>
                        <a:pt x="104" y="188"/>
                      </a:cubicBezTo>
                      <a:moveTo>
                        <a:pt x="139" y="171"/>
                      </a:moveTo>
                      <a:cubicBezTo>
                        <a:pt x="139" y="172"/>
                        <a:pt x="138" y="172"/>
                        <a:pt x="138" y="172"/>
                      </a:cubicBezTo>
                      <a:cubicBezTo>
                        <a:pt x="15" y="172"/>
                        <a:pt x="15" y="172"/>
                        <a:pt x="15" y="172"/>
                      </a:cubicBezTo>
                      <a:cubicBezTo>
                        <a:pt x="15" y="172"/>
                        <a:pt x="14" y="172"/>
                        <a:pt x="14" y="171"/>
                      </a:cubicBezTo>
                      <a:cubicBezTo>
                        <a:pt x="14" y="14"/>
                        <a:pt x="14" y="14"/>
                        <a:pt x="14" y="14"/>
                      </a:cubicBezTo>
                      <a:cubicBezTo>
                        <a:pt x="14" y="14"/>
                        <a:pt x="15" y="13"/>
                        <a:pt x="15" y="13"/>
                      </a:cubicBezTo>
                      <a:cubicBezTo>
                        <a:pt x="138" y="13"/>
                        <a:pt x="138" y="13"/>
                        <a:pt x="138" y="13"/>
                      </a:cubicBezTo>
                      <a:cubicBezTo>
                        <a:pt x="138" y="13"/>
                        <a:pt x="139" y="14"/>
                        <a:pt x="139" y="14"/>
                      </a:cubicBezTo>
                      <a:lnTo>
                        <a:pt x="139"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marL="0" marR="0" lvl="0" indent="0" algn="l" defTabSz="457178" rtl="0" eaLnBrk="1" fontAlgn="auto" latinLnBrk="0" hangingPunct="1">
                    <a:lnSpc>
                      <a:spcPct val="85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cs typeface="Arial"/>
                    <a:sym typeface="Helvetica Neue"/>
                  </a:endParaRPr>
                </a:p>
              </p:txBody>
            </p:sp>
          </p:grpSp>
        </p:grpSp>
        <p:sp>
          <p:nvSpPr>
            <p:cNvPr id="118" name="Rectangle: Rounded Corners 117">
              <a:extLst>
                <a:ext uri="{FF2B5EF4-FFF2-40B4-BE49-F238E27FC236}">
                  <a16:creationId xmlns:a16="http://schemas.microsoft.com/office/drawing/2014/main" id="{C559CF39-0ADB-4494-8258-9115C6CC2215}"/>
                </a:ext>
              </a:extLst>
            </p:cNvPr>
            <p:cNvSpPr/>
            <p:nvPr/>
          </p:nvSpPr>
          <p:spPr>
            <a:xfrm>
              <a:off x="723088" y="4287932"/>
              <a:ext cx="3065822" cy="94827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1" name="Straight Arrow Connector 120">
            <a:extLst>
              <a:ext uri="{FF2B5EF4-FFF2-40B4-BE49-F238E27FC236}">
                <a16:creationId xmlns:a16="http://schemas.microsoft.com/office/drawing/2014/main" id="{22E82B38-783D-40C6-968E-9E3721D34828}"/>
              </a:ext>
            </a:extLst>
          </p:cNvPr>
          <p:cNvCxnSpPr>
            <a:cxnSpLocks/>
            <a:stCxn id="118" idx="3"/>
            <a:endCxn id="109" idx="1"/>
          </p:cNvCxnSpPr>
          <p:nvPr/>
        </p:nvCxnSpPr>
        <p:spPr>
          <a:xfrm>
            <a:off x="3599022" y="2465702"/>
            <a:ext cx="977390" cy="53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86037E66-7A75-46C3-BA65-B994256616F8}"/>
              </a:ext>
            </a:extLst>
          </p:cNvPr>
          <p:cNvGrpSpPr/>
          <p:nvPr/>
        </p:nvGrpSpPr>
        <p:grpSpPr>
          <a:xfrm>
            <a:off x="8904000" y="4179363"/>
            <a:ext cx="2849692" cy="1297022"/>
            <a:chOff x="8492759" y="1523999"/>
            <a:chExt cx="2849692" cy="1297022"/>
          </a:xfrm>
        </p:grpSpPr>
        <p:sp>
          <p:nvSpPr>
            <p:cNvPr id="28" name="TextBox 27">
              <a:extLst>
                <a:ext uri="{FF2B5EF4-FFF2-40B4-BE49-F238E27FC236}">
                  <a16:creationId xmlns:a16="http://schemas.microsoft.com/office/drawing/2014/main" id="{99CB22AD-06EE-4B65-AEAE-C8A85D9E7852}"/>
                </a:ext>
              </a:extLst>
            </p:cNvPr>
            <p:cNvSpPr txBox="1"/>
            <p:nvPr/>
          </p:nvSpPr>
          <p:spPr>
            <a:xfrm>
              <a:off x="8647434" y="2101166"/>
              <a:ext cx="262123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none" rtlCol="0">
              <a:spAutoFit/>
            </a:bodyPr>
            <a:lstStyle/>
            <a:p>
              <a:pPr algn="l">
                <a:lnSpc>
                  <a:spcPct val="100000"/>
                </a:lnSpc>
                <a:spcBef>
                  <a:spcPts val="0"/>
                </a:spcBef>
              </a:pPr>
              <a:r>
                <a:rPr lang="en-US" sz="1400" dirty="0"/>
                <a:t>Intermediate Representation</a:t>
              </a:r>
            </a:p>
            <a:p>
              <a:pPr algn="l">
                <a:lnSpc>
                  <a:spcPct val="100000"/>
                </a:lnSpc>
                <a:spcBef>
                  <a:spcPts val="0"/>
                </a:spcBef>
              </a:pPr>
              <a:r>
                <a:rPr lang="en-US" sz="1400" dirty="0"/>
                <a:t>(.xml + .bin)</a:t>
              </a:r>
            </a:p>
          </p:txBody>
        </p:sp>
        <p:pic>
          <p:nvPicPr>
            <p:cNvPr id="113" name="Picture 112">
              <a:extLst>
                <a:ext uri="{FF2B5EF4-FFF2-40B4-BE49-F238E27FC236}">
                  <a16:creationId xmlns:a16="http://schemas.microsoft.com/office/drawing/2014/main" id="{77097641-5280-44E2-BDF9-832BD8188BAA}"/>
                </a:ext>
              </a:extLst>
            </p:cNvPr>
            <p:cNvPicPr>
              <a:picLocks noChangeAspect="1"/>
            </p:cNvPicPr>
            <p:nvPr/>
          </p:nvPicPr>
          <p:blipFill>
            <a:blip r:embed="rId9"/>
            <a:stretch>
              <a:fillRect/>
            </a:stretch>
          </p:blipFill>
          <p:spPr>
            <a:xfrm>
              <a:off x="8917780" y="1702477"/>
              <a:ext cx="1755980" cy="357149"/>
            </a:xfrm>
            <a:prstGeom prst="rect">
              <a:avLst/>
            </a:prstGeom>
          </p:spPr>
        </p:pic>
        <p:sp>
          <p:nvSpPr>
            <p:cNvPr id="125" name="Rectangle: Rounded Corners 124">
              <a:extLst>
                <a:ext uri="{FF2B5EF4-FFF2-40B4-BE49-F238E27FC236}">
                  <a16:creationId xmlns:a16="http://schemas.microsoft.com/office/drawing/2014/main" id="{EE71C675-A62C-49CD-9854-961660956080}"/>
                </a:ext>
              </a:extLst>
            </p:cNvPr>
            <p:cNvSpPr/>
            <p:nvPr/>
          </p:nvSpPr>
          <p:spPr>
            <a:xfrm>
              <a:off x="8492759" y="1523999"/>
              <a:ext cx="2849692" cy="129702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120" name="Straight Arrow Connector 5119">
            <a:extLst>
              <a:ext uri="{FF2B5EF4-FFF2-40B4-BE49-F238E27FC236}">
                <a16:creationId xmlns:a16="http://schemas.microsoft.com/office/drawing/2014/main" id="{0F9D45DF-C667-4D0E-BF17-A85A292F7E34}"/>
              </a:ext>
            </a:extLst>
          </p:cNvPr>
          <p:cNvCxnSpPr>
            <a:stCxn id="30" idx="3"/>
            <a:endCxn id="125" idx="1"/>
          </p:cNvCxnSpPr>
          <p:nvPr/>
        </p:nvCxnSpPr>
        <p:spPr>
          <a:xfrm>
            <a:off x="6057496" y="4814972"/>
            <a:ext cx="2846504" cy="129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124" name="Straight Arrow Connector 5123">
            <a:extLst>
              <a:ext uri="{FF2B5EF4-FFF2-40B4-BE49-F238E27FC236}">
                <a16:creationId xmlns:a16="http://schemas.microsoft.com/office/drawing/2014/main" id="{BA545A00-C01E-4FBB-BCD6-7CA99CBAF83C}"/>
              </a:ext>
            </a:extLst>
          </p:cNvPr>
          <p:cNvCxnSpPr>
            <a:stCxn id="109" idx="3"/>
            <a:endCxn id="125" idx="1"/>
          </p:cNvCxnSpPr>
          <p:nvPr/>
        </p:nvCxnSpPr>
        <p:spPr>
          <a:xfrm>
            <a:off x="6164191" y="2471068"/>
            <a:ext cx="2739809" cy="23568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125" name="TextBox 5124">
            <a:extLst>
              <a:ext uri="{FF2B5EF4-FFF2-40B4-BE49-F238E27FC236}">
                <a16:creationId xmlns:a16="http://schemas.microsoft.com/office/drawing/2014/main" id="{69A7C043-2199-42E1-9F1D-C7C1A484ED1A}"/>
              </a:ext>
            </a:extLst>
          </p:cNvPr>
          <p:cNvSpPr txBox="1"/>
          <p:nvPr/>
        </p:nvSpPr>
        <p:spPr>
          <a:xfrm rot="2460000">
            <a:off x="6706291" y="3553913"/>
            <a:ext cx="2010703" cy="246221"/>
          </a:xfrm>
          <a:prstGeom prst="rect">
            <a:avLst/>
          </a:prstGeom>
          <a:noFill/>
        </p:spPr>
        <p:txBody>
          <a:bodyPr wrap="square" rtlCol="0">
            <a:spAutoFit/>
          </a:bodyPr>
          <a:lstStyle/>
          <a:p>
            <a:r>
              <a:rPr lang="en-US" sz="1000" dirty="0"/>
              <a:t>Intel  Pre-trained Models</a:t>
            </a:r>
          </a:p>
        </p:txBody>
      </p:sp>
      <p:cxnSp>
        <p:nvCxnSpPr>
          <p:cNvPr id="5127" name="Straight Arrow Connector 5126">
            <a:extLst>
              <a:ext uri="{FF2B5EF4-FFF2-40B4-BE49-F238E27FC236}">
                <a16:creationId xmlns:a16="http://schemas.microsoft.com/office/drawing/2014/main" id="{37D69914-8056-40C2-8A10-A97A021C75F1}"/>
              </a:ext>
            </a:extLst>
          </p:cNvPr>
          <p:cNvCxnSpPr>
            <a:stCxn id="109" idx="3"/>
            <a:endCxn id="110" idx="1"/>
          </p:cNvCxnSpPr>
          <p:nvPr/>
        </p:nvCxnSpPr>
        <p:spPr>
          <a:xfrm flipV="1">
            <a:off x="6164191" y="2454938"/>
            <a:ext cx="1598424" cy="161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30AC569-8BCC-4995-AE83-8D43EC15EDCF}"/>
              </a:ext>
            </a:extLst>
          </p:cNvPr>
          <p:cNvSpPr txBox="1"/>
          <p:nvPr/>
        </p:nvSpPr>
        <p:spPr>
          <a:xfrm>
            <a:off x="6522456" y="1928775"/>
            <a:ext cx="1011639" cy="553998"/>
          </a:xfrm>
          <a:prstGeom prst="rect">
            <a:avLst/>
          </a:prstGeom>
          <a:noFill/>
        </p:spPr>
        <p:txBody>
          <a:bodyPr wrap="square" rtlCol="0">
            <a:spAutoFit/>
          </a:bodyPr>
          <a:lstStyle/>
          <a:p>
            <a:r>
              <a:rPr lang="en-US" sz="1000" dirty="0"/>
              <a:t>Public  </a:t>
            </a:r>
          </a:p>
          <a:p>
            <a:r>
              <a:rPr lang="en-US" sz="1000" dirty="0"/>
              <a:t>Pre-trained</a:t>
            </a:r>
          </a:p>
          <a:p>
            <a:r>
              <a:rPr lang="en-US" sz="1000" dirty="0"/>
              <a:t>Models</a:t>
            </a:r>
          </a:p>
        </p:txBody>
      </p:sp>
      <p:cxnSp>
        <p:nvCxnSpPr>
          <p:cNvPr id="5130" name="Straight Arrow Connector 5129">
            <a:extLst>
              <a:ext uri="{FF2B5EF4-FFF2-40B4-BE49-F238E27FC236}">
                <a16:creationId xmlns:a16="http://schemas.microsoft.com/office/drawing/2014/main" id="{BB9F7544-BCAF-40FC-8281-7621A75ABDB7}"/>
              </a:ext>
            </a:extLst>
          </p:cNvPr>
          <p:cNvCxnSpPr>
            <a:cxnSpLocks/>
            <a:stCxn id="110" idx="2"/>
            <a:endCxn id="125" idx="1"/>
          </p:cNvCxnSpPr>
          <p:nvPr/>
        </p:nvCxnSpPr>
        <p:spPr>
          <a:xfrm>
            <a:off x="8556505" y="2780924"/>
            <a:ext cx="347495" cy="20469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58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D3DCB3-7FED-4FA2-874F-356103AEBE53}"/>
              </a:ext>
            </a:extLst>
          </p:cNvPr>
          <p:cNvSpPr>
            <a:spLocks noGrp="1"/>
          </p:cNvSpPr>
          <p:nvPr>
            <p:ph type="title"/>
          </p:nvPr>
        </p:nvSpPr>
        <p:spPr>
          <a:xfrm>
            <a:off x="568073" y="748496"/>
            <a:ext cx="7439986" cy="1565895"/>
          </a:xfrm>
        </p:spPr>
        <p:txBody>
          <a:bodyPr/>
          <a:lstStyle/>
          <a:p>
            <a:r>
              <a:rPr lang="en-US" dirty="0">
                <a:latin typeface="+mn-lt"/>
              </a:rPr>
              <a:t>What is in the Open Model Zoo Repository? </a:t>
            </a:r>
          </a:p>
        </p:txBody>
      </p:sp>
      <p:sp>
        <p:nvSpPr>
          <p:cNvPr id="6" name="Content Placeholder 5">
            <a:extLst>
              <a:ext uri="{FF2B5EF4-FFF2-40B4-BE49-F238E27FC236}">
                <a16:creationId xmlns:a16="http://schemas.microsoft.com/office/drawing/2014/main" id="{27EAF060-562D-4AB0-9708-F36B60ED1BA0}"/>
              </a:ext>
            </a:extLst>
          </p:cNvPr>
          <p:cNvSpPr>
            <a:spLocks noGrp="1"/>
          </p:cNvSpPr>
          <p:nvPr>
            <p:ph sz="quarter" idx="27"/>
          </p:nvPr>
        </p:nvSpPr>
        <p:spPr>
          <a:xfrm>
            <a:off x="571500" y="2414981"/>
            <a:ext cx="7255427" cy="3593933"/>
          </a:xfrm>
        </p:spPr>
        <p:txBody>
          <a:bodyPr>
            <a:normAutofit/>
          </a:bodyPr>
          <a:lstStyle/>
          <a:p>
            <a:pPr algn="l">
              <a:buFont typeface="Arial" panose="020B0604020202020204" pitchFamily="34" charset="0"/>
              <a:buChar char="•"/>
            </a:pPr>
            <a:r>
              <a:rPr lang="en-US" sz="2000" b="0" i="0" u="none" strike="noStrike" dirty="0">
                <a:effectLst/>
              </a:rPr>
              <a:t>Intel Pre-Trained Models (pre-converted)</a:t>
            </a:r>
            <a:endParaRPr lang="en-US" sz="2000" b="0" i="0" dirty="0">
              <a:effectLst/>
            </a:endParaRPr>
          </a:p>
          <a:p>
            <a:pPr algn="l">
              <a:buFont typeface="Arial" panose="020B0604020202020204" pitchFamily="34" charset="0"/>
              <a:buChar char="•"/>
            </a:pPr>
            <a:r>
              <a:rPr lang="en-US" sz="2000" b="0" i="0" u="none" strike="noStrike" dirty="0">
                <a:effectLst/>
              </a:rPr>
              <a:t>Public Pre-Trained Models</a:t>
            </a:r>
            <a:endParaRPr lang="en-US" sz="2000" b="0" i="0" dirty="0">
              <a:effectLst/>
            </a:endParaRPr>
          </a:p>
          <a:p>
            <a:pPr algn="l">
              <a:buFont typeface="Arial" panose="020B0604020202020204" pitchFamily="34" charset="0"/>
              <a:buChar char="•"/>
            </a:pPr>
            <a:r>
              <a:rPr lang="en-US" sz="2000" b="0" i="0" u="none" strike="noStrike" dirty="0">
                <a:effectLst/>
              </a:rPr>
              <a:t>Model Downloader</a:t>
            </a:r>
            <a:r>
              <a:rPr lang="en-US" sz="2000" b="0" i="0" dirty="0">
                <a:effectLst/>
              </a:rPr>
              <a:t> and other automation tools</a:t>
            </a:r>
          </a:p>
          <a:p>
            <a:pPr algn="l">
              <a:buFont typeface="Arial" panose="020B0604020202020204" pitchFamily="34" charset="0"/>
              <a:buChar char="•"/>
            </a:pPr>
            <a:r>
              <a:rPr lang="en-US" sz="2000" b="0" i="0" u="none" strike="noStrike" dirty="0">
                <a:effectLst/>
              </a:rPr>
              <a:t>Demos</a:t>
            </a:r>
            <a:r>
              <a:rPr lang="en-US" sz="2000" b="0" i="0" dirty="0">
                <a:effectLst/>
              </a:rPr>
              <a:t> that demonstrate model usage with OpenVINO™ Toolkit</a:t>
            </a:r>
          </a:p>
        </p:txBody>
      </p:sp>
      <p:pic>
        <p:nvPicPr>
          <p:cNvPr id="9" name="Picture 8">
            <a:extLst>
              <a:ext uri="{FF2B5EF4-FFF2-40B4-BE49-F238E27FC236}">
                <a16:creationId xmlns:a16="http://schemas.microsoft.com/office/drawing/2014/main" id="{29896D98-8B9B-4A5F-8B2B-FE7F666D356A}"/>
              </a:ext>
            </a:extLst>
          </p:cNvPr>
          <p:cNvPicPr>
            <a:picLocks noChangeAspect="1"/>
          </p:cNvPicPr>
          <p:nvPr/>
        </p:nvPicPr>
        <p:blipFill>
          <a:blip r:embed="rId2"/>
          <a:stretch>
            <a:fillRect/>
          </a:stretch>
        </p:blipFill>
        <p:spPr>
          <a:xfrm>
            <a:off x="8189191" y="748496"/>
            <a:ext cx="3250597" cy="1828800"/>
          </a:xfrm>
          <a:prstGeom prst="rect">
            <a:avLst/>
          </a:prstGeom>
        </p:spPr>
      </p:pic>
      <p:pic>
        <p:nvPicPr>
          <p:cNvPr id="1026" name="Picture 2">
            <a:extLst>
              <a:ext uri="{FF2B5EF4-FFF2-40B4-BE49-F238E27FC236}">
                <a16:creationId xmlns:a16="http://schemas.microsoft.com/office/drawing/2014/main" id="{EB4592D1-ED43-44BC-9DD9-3FBAA17110F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43" r="4039"/>
          <a:stretch/>
        </p:blipFill>
        <p:spPr bwMode="auto">
          <a:xfrm>
            <a:off x="8189190" y="4592720"/>
            <a:ext cx="3250597"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131FBA-1C16-4221-89AA-56660BD423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8"/>
          <a:stretch/>
        </p:blipFill>
        <p:spPr bwMode="auto">
          <a:xfrm>
            <a:off x="8189190" y="2670608"/>
            <a:ext cx="3250597"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67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58E2-B56B-4418-9974-1D9551C484C3}"/>
              </a:ext>
            </a:extLst>
          </p:cNvPr>
          <p:cNvSpPr>
            <a:spLocks noGrp="1"/>
          </p:cNvSpPr>
          <p:nvPr>
            <p:ph type="title"/>
          </p:nvPr>
        </p:nvSpPr>
        <p:spPr/>
        <p:txBody>
          <a:bodyPr/>
          <a:lstStyle/>
          <a:p>
            <a:r>
              <a:rPr lang="en-US" dirty="0">
                <a:solidFill>
                  <a:schemeClr val="tx2"/>
                </a:solidFill>
                <a:latin typeface="+mn-lt"/>
              </a:rPr>
              <a:t>Types of Models	</a:t>
            </a:r>
          </a:p>
        </p:txBody>
      </p:sp>
      <p:sp>
        <p:nvSpPr>
          <p:cNvPr id="5" name="Content Placeholder 4">
            <a:extLst>
              <a:ext uri="{FF2B5EF4-FFF2-40B4-BE49-F238E27FC236}">
                <a16:creationId xmlns:a16="http://schemas.microsoft.com/office/drawing/2014/main" id="{D8268DCC-ECAE-4D78-978E-FEB305F9AF74}"/>
              </a:ext>
            </a:extLst>
          </p:cNvPr>
          <p:cNvSpPr>
            <a:spLocks noGrp="1"/>
          </p:cNvSpPr>
          <p:nvPr>
            <p:ph sz="quarter" idx="27"/>
          </p:nvPr>
        </p:nvSpPr>
        <p:spPr>
          <a:xfrm>
            <a:off x="571500" y="1568627"/>
            <a:ext cx="3200400" cy="4572000"/>
          </a:xfrm>
        </p:spPr>
        <p:txBody>
          <a:bodyPr>
            <a:normAutofit/>
          </a:bodyPr>
          <a:lstStyle/>
          <a:p>
            <a:pPr marL="0" indent="0">
              <a:buNone/>
            </a:pPr>
            <a:r>
              <a:rPr lang="en-US" sz="1600" b="1" i="0" dirty="0">
                <a:effectLst/>
              </a:rPr>
              <a:t>Object Detection</a:t>
            </a:r>
          </a:p>
          <a:p>
            <a:pPr marL="0" indent="0">
              <a:buNone/>
            </a:pPr>
            <a:r>
              <a:rPr lang="en-US" sz="1600" b="1" i="0" dirty="0">
                <a:effectLst/>
              </a:rPr>
              <a:t>Object Recognition</a:t>
            </a:r>
          </a:p>
          <a:p>
            <a:pPr marL="0" indent="0">
              <a:buNone/>
            </a:pPr>
            <a:r>
              <a:rPr lang="en-US" sz="1600" b="1" i="0" dirty="0">
                <a:effectLst/>
              </a:rPr>
              <a:t>Reidentification</a:t>
            </a:r>
          </a:p>
          <a:p>
            <a:pPr marL="0" indent="0" algn="l">
              <a:buNone/>
            </a:pPr>
            <a:r>
              <a:rPr lang="en-US" sz="1600" b="1" i="0" dirty="0">
                <a:effectLst/>
              </a:rPr>
              <a:t>Semantic Segmentation</a:t>
            </a:r>
          </a:p>
          <a:p>
            <a:pPr marL="0" indent="0">
              <a:buNone/>
            </a:pPr>
            <a:r>
              <a:rPr lang="en-US" sz="1600" b="1" i="0" dirty="0">
                <a:effectLst/>
              </a:rPr>
              <a:t>Instance Segmentation</a:t>
            </a:r>
          </a:p>
          <a:p>
            <a:pPr marL="0" indent="0">
              <a:buNone/>
            </a:pPr>
            <a:r>
              <a:rPr lang="en-US" sz="1600" b="1" i="0" dirty="0">
                <a:effectLst/>
              </a:rPr>
              <a:t>Human Pose Estimation</a:t>
            </a:r>
          </a:p>
          <a:p>
            <a:pPr marL="0" indent="0" algn="l">
              <a:buNone/>
            </a:pPr>
            <a:r>
              <a:rPr lang="en-US" sz="1600" b="1" i="0" dirty="0">
                <a:effectLst/>
              </a:rPr>
              <a:t>Image Processing</a:t>
            </a:r>
          </a:p>
          <a:p>
            <a:pPr marL="0" indent="0">
              <a:buNone/>
            </a:pPr>
            <a:r>
              <a:rPr lang="en-US" sz="1600" b="1" i="0" dirty="0">
                <a:effectLst/>
              </a:rPr>
              <a:t>Text Detection</a:t>
            </a:r>
          </a:p>
          <a:p>
            <a:pPr marL="0" indent="0">
              <a:buNone/>
            </a:pPr>
            <a:r>
              <a:rPr lang="en-US" sz="1600" b="1" i="0" dirty="0">
                <a:effectLst/>
              </a:rPr>
              <a:t>Text Recognition</a:t>
            </a:r>
          </a:p>
          <a:p>
            <a:pPr marL="0" indent="0">
              <a:buNone/>
            </a:pPr>
            <a:r>
              <a:rPr lang="en-US" sz="1600" b="1" i="0" dirty="0">
                <a:effectLst/>
              </a:rPr>
              <a:t>Text Spotting</a:t>
            </a:r>
          </a:p>
          <a:p>
            <a:pPr marL="0" indent="0">
              <a:buNone/>
            </a:pPr>
            <a:r>
              <a:rPr lang="en-US" sz="1600" b="1" i="0" dirty="0">
                <a:effectLst/>
              </a:rPr>
              <a:t>Action Recognition</a:t>
            </a:r>
          </a:p>
          <a:p>
            <a:pPr marL="0" indent="0">
              <a:buNone/>
            </a:pPr>
            <a:r>
              <a:rPr lang="en-US" sz="1600" b="1" i="0" dirty="0">
                <a:effectLst/>
              </a:rPr>
              <a:t>Image Retrieval</a:t>
            </a:r>
            <a:endParaRPr lang="en-US" sz="1600" dirty="0"/>
          </a:p>
        </p:txBody>
      </p:sp>
      <p:sp>
        <p:nvSpPr>
          <p:cNvPr id="11" name="Content Placeholder 10">
            <a:extLst>
              <a:ext uri="{FF2B5EF4-FFF2-40B4-BE49-F238E27FC236}">
                <a16:creationId xmlns:a16="http://schemas.microsoft.com/office/drawing/2014/main" id="{E9006B3D-75F5-4CA6-B5FA-458E4387B6D7}"/>
              </a:ext>
            </a:extLst>
          </p:cNvPr>
          <p:cNvSpPr>
            <a:spLocks noGrp="1"/>
          </p:cNvSpPr>
          <p:nvPr>
            <p:ph sz="quarter" idx="28"/>
          </p:nvPr>
        </p:nvSpPr>
        <p:spPr>
          <a:xfrm>
            <a:off x="3827892" y="1568627"/>
            <a:ext cx="3200400" cy="4572000"/>
          </a:xfrm>
        </p:spPr>
        <p:txBody>
          <a:bodyPr>
            <a:noAutofit/>
          </a:bodyPr>
          <a:lstStyle/>
          <a:p>
            <a:pPr marL="0" indent="0">
              <a:buNone/>
            </a:pPr>
            <a:r>
              <a:rPr lang="en-US" sz="1600" b="1" dirty="0"/>
              <a:t>Question Answering</a:t>
            </a:r>
          </a:p>
          <a:p>
            <a:pPr marL="0" indent="0">
              <a:buNone/>
            </a:pPr>
            <a:r>
              <a:rPr lang="en-US" sz="1600" b="1" dirty="0"/>
              <a:t>Machine Translation</a:t>
            </a:r>
          </a:p>
          <a:p>
            <a:pPr marL="0" indent="0">
              <a:buNone/>
            </a:pPr>
            <a:r>
              <a:rPr lang="en-US" sz="1600" b="1" dirty="0"/>
              <a:t>Text To Speech</a:t>
            </a:r>
          </a:p>
          <a:p>
            <a:pPr marL="0" indent="0">
              <a:buNone/>
            </a:pPr>
            <a:r>
              <a:rPr lang="en-US" sz="1600" b="1" dirty="0"/>
              <a:t>Speech Noise Suppression</a:t>
            </a:r>
          </a:p>
          <a:p>
            <a:pPr marL="0" indent="0">
              <a:buNone/>
            </a:pPr>
            <a:r>
              <a:rPr lang="en-US" sz="1600" b="1" dirty="0"/>
              <a:t>Time Series Forecasting</a:t>
            </a:r>
          </a:p>
          <a:p>
            <a:pPr marL="0" indent="0">
              <a:buNone/>
            </a:pPr>
            <a:r>
              <a:rPr lang="en-US" sz="1600" b="1" dirty="0"/>
              <a:t>Action Sequence Modeling</a:t>
            </a:r>
          </a:p>
          <a:p>
            <a:pPr marL="0" indent="0">
              <a:buNone/>
            </a:pPr>
            <a:r>
              <a:rPr lang="en-US" sz="1600" b="1" dirty="0"/>
              <a:t>Face Recognition</a:t>
            </a:r>
          </a:p>
          <a:p>
            <a:pPr marL="0" indent="0">
              <a:buNone/>
            </a:pPr>
            <a:r>
              <a:rPr lang="en-US" sz="1600" b="1" dirty="0"/>
              <a:t>Monocular Depth Estimation</a:t>
            </a:r>
          </a:p>
          <a:p>
            <a:pPr marL="0" indent="0">
              <a:buNone/>
            </a:pPr>
            <a:r>
              <a:rPr lang="en-US" sz="1600" b="1" dirty="0"/>
              <a:t>Image Inpainting</a:t>
            </a:r>
          </a:p>
          <a:p>
            <a:pPr marL="0" indent="0">
              <a:buNone/>
            </a:pPr>
            <a:r>
              <a:rPr lang="en-US" sz="1600" b="1" dirty="0"/>
              <a:t>Style Transfer</a:t>
            </a:r>
          </a:p>
          <a:p>
            <a:pPr marL="0" indent="0">
              <a:buNone/>
            </a:pPr>
            <a:r>
              <a:rPr lang="en-US" sz="1600" b="1" dirty="0"/>
              <a:t>Colorization</a:t>
            </a:r>
          </a:p>
          <a:p>
            <a:pPr marL="0" indent="0">
              <a:buNone/>
            </a:pPr>
            <a:r>
              <a:rPr lang="en-US" sz="1600" b="1" dirty="0"/>
              <a:t>Sound Classification</a:t>
            </a:r>
          </a:p>
        </p:txBody>
      </p:sp>
      <p:sp>
        <p:nvSpPr>
          <p:cNvPr id="12" name="Content Placeholder 10">
            <a:extLst>
              <a:ext uri="{FF2B5EF4-FFF2-40B4-BE49-F238E27FC236}">
                <a16:creationId xmlns:a16="http://schemas.microsoft.com/office/drawing/2014/main" id="{CD68913E-FAE8-490D-AB67-D9AB539E0429}"/>
              </a:ext>
            </a:extLst>
          </p:cNvPr>
          <p:cNvSpPr txBox="1">
            <a:spLocks/>
          </p:cNvSpPr>
          <p:nvPr/>
        </p:nvSpPr>
        <p:spPr>
          <a:xfrm>
            <a:off x="7084284" y="1568627"/>
            <a:ext cx="3200400" cy="4572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a:lnSpc>
                <a:spcPct val="90000"/>
              </a:lnSpc>
              <a:buNone/>
            </a:pPr>
            <a:r>
              <a:rPr lang="en-US" sz="1600" b="1" dirty="0">
                <a:latin typeface="+mn-lt"/>
              </a:rPr>
              <a:t>Image Translation</a:t>
            </a:r>
          </a:p>
          <a:p>
            <a:pPr marL="0" indent="0">
              <a:lnSpc>
                <a:spcPct val="90000"/>
              </a:lnSpc>
              <a:buNone/>
            </a:pPr>
            <a:r>
              <a:rPr lang="en-US" sz="1600" b="1" dirty="0">
                <a:latin typeface="+mn-lt"/>
              </a:rPr>
              <a:t>Optical Character Recognition</a:t>
            </a:r>
          </a:p>
          <a:p>
            <a:pPr marL="0" indent="0">
              <a:lnSpc>
                <a:spcPct val="90000"/>
              </a:lnSpc>
              <a:buNone/>
            </a:pPr>
            <a:r>
              <a:rPr lang="en-US" sz="1600" b="1" dirty="0">
                <a:latin typeface="+mn-lt"/>
              </a:rPr>
              <a:t>Deblurring</a:t>
            </a:r>
          </a:p>
          <a:p>
            <a:pPr marL="0" indent="0">
              <a:lnSpc>
                <a:spcPct val="90000"/>
              </a:lnSpc>
              <a:buNone/>
            </a:pPr>
            <a:r>
              <a:rPr lang="en-US" sz="1600" b="1" dirty="0">
                <a:latin typeface="+mn-lt"/>
              </a:rPr>
              <a:t>JPEG Artifacts Removal</a:t>
            </a:r>
          </a:p>
          <a:p>
            <a:pPr marL="0" indent="0">
              <a:lnSpc>
                <a:spcPct val="90000"/>
              </a:lnSpc>
              <a:buNone/>
            </a:pPr>
            <a:r>
              <a:rPr lang="en-US" sz="1600" b="1" dirty="0">
                <a:latin typeface="+mn-lt"/>
              </a:rPr>
              <a:t>Salient Object Detection</a:t>
            </a:r>
          </a:p>
          <a:p>
            <a:pPr marL="0" indent="0">
              <a:lnSpc>
                <a:spcPct val="90000"/>
              </a:lnSpc>
              <a:buNone/>
            </a:pPr>
            <a:r>
              <a:rPr lang="en-US" sz="1600" b="1" dirty="0">
                <a:latin typeface="+mn-lt"/>
              </a:rPr>
              <a:t>Text Prediction</a:t>
            </a:r>
          </a:p>
          <a:p>
            <a:pPr marL="0" indent="0">
              <a:lnSpc>
                <a:spcPct val="90000"/>
              </a:lnSpc>
              <a:buNone/>
            </a:pPr>
            <a:r>
              <a:rPr lang="en-US" sz="1600" b="1" dirty="0">
                <a:latin typeface="+mn-lt"/>
              </a:rPr>
              <a:t>Named Entity Recognition</a:t>
            </a:r>
          </a:p>
          <a:p>
            <a:pPr marL="0" indent="0">
              <a:lnSpc>
                <a:spcPct val="90000"/>
              </a:lnSpc>
              <a:buNone/>
            </a:pPr>
            <a:r>
              <a:rPr lang="en-US" sz="1600" b="1" dirty="0">
                <a:latin typeface="+mn-lt"/>
              </a:rPr>
              <a:t>Vehicle Reidentification</a:t>
            </a:r>
          </a:p>
          <a:p>
            <a:pPr marL="0" indent="0">
              <a:lnSpc>
                <a:spcPct val="90000"/>
              </a:lnSpc>
              <a:buNone/>
            </a:pPr>
            <a:r>
              <a:rPr lang="en-US" sz="1600" b="1" dirty="0">
                <a:latin typeface="+mn-lt"/>
              </a:rPr>
              <a:t>Background Matting</a:t>
            </a:r>
          </a:p>
          <a:p>
            <a:pPr marL="0" indent="0">
              <a:lnSpc>
                <a:spcPct val="90000"/>
              </a:lnSpc>
              <a:buNone/>
            </a:pPr>
            <a:r>
              <a:rPr lang="en-US" sz="1600" b="1" dirty="0">
                <a:latin typeface="+mn-lt"/>
              </a:rPr>
              <a:t>Speech Recognition</a:t>
            </a:r>
          </a:p>
          <a:p>
            <a:pPr marL="0" indent="0">
              <a:lnSpc>
                <a:spcPct val="90000"/>
              </a:lnSpc>
              <a:buNone/>
            </a:pPr>
            <a:r>
              <a:rPr lang="en-US" sz="1600" b="1" dirty="0">
                <a:latin typeface="+mn-lt"/>
              </a:rPr>
              <a:t>Compressed</a:t>
            </a:r>
          </a:p>
        </p:txBody>
      </p:sp>
      <p:sp>
        <p:nvSpPr>
          <p:cNvPr id="6" name="TextBox 5">
            <a:extLst>
              <a:ext uri="{FF2B5EF4-FFF2-40B4-BE49-F238E27FC236}">
                <a16:creationId xmlns:a16="http://schemas.microsoft.com/office/drawing/2014/main" id="{3A29E902-086A-454F-9AE7-3D5F6C505B46}"/>
              </a:ext>
            </a:extLst>
          </p:cNvPr>
          <p:cNvSpPr txBox="1"/>
          <p:nvPr/>
        </p:nvSpPr>
        <p:spPr>
          <a:xfrm>
            <a:off x="635909" y="6286499"/>
            <a:ext cx="60944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Open Model Zoo docs:</a:t>
            </a:r>
          </a:p>
          <a:p>
            <a:pPr>
              <a:lnSpc>
                <a:spcPct val="100000"/>
              </a:lnSpc>
              <a:spcBef>
                <a:spcPts val="0"/>
              </a:spcBef>
            </a:pPr>
            <a:r>
              <a:rPr lang="en-US" sz="1200" dirty="0">
                <a:hlinkClick r:id="rId3"/>
              </a:rPr>
              <a:t>https://docs.openvino.ai/latest/model_zoo.html</a:t>
            </a:r>
            <a:r>
              <a:rPr lang="en-US" sz="1200" dirty="0"/>
              <a:t> </a:t>
            </a:r>
          </a:p>
        </p:txBody>
      </p:sp>
    </p:spTree>
    <p:extLst>
      <p:ext uri="{BB962C8B-B14F-4D97-AF65-F5344CB8AC3E}">
        <p14:creationId xmlns:p14="http://schemas.microsoft.com/office/powerpoint/2010/main" val="75049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4831-60EF-461D-9EBF-9124C42E7415}"/>
              </a:ext>
            </a:extLst>
          </p:cNvPr>
          <p:cNvSpPr>
            <a:spLocks noGrp="1"/>
          </p:cNvSpPr>
          <p:nvPr>
            <p:ph type="title"/>
          </p:nvPr>
        </p:nvSpPr>
        <p:spPr>
          <a:xfrm>
            <a:off x="571500" y="571501"/>
            <a:ext cx="5724525" cy="1060654"/>
          </a:xfrm>
        </p:spPr>
        <p:txBody>
          <a:bodyPr>
            <a:normAutofit fontScale="90000"/>
          </a:bodyPr>
          <a:lstStyle/>
          <a:p>
            <a:r>
              <a:rPr lang="en-US" dirty="0">
                <a:solidFill>
                  <a:schemeClr val="tx2"/>
                </a:solidFill>
                <a:latin typeface="+mn-lt"/>
              </a:rPr>
              <a:t>Object Detection and Recognition</a:t>
            </a:r>
          </a:p>
        </p:txBody>
      </p:sp>
      <p:sp>
        <p:nvSpPr>
          <p:cNvPr id="9" name="Rectangle 3">
            <a:extLst>
              <a:ext uri="{FF2B5EF4-FFF2-40B4-BE49-F238E27FC236}">
                <a16:creationId xmlns:a16="http://schemas.microsoft.com/office/drawing/2014/main" id="{5025AFFA-E56B-49C4-86C5-04A33F130EA6}"/>
              </a:ext>
            </a:extLst>
          </p:cNvPr>
          <p:cNvSpPr>
            <a:spLocks noGrp="1" noChangeArrowheads="1"/>
          </p:cNvSpPr>
          <p:nvPr>
            <p:ph sz="quarter" idx="27"/>
          </p:nvPr>
        </p:nvSpPr>
        <p:spPr bwMode="auto">
          <a:xfrm>
            <a:off x="571500" y="1962150"/>
            <a:ext cx="4543425" cy="429608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ts val="600"/>
              </a:spcAft>
              <a:buClrTx/>
              <a:buSzTx/>
              <a:buFontTx/>
              <a:buNone/>
              <a:tabLst/>
            </a:pPr>
            <a:r>
              <a:rPr lang="en-US" altLang="en-US" sz="2000" dirty="0">
                <a:solidFill>
                  <a:srgbClr val="FFFFFF"/>
                </a:solidFill>
                <a:latin typeface="+mn-lt"/>
              </a:rPr>
              <a:t>Several detection models can be used to detect a set of the most popular objects - for example, faces, people, vehicles. </a:t>
            </a: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2000" dirty="0">
              <a:solidFill>
                <a:srgbClr val="FFFFFF"/>
              </a:solidFill>
              <a:latin typeface="+mn-lt"/>
            </a:endParaRPr>
          </a:p>
          <a:p>
            <a:pPr marL="0" marR="0" lvl="0" indent="0" defTabSz="914400" rtl="0" eaLnBrk="0" fontAlgn="base" latinLnBrk="0" hangingPunct="0">
              <a:lnSpc>
                <a:spcPct val="90000"/>
              </a:lnSpc>
              <a:spcBef>
                <a:spcPct val="0"/>
              </a:spcBef>
              <a:spcAft>
                <a:spcPts val="600"/>
              </a:spcAft>
              <a:buClrTx/>
              <a:buSzTx/>
              <a:buFontTx/>
              <a:buNone/>
              <a:tabLst/>
            </a:pPr>
            <a:r>
              <a:rPr lang="en-US" sz="2000" dirty="0">
                <a:solidFill>
                  <a:srgbClr val="FFFFFF"/>
                </a:solidFill>
                <a:latin typeface="+mn-lt"/>
              </a:rPr>
              <a:t>Object recognition models are used for classification, regression, and character </a:t>
            </a:r>
            <a:r>
              <a:rPr lang="en-US" sz="2000" b="0" i="0" dirty="0">
                <a:solidFill>
                  <a:srgbClr val="FFFFFF"/>
                </a:solidFill>
                <a:effectLst/>
                <a:latin typeface="+mn-lt"/>
              </a:rPr>
              <a:t>recognition. Use these networks after a respective detector (for example, Age/Gender recognition after Face Detection).</a:t>
            </a:r>
            <a:endParaRPr lang="en-US" altLang="en-US" sz="2000" dirty="0">
              <a:solidFill>
                <a:srgbClr val="FFFFFF"/>
              </a:solidFill>
              <a:latin typeface="+mn-lt"/>
            </a:endParaRPr>
          </a:p>
        </p:txBody>
      </p:sp>
      <p:pic>
        <p:nvPicPr>
          <p:cNvPr id="2053" name="Picture 5">
            <a:extLst>
              <a:ext uri="{FF2B5EF4-FFF2-40B4-BE49-F238E27FC236}">
                <a16:creationId xmlns:a16="http://schemas.microsoft.com/office/drawing/2014/main" id="{D6CC9E7A-6B56-4B14-940D-8C510BA038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0083" y="135070"/>
            <a:ext cx="5057555" cy="329393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595E19C1-9143-4A14-A920-E2F0941065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6863" y="3429000"/>
            <a:ext cx="6200775" cy="292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7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4831-60EF-461D-9EBF-9124C42E7415}"/>
              </a:ext>
            </a:extLst>
          </p:cNvPr>
          <p:cNvSpPr>
            <a:spLocks noGrp="1"/>
          </p:cNvSpPr>
          <p:nvPr>
            <p:ph type="title"/>
          </p:nvPr>
        </p:nvSpPr>
        <p:spPr>
          <a:xfrm>
            <a:off x="571500" y="571501"/>
            <a:ext cx="6559142" cy="695237"/>
          </a:xfrm>
        </p:spPr>
        <p:txBody>
          <a:bodyPr>
            <a:normAutofit/>
          </a:bodyPr>
          <a:lstStyle/>
          <a:p>
            <a:pPr algn="l"/>
            <a:r>
              <a:rPr lang="en-US" dirty="0">
                <a:solidFill>
                  <a:schemeClr val="tx2"/>
                </a:solidFill>
                <a:latin typeface="+mn-lt"/>
              </a:rPr>
              <a:t>Reidentification Models</a:t>
            </a:r>
          </a:p>
        </p:txBody>
      </p:sp>
      <p:sp>
        <p:nvSpPr>
          <p:cNvPr id="9" name="Rectangle 3">
            <a:extLst>
              <a:ext uri="{FF2B5EF4-FFF2-40B4-BE49-F238E27FC236}">
                <a16:creationId xmlns:a16="http://schemas.microsoft.com/office/drawing/2014/main" id="{5025AFFA-E56B-49C4-86C5-04A33F130EA6}"/>
              </a:ext>
            </a:extLst>
          </p:cNvPr>
          <p:cNvSpPr>
            <a:spLocks noGrp="1" noChangeArrowheads="1"/>
          </p:cNvSpPr>
          <p:nvPr>
            <p:ph sz="quarter" idx="27"/>
          </p:nvPr>
        </p:nvSpPr>
        <p:spPr bwMode="auto">
          <a:xfrm>
            <a:off x="571500" y="1395412"/>
            <a:ext cx="11163300" cy="11334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ts val="600"/>
              </a:spcAft>
              <a:buClrTx/>
              <a:buSzTx/>
              <a:buFontTx/>
              <a:buNone/>
              <a:tabLst/>
            </a:pPr>
            <a:r>
              <a:rPr lang="en-US" altLang="en-US" sz="1600" dirty="0">
                <a:solidFill>
                  <a:srgbClr val="FFFFFF"/>
                </a:solidFill>
                <a:latin typeface="+mn-lt"/>
              </a:rPr>
              <a:t>Precise tracking of objects in a video is a common application of Computer Vision (for example, for people counting). It is often complicated by a set of events that can be described as a "relatively long absence of an object". For example, it can be caused by occlusion or out-of-frame movement. In such cases, it is better to recognize the object as "seen before" regardless of its current position in an image or the amount of time passed since last known position.</a:t>
            </a:r>
            <a:endParaRPr kumimoji="0" lang="en-US" altLang="en-US" sz="1600" b="0" i="0" u="none" strike="noStrike" cap="none" normalizeH="0" baseline="0" dirty="0">
              <a:ln>
                <a:noFill/>
              </a:ln>
              <a:solidFill>
                <a:srgbClr val="FFFFFF"/>
              </a:solidFill>
              <a:effectLst/>
              <a:latin typeface="+mn-lt"/>
            </a:endParaRPr>
          </a:p>
        </p:txBody>
      </p:sp>
      <p:pic>
        <p:nvPicPr>
          <p:cNvPr id="3074" name="Picture 2">
            <a:extLst>
              <a:ext uri="{FF2B5EF4-FFF2-40B4-BE49-F238E27FC236}">
                <a16:creationId xmlns:a16="http://schemas.microsoft.com/office/drawing/2014/main" id="{CBA05861-9F11-47CA-A4F3-477F62CB5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2554895"/>
            <a:ext cx="10982324" cy="17588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97CA53C-B203-4C7D-BA33-C77668B63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4557825"/>
            <a:ext cx="10982324" cy="175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82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4831-60EF-461D-9EBF-9124C42E7415}"/>
              </a:ext>
            </a:extLst>
          </p:cNvPr>
          <p:cNvSpPr>
            <a:spLocks noGrp="1"/>
          </p:cNvSpPr>
          <p:nvPr>
            <p:ph type="title"/>
          </p:nvPr>
        </p:nvSpPr>
        <p:spPr>
          <a:xfrm>
            <a:off x="571500" y="571501"/>
            <a:ext cx="5724525" cy="1080318"/>
          </a:xfrm>
        </p:spPr>
        <p:txBody>
          <a:bodyPr>
            <a:normAutofit fontScale="90000"/>
          </a:bodyPr>
          <a:lstStyle/>
          <a:p>
            <a:r>
              <a:rPr lang="en-US" dirty="0">
                <a:solidFill>
                  <a:schemeClr val="tx2"/>
                </a:solidFill>
                <a:latin typeface="+mn-lt"/>
              </a:rPr>
              <a:t>Semantic Segmentation Models</a:t>
            </a:r>
          </a:p>
        </p:txBody>
      </p:sp>
      <p:sp>
        <p:nvSpPr>
          <p:cNvPr id="9" name="Rectangle 3">
            <a:extLst>
              <a:ext uri="{FF2B5EF4-FFF2-40B4-BE49-F238E27FC236}">
                <a16:creationId xmlns:a16="http://schemas.microsoft.com/office/drawing/2014/main" id="{5025AFFA-E56B-49C4-86C5-04A33F130EA6}"/>
              </a:ext>
            </a:extLst>
          </p:cNvPr>
          <p:cNvSpPr>
            <a:spLocks noGrp="1" noChangeArrowheads="1"/>
          </p:cNvSpPr>
          <p:nvPr>
            <p:ph sz="quarter" idx="27"/>
          </p:nvPr>
        </p:nvSpPr>
        <p:spPr bwMode="auto">
          <a:xfrm>
            <a:off x="571500" y="1962150"/>
            <a:ext cx="5362575" cy="429608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ts val="600"/>
              </a:spcAft>
              <a:buClrTx/>
              <a:buSzTx/>
              <a:buFontTx/>
              <a:buNone/>
              <a:tabLst/>
            </a:pPr>
            <a:r>
              <a:rPr lang="en-US" altLang="en-US" sz="2000" dirty="0">
                <a:solidFill>
                  <a:srgbClr val="FFFFFF"/>
                </a:solidFill>
                <a:latin typeface="+mn-lt"/>
              </a:rPr>
              <a:t>Semantic segmentation is an extension of object detection problem. Instead of returning bounding boxes, semantic segmentation models return a "painted" version of the input image, where the "color" of each pixel represents a certain class. </a:t>
            </a: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2000" dirty="0">
              <a:solidFill>
                <a:srgbClr val="FFFFFF"/>
              </a:solidFill>
              <a:latin typeface="+mn-lt"/>
            </a:endParaRPr>
          </a:p>
          <a:p>
            <a:pPr marL="0" marR="0" lvl="0" indent="0" defTabSz="914400" rtl="0" eaLnBrk="0" fontAlgn="base" latinLnBrk="0" hangingPunct="0">
              <a:lnSpc>
                <a:spcPct val="90000"/>
              </a:lnSpc>
              <a:spcBef>
                <a:spcPct val="0"/>
              </a:spcBef>
              <a:spcAft>
                <a:spcPts val="600"/>
              </a:spcAft>
              <a:buClrTx/>
              <a:buSzTx/>
              <a:buFontTx/>
              <a:buNone/>
              <a:tabLst/>
            </a:pPr>
            <a:r>
              <a:rPr lang="en-US" altLang="en-US" sz="2000" dirty="0">
                <a:solidFill>
                  <a:srgbClr val="FFFFFF"/>
                </a:solidFill>
                <a:latin typeface="+mn-lt"/>
              </a:rPr>
              <a:t>These networks are much bigger than respective object detection networks, but they provide a better (pixel-level) localization of objects, and they can detect areas with complex shape (for example, free space on the road).</a:t>
            </a:r>
            <a:endParaRPr kumimoji="0" lang="en-US" altLang="en-US" sz="2200" b="0" i="0" u="none" strike="noStrike" cap="none" normalizeH="0" baseline="0" dirty="0">
              <a:ln>
                <a:noFill/>
              </a:ln>
              <a:solidFill>
                <a:srgbClr val="FFFFFF"/>
              </a:solidFill>
              <a:effectLst/>
              <a:latin typeface="+mn-lt"/>
            </a:endParaRPr>
          </a:p>
        </p:txBody>
      </p:sp>
      <p:pic>
        <p:nvPicPr>
          <p:cNvPr id="3" name="Picture 2">
            <a:extLst>
              <a:ext uri="{FF2B5EF4-FFF2-40B4-BE49-F238E27FC236}">
                <a16:creationId xmlns:a16="http://schemas.microsoft.com/office/drawing/2014/main" id="{6F832107-8B2A-4043-83F2-7D8068880084}"/>
              </a:ext>
            </a:extLst>
          </p:cNvPr>
          <p:cNvPicPr>
            <a:picLocks noChangeAspect="1"/>
          </p:cNvPicPr>
          <p:nvPr/>
        </p:nvPicPr>
        <p:blipFill>
          <a:blip r:embed="rId2"/>
          <a:stretch>
            <a:fillRect/>
          </a:stretch>
        </p:blipFill>
        <p:spPr>
          <a:xfrm>
            <a:off x="6600824" y="652462"/>
            <a:ext cx="5019675" cy="2862783"/>
          </a:xfrm>
          <a:prstGeom prst="rect">
            <a:avLst/>
          </a:prstGeom>
        </p:spPr>
      </p:pic>
      <p:pic>
        <p:nvPicPr>
          <p:cNvPr id="4098" name="Picture 2">
            <a:extLst>
              <a:ext uri="{FF2B5EF4-FFF2-40B4-BE49-F238E27FC236}">
                <a16:creationId xmlns:a16="http://schemas.microsoft.com/office/drawing/2014/main" id="{93AEBA13-EFA0-438D-B921-C45E9A988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4" y="3675222"/>
            <a:ext cx="5019675" cy="2730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0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4831-60EF-461D-9EBF-9124C42E7415}"/>
              </a:ext>
            </a:extLst>
          </p:cNvPr>
          <p:cNvSpPr>
            <a:spLocks noGrp="1"/>
          </p:cNvSpPr>
          <p:nvPr>
            <p:ph type="title"/>
          </p:nvPr>
        </p:nvSpPr>
        <p:spPr>
          <a:xfrm>
            <a:off x="571500" y="571501"/>
            <a:ext cx="11010901" cy="952500"/>
          </a:xfrm>
        </p:spPr>
        <p:txBody>
          <a:bodyPr anchor="ctr">
            <a:normAutofit/>
          </a:bodyPr>
          <a:lstStyle/>
          <a:p>
            <a:r>
              <a:rPr lang="en-US" dirty="0">
                <a:latin typeface="+mn-lt"/>
              </a:rPr>
              <a:t>Instance Segmentation Models</a:t>
            </a:r>
          </a:p>
        </p:txBody>
      </p:sp>
      <p:sp>
        <p:nvSpPr>
          <p:cNvPr id="9" name="Rectangle 3">
            <a:extLst>
              <a:ext uri="{FF2B5EF4-FFF2-40B4-BE49-F238E27FC236}">
                <a16:creationId xmlns:a16="http://schemas.microsoft.com/office/drawing/2014/main" id="{5025AFFA-E56B-49C4-86C5-04A33F130EA6}"/>
              </a:ext>
            </a:extLst>
          </p:cNvPr>
          <p:cNvSpPr>
            <a:spLocks noGrp="1" noChangeArrowheads="1"/>
          </p:cNvSpPr>
          <p:nvPr>
            <p:ph sz="quarter" idx="27"/>
          </p:nvPr>
        </p:nvSpPr>
        <p:spPr bwMode="auto">
          <a:xfrm>
            <a:off x="571500" y="1671285"/>
            <a:ext cx="5288525" cy="458694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lang="en-US" altLang="en-US" sz="2400" dirty="0">
                <a:latin typeface="+mn-lt"/>
              </a:rPr>
              <a:t>Instance segmentation is an extension of object detection and semantic segmentation problems. </a:t>
            </a:r>
          </a:p>
          <a:p>
            <a:pPr marL="0" marR="0" lvl="0" indent="0" defTabSz="914400" rtl="0" eaLnBrk="0" fontAlgn="base" latinLnBrk="0" hangingPunct="0">
              <a:spcBef>
                <a:spcPct val="0"/>
              </a:spcBef>
              <a:spcAft>
                <a:spcPts val="600"/>
              </a:spcAft>
              <a:buClrTx/>
              <a:buSzTx/>
              <a:buFontTx/>
              <a:buNone/>
              <a:tabLst/>
            </a:pPr>
            <a:endParaRPr lang="en-US" altLang="en-US" sz="2400" dirty="0">
              <a:latin typeface="+mn-lt"/>
            </a:endParaRPr>
          </a:p>
          <a:p>
            <a:pPr marL="0" marR="0" lvl="0" indent="0" defTabSz="914400" rtl="0" eaLnBrk="0" fontAlgn="base" latinLnBrk="0" hangingPunct="0">
              <a:spcBef>
                <a:spcPct val="0"/>
              </a:spcBef>
              <a:spcAft>
                <a:spcPts val="600"/>
              </a:spcAft>
              <a:buClrTx/>
              <a:buSzTx/>
              <a:buFontTx/>
              <a:buNone/>
              <a:tabLst/>
            </a:pPr>
            <a:r>
              <a:rPr lang="en-US" altLang="en-US" sz="2400" dirty="0">
                <a:latin typeface="+mn-lt"/>
              </a:rPr>
              <a:t>Instead of predicting a bounding box around each object instance segmentation model outputs pixel-wise masks for all instances.</a:t>
            </a:r>
          </a:p>
          <a:p>
            <a:pPr marL="0" marR="0" lvl="0" indent="0" defTabSz="914400" rtl="0" eaLnBrk="0" fontAlgn="base" latinLnBrk="0" hangingPunct="0">
              <a:spcBef>
                <a:spcPct val="0"/>
              </a:spcBef>
              <a:spcAft>
                <a:spcPts val="600"/>
              </a:spcAft>
              <a:buClrTx/>
              <a:buSzTx/>
              <a:buFontTx/>
              <a:buNone/>
              <a:tabLst/>
            </a:pPr>
            <a:endParaRPr lang="en-US" altLang="en-US" sz="2400" dirty="0">
              <a:latin typeface="+mn-lt"/>
            </a:endParaRPr>
          </a:p>
        </p:txBody>
      </p:sp>
      <p:pic>
        <p:nvPicPr>
          <p:cNvPr id="5126" name="Picture 6">
            <a:extLst>
              <a:ext uri="{FF2B5EF4-FFF2-40B4-BE49-F238E27FC236}">
                <a16:creationId xmlns:a16="http://schemas.microsoft.com/office/drawing/2014/main" id="{BA425707-E17F-472D-83BA-74012CF1B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530" b="1"/>
          <a:stretch/>
        </p:blipFill>
        <p:spPr bwMode="auto">
          <a:xfrm>
            <a:off x="6289113" y="1671285"/>
            <a:ext cx="5288525" cy="4586947"/>
          </a:xfrm>
          <a:prstGeom prst="rect">
            <a:avLst/>
          </a:prstGeom>
          <a:noFill/>
        </p:spPr>
      </p:pic>
    </p:spTree>
    <p:extLst>
      <p:ext uri="{BB962C8B-B14F-4D97-AF65-F5344CB8AC3E}">
        <p14:creationId xmlns:p14="http://schemas.microsoft.com/office/powerpoint/2010/main" val="312267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4831-60EF-461D-9EBF-9124C42E7415}"/>
              </a:ext>
            </a:extLst>
          </p:cNvPr>
          <p:cNvSpPr>
            <a:spLocks noGrp="1"/>
          </p:cNvSpPr>
          <p:nvPr>
            <p:ph type="title"/>
          </p:nvPr>
        </p:nvSpPr>
        <p:spPr>
          <a:xfrm>
            <a:off x="571500" y="571501"/>
            <a:ext cx="7741990" cy="952500"/>
          </a:xfrm>
        </p:spPr>
        <p:txBody>
          <a:bodyPr>
            <a:normAutofit/>
          </a:bodyPr>
          <a:lstStyle/>
          <a:p>
            <a:r>
              <a:rPr lang="en-US" dirty="0">
                <a:solidFill>
                  <a:srgbClr val="FFFFFF"/>
                </a:solidFill>
                <a:latin typeface="+mn-lt"/>
              </a:rPr>
              <a:t>Human Pose Estimation Models</a:t>
            </a:r>
          </a:p>
        </p:txBody>
      </p:sp>
      <p:sp>
        <p:nvSpPr>
          <p:cNvPr id="9" name="Rectangle 3">
            <a:extLst>
              <a:ext uri="{FF2B5EF4-FFF2-40B4-BE49-F238E27FC236}">
                <a16:creationId xmlns:a16="http://schemas.microsoft.com/office/drawing/2014/main" id="{5025AFFA-E56B-49C4-86C5-04A33F130EA6}"/>
              </a:ext>
            </a:extLst>
          </p:cNvPr>
          <p:cNvSpPr>
            <a:spLocks noGrp="1" noChangeArrowheads="1"/>
          </p:cNvSpPr>
          <p:nvPr>
            <p:ph sz="quarter" idx="27"/>
          </p:nvPr>
        </p:nvSpPr>
        <p:spPr bwMode="auto">
          <a:xfrm>
            <a:off x="571500" y="1962150"/>
            <a:ext cx="5362575" cy="429608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ts val="600"/>
              </a:spcAft>
              <a:buClrTx/>
              <a:buSzTx/>
              <a:buFontTx/>
              <a:buNone/>
              <a:tabLst/>
            </a:pPr>
            <a:r>
              <a:rPr lang="en-US" altLang="en-US" sz="1800" dirty="0">
                <a:solidFill>
                  <a:srgbClr val="FFFFFF"/>
                </a:solidFill>
                <a:latin typeface="+mn-lt"/>
              </a:rPr>
              <a:t>Human pose estimation task is to predict a pose: body skeleton, which consists of key points and connections between them, for every person in an input image or video. Key points are body joints, i.e. ears, eyes, nose, shoulders, knees, etc. There are two major groups of such methods: top-down and bottom-up. </a:t>
            </a:r>
          </a:p>
          <a:p>
            <a:pPr marL="0" marR="0" lvl="0" indent="0" defTabSz="914400" rtl="0" eaLnBrk="0" fontAlgn="base" latinLnBrk="0" hangingPunct="0">
              <a:lnSpc>
                <a:spcPct val="90000"/>
              </a:lnSpc>
              <a:spcBef>
                <a:spcPct val="0"/>
              </a:spcBef>
              <a:spcAft>
                <a:spcPts val="600"/>
              </a:spcAft>
              <a:buClrTx/>
              <a:buSzTx/>
              <a:buFontTx/>
              <a:buNone/>
              <a:tabLst/>
            </a:pPr>
            <a:endParaRPr lang="en-US" altLang="en-US" sz="1800" dirty="0">
              <a:solidFill>
                <a:srgbClr val="FFFFFF"/>
              </a:solidFill>
              <a:latin typeface="+mn-lt"/>
            </a:endParaRPr>
          </a:p>
          <a:p>
            <a:pPr marL="0" marR="0" lvl="0" indent="0" defTabSz="914400" rtl="0" eaLnBrk="0" fontAlgn="base" latinLnBrk="0" hangingPunct="0">
              <a:lnSpc>
                <a:spcPct val="90000"/>
              </a:lnSpc>
              <a:spcBef>
                <a:spcPct val="0"/>
              </a:spcBef>
              <a:spcAft>
                <a:spcPts val="600"/>
              </a:spcAft>
              <a:buClrTx/>
              <a:buSzTx/>
              <a:buFontTx/>
              <a:buNone/>
              <a:tabLst/>
            </a:pPr>
            <a:r>
              <a:rPr lang="en-US" altLang="en-US" sz="1800" dirty="0">
                <a:solidFill>
                  <a:srgbClr val="FFFFFF"/>
                </a:solidFill>
                <a:latin typeface="+mn-lt"/>
              </a:rPr>
              <a:t>The first detects persons in a given frame, crops or rescales detections, then runs pose estimation network for every detection. These methods are very accurate. The second finds all key points in a given frame, then groups them by person instances, thus faster than previous, because network runs once.</a:t>
            </a:r>
            <a:endParaRPr kumimoji="0" lang="en-US" altLang="en-US" b="0" i="0" u="none" strike="noStrike" cap="none" normalizeH="0" baseline="0" dirty="0">
              <a:ln>
                <a:noFill/>
              </a:ln>
              <a:solidFill>
                <a:srgbClr val="FFFFFF"/>
              </a:solidFill>
              <a:effectLst/>
              <a:latin typeface="+mn-lt"/>
            </a:endParaRPr>
          </a:p>
        </p:txBody>
      </p:sp>
      <p:pic>
        <p:nvPicPr>
          <p:cNvPr id="4100" name="Picture 4">
            <a:extLst>
              <a:ext uri="{FF2B5EF4-FFF2-40B4-BE49-F238E27FC236}">
                <a16:creationId xmlns:a16="http://schemas.microsoft.com/office/drawing/2014/main" id="{3EEE4122-F4ED-443F-824F-8CDB24399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175" y="1717361"/>
            <a:ext cx="5657326" cy="3423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44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190AA8-680F-4284-8F65-F629EA55202C}"/>
              </a:ext>
            </a:extLst>
          </p:cNvPr>
          <p:cNvSpPr>
            <a:spLocks noGrp="1"/>
          </p:cNvSpPr>
          <p:nvPr>
            <p:ph type="title"/>
          </p:nvPr>
        </p:nvSpPr>
        <p:spPr>
          <a:xfrm>
            <a:off x="681302" y="483057"/>
            <a:ext cx="11010816" cy="277586"/>
          </a:xfrm>
        </p:spPr>
        <p:txBody>
          <a:bodyPr/>
          <a:lstStyle/>
          <a:p>
            <a:r>
              <a:rPr lang="en-US" sz="2400">
                <a:solidFill>
                  <a:schemeClr val="tx1"/>
                </a:solidFill>
              </a:rPr>
              <a:t>System configuration</a:t>
            </a:r>
          </a:p>
        </p:txBody>
      </p:sp>
      <p:graphicFrame>
        <p:nvGraphicFramePr>
          <p:cNvPr id="6" name="Table 5">
            <a:extLst>
              <a:ext uri="{FF2B5EF4-FFF2-40B4-BE49-F238E27FC236}">
                <a16:creationId xmlns:a16="http://schemas.microsoft.com/office/drawing/2014/main" id="{90C2F976-9D2E-48F2-BB63-BD43874D4B1B}"/>
              </a:ext>
            </a:extLst>
          </p:cNvPr>
          <p:cNvGraphicFramePr>
            <a:graphicFrameLocks noGrp="1"/>
          </p:cNvGraphicFramePr>
          <p:nvPr/>
        </p:nvGraphicFramePr>
        <p:xfrm>
          <a:off x="681302" y="1015260"/>
          <a:ext cx="10551557" cy="4513273"/>
        </p:xfrm>
        <a:graphic>
          <a:graphicData uri="http://schemas.openxmlformats.org/drawingml/2006/table">
            <a:tbl>
              <a:tblPr>
                <a:tableStyleId>{616DA210-FB5B-4158-B5E0-FEB733F419BA}</a:tableStyleId>
              </a:tblPr>
              <a:tblGrid>
                <a:gridCol w="3052103">
                  <a:extLst>
                    <a:ext uri="{9D8B030D-6E8A-4147-A177-3AD203B41FA5}">
                      <a16:colId xmlns:a16="http://schemas.microsoft.com/office/drawing/2014/main" val="4105130950"/>
                    </a:ext>
                  </a:extLst>
                </a:gridCol>
                <a:gridCol w="3749727">
                  <a:extLst>
                    <a:ext uri="{9D8B030D-6E8A-4147-A177-3AD203B41FA5}">
                      <a16:colId xmlns:a16="http://schemas.microsoft.com/office/drawing/2014/main" val="2320074456"/>
                    </a:ext>
                  </a:extLst>
                </a:gridCol>
                <a:gridCol w="3749727">
                  <a:extLst>
                    <a:ext uri="{9D8B030D-6E8A-4147-A177-3AD203B41FA5}">
                      <a16:colId xmlns:a16="http://schemas.microsoft.com/office/drawing/2014/main" val="2237739096"/>
                    </a:ext>
                  </a:extLst>
                </a:gridCol>
              </a:tblGrid>
              <a:tr h="285911">
                <a:tc>
                  <a:txBody>
                    <a:bodyPr/>
                    <a:lstStyle/>
                    <a:p>
                      <a:pPr algn="ctr" fontAlgn="ctr"/>
                      <a:r>
                        <a:rPr lang="en-US" sz="900" b="0" i="0" u="none" strike="noStrike">
                          <a:solidFill>
                            <a:schemeClr val="tx1"/>
                          </a:solidFill>
                          <a:effectLst/>
                          <a:latin typeface="IntelOne Text" panose="020B0503020203020204" pitchFamily="34" charset="77"/>
                        </a:rPr>
                        <a:t>System board</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Intel prototype, TGL U DDR4 SODIMM RVP</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ASUSTek COMPUTER INC./Prime z370-a</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1682986226"/>
                  </a:ext>
                </a:extLst>
              </a:tr>
              <a:tr h="285911">
                <a:tc>
                  <a:txBody>
                    <a:bodyPr/>
                    <a:lstStyle/>
                    <a:p>
                      <a:pPr algn="ctr" fontAlgn="ctr"/>
                      <a:r>
                        <a:rPr lang="en-US" sz="900" b="0" i="0" u="none" strike="noStrike">
                          <a:solidFill>
                            <a:schemeClr val="tx1"/>
                          </a:solidFill>
                          <a:effectLst/>
                          <a:latin typeface="IntelOne Text" panose="020B0503020203020204" pitchFamily="34" charset="77"/>
                        </a:rPr>
                        <a:t>CPU</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11</a:t>
                      </a:r>
                      <a:r>
                        <a:rPr lang="en-US" sz="900" b="0" i="0" u="none" strike="noStrike" baseline="0">
                          <a:solidFill>
                            <a:schemeClr val="tx1"/>
                          </a:solidFill>
                          <a:effectLst/>
                          <a:latin typeface="IntelOne Text" panose="020B0503020203020204" pitchFamily="34" charset="77"/>
                        </a:rPr>
                        <a:t>th</a:t>
                      </a:r>
                      <a:r>
                        <a:rPr lang="en-US" sz="900" b="0" i="0" u="none" strike="noStrike">
                          <a:solidFill>
                            <a:schemeClr val="tx1"/>
                          </a:solidFill>
                          <a:effectLst/>
                          <a:latin typeface="IntelOne Text" panose="020B0503020203020204" pitchFamily="34" charset="77"/>
                        </a:rPr>
                        <a:t> Gen Intel® Core™ i5-1145G7 @ 2.6 GHz</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8</a:t>
                      </a:r>
                      <a:r>
                        <a:rPr lang="en-US" sz="900" b="0" i="0" u="none" strike="noStrike" baseline="0">
                          <a:solidFill>
                            <a:schemeClr val="tx1"/>
                          </a:solidFill>
                          <a:effectLst/>
                          <a:latin typeface="IntelOne Text" panose="020B0503020203020204" pitchFamily="34" charset="77"/>
                        </a:rPr>
                        <a:t>th</a:t>
                      </a:r>
                      <a:r>
                        <a:rPr lang="en-US" sz="900" b="0" i="0" u="none" strike="noStrike">
                          <a:solidFill>
                            <a:schemeClr val="tx1"/>
                          </a:solidFill>
                          <a:effectLst/>
                          <a:latin typeface="IntelOne Text" panose="020B0503020203020204" pitchFamily="34" charset="77"/>
                        </a:rPr>
                        <a:t> Gen Intel ® Core™ i5-8500t @ 3.0 GHz</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2697377279"/>
                  </a:ext>
                </a:extLst>
              </a:tr>
              <a:tr h="236097">
                <a:tc>
                  <a:txBody>
                    <a:bodyPr/>
                    <a:lstStyle/>
                    <a:p>
                      <a:pPr algn="ctr" fontAlgn="ctr"/>
                      <a:r>
                        <a:rPr lang="en-US" sz="900" b="0" i="0" u="none" strike="noStrike">
                          <a:solidFill>
                            <a:schemeClr val="tx1"/>
                          </a:solidFill>
                          <a:effectLst/>
                          <a:latin typeface="IntelOne Text" panose="020B0503020203020204" pitchFamily="34" charset="77"/>
                        </a:rPr>
                        <a:t>Sockets/physical cores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1/4</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1/6</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93966832"/>
                  </a:ext>
                </a:extLst>
              </a:tr>
              <a:tr h="236097">
                <a:tc>
                  <a:txBody>
                    <a:bodyPr/>
                    <a:lstStyle/>
                    <a:p>
                      <a:pPr algn="ctr" fontAlgn="ctr"/>
                      <a:r>
                        <a:rPr lang="en-US" sz="900" b="0" i="0" u="none" strike="noStrike">
                          <a:solidFill>
                            <a:schemeClr val="tx1"/>
                          </a:solidFill>
                          <a:effectLst/>
                          <a:latin typeface="IntelOne Text" panose="020B0503020203020204" pitchFamily="34" charset="77"/>
                        </a:rPr>
                        <a:t>Hyperthreading/turbo setting</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Enabled/On</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IntelOne Text" panose="020B0503020203020204" pitchFamily="34" charset="77"/>
                        </a:rPr>
                        <a:t>NA/On</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4039691158"/>
                  </a:ext>
                </a:extLst>
              </a:tr>
              <a:tr h="236097">
                <a:tc>
                  <a:txBody>
                    <a:bodyPr/>
                    <a:lstStyle/>
                    <a:p>
                      <a:pPr algn="ctr" fontAlgn="ctr"/>
                      <a:r>
                        <a:rPr lang="en-US" sz="900" b="0" i="0" u="none" strike="noStrike">
                          <a:solidFill>
                            <a:schemeClr val="tx1"/>
                          </a:solidFill>
                          <a:effectLst/>
                          <a:latin typeface="IntelOne Text" panose="020B0503020203020204" pitchFamily="34" charset="77"/>
                        </a:rPr>
                        <a:t>Memory</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2 x 8198 MB 3200 MT/s DDR4</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2 x 16384 MB 2667 MT/s DDR4</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3173642053"/>
                  </a:ext>
                </a:extLst>
              </a:tr>
              <a:tr h="236097">
                <a:tc>
                  <a:txBody>
                    <a:bodyPr/>
                    <a:lstStyle/>
                    <a:p>
                      <a:pPr algn="ctr" fontAlgn="ctr"/>
                      <a:r>
                        <a:rPr lang="en-US" sz="900" b="0" i="0" u="none" strike="noStrike">
                          <a:solidFill>
                            <a:schemeClr val="tx1"/>
                          </a:solidFill>
                          <a:effectLst/>
                          <a:latin typeface="IntelOne Text" panose="020B0503020203020204" pitchFamily="34" charset="77"/>
                        </a:rPr>
                        <a:t>OS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Ubuntu 18.04 LTS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Ubuntu 18.04 LTS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3627900440"/>
                  </a:ext>
                </a:extLst>
              </a:tr>
              <a:tr h="236097">
                <a:tc>
                  <a:txBody>
                    <a:bodyPr/>
                    <a:lstStyle/>
                    <a:p>
                      <a:pPr algn="ctr" fontAlgn="ctr"/>
                      <a:r>
                        <a:rPr lang="en-US" sz="900" b="0" i="0" u="none" strike="noStrike">
                          <a:solidFill>
                            <a:schemeClr val="tx1"/>
                          </a:solidFill>
                          <a:effectLst/>
                          <a:latin typeface="IntelOne Text" panose="020B0503020203020204" pitchFamily="34" charset="77"/>
                        </a:rPr>
                        <a:t>Kernel</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5.8.0-050800-generic</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5.3.0-24-generic</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2025858356"/>
                  </a:ext>
                </a:extLst>
              </a:tr>
              <a:tr h="285911">
                <a:tc>
                  <a:txBody>
                    <a:bodyPr/>
                    <a:lstStyle/>
                    <a:p>
                      <a:pPr algn="ctr" fontAlgn="ctr"/>
                      <a:r>
                        <a:rPr lang="en-US" sz="900" b="0" i="0" u="none" strike="noStrike">
                          <a:solidFill>
                            <a:schemeClr val="tx1"/>
                          </a:solidFill>
                          <a:effectLst/>
                          <a:latin typeface="IntelOne Text" panose="020B0503020203020204" pitchFamily="34" charset="77"/>
                        </a:rPr>
                        <a:t>Software</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Intel® Distribution of OpenVINO™ toolkit 2021.1.075</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Intel Distribution of OpenVINO toolkit 2021.1.075</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288131446"/>
                  </a:ext>
                </a:extLst>
              </a:tr>
              <a:tr h="285911">
                <a:tc>
                  <a:txBody>
                    <a:bodyPr/>
                    <a:lstStyle/>
                    <a:p>
                      <a:pPr algn="ctr" fontAlgn="ctr"/>
                      <a:r>
                        <a:rPr lang="en-US" sz="900" b="0" i="0" u="none" strike="noStrike">
                          <a:solidFill>
                            <a:schemeClr val="tx1"/>
                          </a:solidFill>
                          <a:effectLst/>
                          <a:latin typeface="IntelOne Text" panose="020B0503020203020204" pitchFamily="34" charset="77"/>
                        </a:rPr>
                        <a:t>BIOS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Intel TGLIFUI1.R00.3243.A04.2006302148</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AMI, version 2401</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2951383552"/>
                  </a:ext>
                </a:extLst>
              </a:tr>
              <a:tr h="236097">
                <a:tc>
                  <a:txBody>
                    <a:bodyPr/>
                    <a:lstStyle/>
                    <a:p>
                      <a:pPr algn="ctr" fontAlgn="ctr"/>
                      <a:r>
                        <a:rPr lang="en-US" sz="900" b="0" i="0" u="none" strike="noStrike">
                          <a:solidFill>
                            <a:schemeClr val="tx1"/>
                          </a:solidFill>
                          <a:effectLst/>
                          <a:latin typeface="IntelOne Text" panose="020B0503020203020204" pitchFamily="34" charset="77"/>
                        </a:rPr>
                        <a:t>BIOS release date</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June 30, 2020</a:t>
                      </a:r>
                      <a:endParaRPr lang="en-US" sz="900" b="0" i="0" u="none" strike="noStrike" dirty="0">
                        <a:solidFill>
                          <a:schemeClr val="tx1"/>
                        </a:solidFill>
                        <a:effectLst/>
                        <a:latin typeface="IntelOne Text" panose="020B0503020203020204" pitchFamily="34" charset="77"/>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July 12, 2019</a:t>
                      </a:r>
                      <a:endParaRPr lang="en-US" sz="900" b="0" i="0" u="none" strike="noStrike" dirty="0">
                        <a:solidFill>
                          <a:schemeClr val="tx1"/>
                        </a:solidFill>
                        <a:effectLst/>
                        <a:latin typeface="IntelOne Text" panose="020B0503020203020204" pitchFamily="34" charset="77"/>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2054336542"/>
                  </a:ext>
                </a:extLst>
              </a:tr>
              <a:tr h="236097">
                <a:tc>
                  <a:txBody>
                    <a:bodyPr/>
                    <a:lstStyle/>
                    <a:p>
                      <a:pPr algn="ctr" fontAlgn="ctr"/>
                      <a:r>
                        <a:rPr lang="en-US" sz="900" b="0" i="0" u="none" strike="noStrike">
                          <a:solidFill>
                            <a:schemeClr val="tx1"/>
                          </a:solidFill>
                          <a:effectLst/>
                          <a:latin typeface="IntelOne Text" panose="020B0503020203020204" pitchFamily="34" charset="77"/>
                        </a:rPr>
                        <a:t>BIOS setting</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Load default settings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Load default settings, set XMP to 2667</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80887650"/>
                  </a:ext>
                </a:extLst>
              </a:tr>
              <a:tr h="236097">
                <a:tc>
                  <a:txBody>
                    <a:bodyPr/>
                    <a:lstStyle/>
                    <a:p>
                      <a:pPr algn="ctr" fontAlgn="ctr"/>
                      <a:r>
                        <a:rPr lang="en-US" sz="900" b="0" i="0" u="none" strike="noStrike">
                          <a:solidFill>
                            <a:schemeClr val="tx1"/>
                          </a:solidFill>
                          <a:effectLst/>
                          <a:latin typeface="IntelOne Text" panose="020B0503020203020204" pitchFamily="34" charset="77"/>
                        </a:rPr>
                        <a:t>Test</a:t>
                      </a:r>
                      <a:r>
                        <a:rPr lang="en-US" sz="900" b="0" i="0" u="none" strike="noStrike" baseline="0">
                          <a:solidFill>
                            <a:schemeClr val="tx1"/>
                          </a:solidFill>
                          <a:effectLst/>
                          <a:latin typeface="IntelOne Text" panose="020B0503020203020204" pitchFamily="34" charset="77"/>
                        </a:rPr>
                        <a:t> date</a:t>
                      </a:r>
                      <a:endParaRPr lang="en-US" sz="900" b="0" i="0" u="none" strike="noStrike">
                        <a:solidFill>
                          <a:schemeClr val="tx1"/>
                        </a:solidFill>
                        <a:effectLst/>
                        <a:latin typeface="IntelOne Text" panose="020B0503020203020204" pitchFamily="34" charset="77"/>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IntelOne Text" panose="020B0503020203020204" pitchFamily="34" charset="77"/>
                        </a:rPr>
                        <a:t>September 9, 2020</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IntelOne Text" panose="020B0503020203020204" pitchFamily="34" charset="77"/>
                        </a:rPr>
                        <a:t>September 9, 2020</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2243939756"/>
                  </a:ext>
                </a:extLst>
              </a:tr>
              <a:tr h="315702">
                <a:tc>
                  <a:txBody>
                    <a:bodyPr/>
                    <a:lstStyle/>
                    <a:p>
                      <a:pPr algn="ctr" fontAlgn="ctr"/>
                      <a:r>
                        <a:rPr lang="en-US" sz="900" b="0" i="0" u="none" strike="noStrike">
                          <a:solidFill>
                            <a:schemeClr val="tx1"/>
                          </a:solidFill>
                          <a:effectLst/>
                          <a:latin typeface="IntelOne Text" panose="020B0503020203020204" pitchFamily="34" charset="77"/>
                        </a:rPr>
                        <a:t>Precision and batch size</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CPU: int8, GPU: FP16-int8, batch size: 1</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CPU: int8, GPU: FP16-int8, batch size: 1</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3411121082"/>
                  </a:ext>
                </a:extLst>
              </a:tr>
              <a:tr h="236097">
                <a:tc>
                  <a:txBody>
                    <a:bodyPr/>
                    <a:lstStyle/>
                    <a:p>
                      <a:pPr algn="ctr" fontAlgn="ctr"/>
                      <a:r>
                        <a:rPr lang="en-US" sz="900" b="0" i="0" u="none" strike="noStrike">
                          <a:solidFill>
                            <a:schemeClr val="tx1"/>
                          </a:solidFill>
                          <a:effectLst/>
                          <a:latin typeface="IntelOne Text" panose="020B0503020203020204" pitchFamily="34" charset="77"/>
                        </a:rPr>
                        <a:t>Number of inference requests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4</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6</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194109613"/>
                  </a:ext>
                </a:extLst>
              </a:tr>
              <a:tr h="236097">
                <a:tc>
                  <a:txBody>
                    <a:bodyPr/>
                    <a:lstStyle/>
                    <a:p>
                      <a:pPr algn="ctr" fontAlgn="ctr"/>
                      <a:r>
                        <a:rPr lang="en-US" sz="900" b="0" i="0" u="none" strike="noStrike">
                          <a:solidFill>
                            <a:schemeClr val="tx1"/>
                          </a:solidFill>
                          <a:effectLst/>
                          <a:latin typeface="IntelOne Text" panose="020B0503020203020204" pitchFamily="34" charset="77"/>
                        </a:rPr>
                        <a:t>Number of execution streams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4</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a:solidFill>
                            <a:schemeClr val="tx1"/>
                          </a:solidFill>
                          <a:effectLst/>
                          <a:latin typeface="IntelOne Text" panose="020B0503020203020204" pitchFamily="34" charset="77"/>
                        </a:rPr>
                        <a:t>6</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773124360"/>
                  </a:ext>
                </a:extLst>
              </a:tr>
              <a:tr h="236097">
                <a:tc>
                  <a:txBody>
                    <a:bodyPr/>
                    <a:lstStyle/>
                    <a:p>
                      <a:pPr algn="ctr" fontAlgn="ctr"/>
                      <a:r>
                        <a:rPr lang="en-US" sz="900" b="0" i="0" u="none" strike="noStrike">
                          <a:solidFill>
                            <a:schemeClr val="tx1"/>
                          </a:solidFill>
                          <a:effectLst/>
                          <a:latin typeface="IntelOne Text" panose="020B0503020203020204" pitchFamily="34" charset="77"/>
                        </a:rPr>
                        <a:t>Power (TDP link)</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IntelOne Text" panose="020B0503020203020204" pitchFamily="34" charset="77"/>
                          <a:hlinkClick r:id="rId2">
                            <a:extLst>
                              <a:ext uri="{A12FA001-AC4F-418D-AE19-62706E023703}">
                                <ahyp:hlinkClr xmlns:ahyp="http://schemas.microsoft.com/office/drawing/2018/hyperlinkcolor" val="tx"/>
                              </a:ext>
                            </a:extLst>
                          </a:hlinkClick>
                        </a:rPr>
                        <a:t>28W</a:t>
                      </a:r>
                      <a:endParaRPr lang="en-US" sz="900" b="0" i="0" u="none" strike="noStrike" dirty="0">
                        <a:solidFill>
                          <a:schemeClr val="tx1"/>
                        </a:solidFill>
                        <a:effectLst/>
                        <a:latin typeface="IntelOne Text" panose="020B0503020203020204" pitchFamily="34" charset="77"/>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algn="ctr" fontAlgn="ctr"/>
                      <a:r>
                        <a:rPr lang="en-US" sz="900" b="0" i="0" u="none" strike="noStrike" dirty="0">
                          <a:solidFill>
                            <a:schemeClr val="tx1"/>
                          </a:solidFill>
                          <a:effectLst/>
                          <a:latin typeface="IntelOne Text" panose="020B0503020203020204" pitchFamily="34" charset="77"/>
                          <a:hlinkClick r:id="rId3">
                            <a:extLst>
                              <a:ext uri="{A12FA001-AC4F-418D-AE19-62706E023703}">
                                <ahyp:hlinkClr xmlns:ahyp="http://schemas.microsoft.com/office/drawing/2018/hyperlinkcolor" val="tx"/>
                              </a:ext>
                            </a:extLst>
                          </a:hlinkClick>
                        </a:rPr>
                        <a:t>35W</a:t>
                      </a:r>
                      <a:endParaRPr lang="en-US" sz="900" b="0" i="0" u="none" strike="noStrike" dirty="0">
                        <a:solidFill>
                          <a:schemeClr val="tx1"/>
                        </a:solidFill>
                        <a:effectLst/>
                        <a:latin typeface="IntelOne Text" panose="020B0503020203020204" pitchFamily="34" charset="77"/>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2611167924"/>
                  </a:ext>
                </a:extLst>
              </a:tr>
              <a:tr h="456860">
                <a:tc>
                  <a:txBody>
                    <a:bodyPr/>
                    <a:lstStyle/>
                    <a:p>
                      <a:pPr algn="ctr" fontAlgn="ctr"/>
                      <a:r>
                        <a:rPr lang="en-US" sz="900" b="0" i="0" u="none" strike="noStrike">
                          <a:solidFill>
                            <a:schemeClr val="tx1"/>
                          </a:solidFill>
                          <a:effectLst/>
                          <a:latin typeface="IntelOne Text" panose="020B0503020203020204" pitchFamily="34" charset="77"/>
                        </a:rPr>
                        <a:t>Price (USD) link on</a:t>
                      </a:r>
                      <a:r>
                        <a:rPr lang="en-US" sz="900" b="0" i="0" u="none" strike="noStrike" baseline="0">
                          <a:solidFill>
                            <a:schemeClr val="tx1"/>
                          </a:solidFill>
                          <a:effectLst/>
                          <a:latin typeface="IntelOne Text" panose="020B0503020203020204" pitchFamily="34" charset="77"/>
                        </a:rPr>
                        <a:t> 02/25/2022</a:t>
                      </a:r>
                    </a:p>
                    <a:p>
                      <a:pPr algn="ctr" fontAlgn="ctr"/>
                      <a:r>
                        <a:rPr lang="en-US" sz="900" b="0" i="0" u="none" strike="noStrike" baseline="0">
                          <a:solidFill>
                            <a:schemeClr val="tx1"/>
                          </a:solidFill>
                          <a:effectLst/>
                          <a:latin typeface="IntelOne Text" panose="020B0503020203020204" pitchFamily="34" charset="77"/>
                        </a:rPr>
                        <a:t>Prices may vary</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IntelOne Text" panose="020B0503020203020204" pitchFamily="34" charset="77"/>
                          <a:hlinkClick r:id="rId4">
                            <a:extLst>
                              <a:ext uri="{A12FA001-AC4F-418D-AE19-62706E023703}">
                                <ahyp:hlinkClr xmlns:ahyp="http://schemas.microsoft.com/office/drawing/2018/hyperlinkcolor" val="tx"/>
                              </a:ext>
                            </a:extLst>
                          </a:hlinkClick>
                        </a:rPr>
                        <a:t>USD 312</a:t>
                      </a:r>
                      <a:endParaRPr lang="en-US" sz="900" b="0" i="0" u="none" strike="noStrike" dirty="0">
                        <a:solidFill>
                          <a:schemeClr val="tx1"/>
                        </a:solidFill>
                        <a:effectLst/>
                        <a:latin typeface="IntelOne Text" panose="020B0503020203020204" pitchFamily="34" charset="77"/>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IntelOne Text" panose="020B0503020203020204" pitchFamily="34" charset="77"/>
                          <a:hlinkClick r:id="rId5">
                            <a:extLst>
                              <a:ext uri="{A12FA001-AC4F-418D-AE19-62706E023703}">
                                <ahyp:hlinkClr xmlns:ahyp="http://schemas.microsoft.com/office/drawing/2018/hyperlinkcolor" val="tx"/>
                              </a:ext>
                            </a:extLst>
                          </a:hlinkClick>
                        </a:rPr>
                        <a:t>USD 192</a:t>
                      </a:r>
                      <a:endParaRPr lang="en-US" sz="900" b="0" i="0" u="none" strike="noStrike" dirty="0">
                        <a:solidFill>
                          <a:schemeClr val="tx1"/>
                        </a:solidFill>
                        <a:effectLst/>
                        <a:latin typeface="IntelOne Text" panose="020B0503020203020204" pitchFamily="34" charset="77"/>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2278248313"/>
                  </a:ext>
                </a:extLst>
              </a:tr>
            </a:tbl>
          </a:graphicData>
        </a:graphic>
      </p:graphicFrame>
      <p:sp>
        <p:nvSpPr>
          <p:cNvPr id="7" name="TextBox 6">
            <a:extLst>
              <a:ext uri="{FF2B5EF4-FFF2-40B4-BE49-F238E27FC236}">
                <a16:creationId xmlns:a16="http://schemas.microsoft.com/office/drawing/2014/main" id="{33E61782-BAFA-42E1-B0FF-E3F46C65CAF8}"/>
              </a:ext>
            </a:extLst>
          </p:cNvPr>
          <p:cNvSpPr txBox="1"/>
          <p:nvPr/>
        </p:nvSpPr>
        <p:spPr>
          <a:xfrm>
            <a:off x="583480" y="5598484"/>
            <a:ext cx="10829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j-lt"/>
                <a:ea typeface="Helvetica Neue"/>
                <a:cs typeface="Helvetica Neue"/>
              </a:rPr>
              <a:t>1) Memory is installed such that all primary memory slots are populated.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j-lt"/>
                <a:ea typeface="Helvetica Neue"/>
                <a:cs typeface="Helvetica Neue"/>
              </a:rPr>
              <a:t>2) Testing by Intel as of September 9, 2020.</a:t>
            </a:r>
          </a:p>
        </p:txBody>
      </p:sp>
    </p:spTree>
    <p:extLst>
      <p:ext uri="{BB962C8B-B14F-4D97-AF65-F5344CB8AC3E}">
        <p14:creationId xmlns:p14="http://schemas.microsoft.com/office/powerpoint/2010/main" val="319189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4831-60EF-461D-9EBF-9124C42E7415}"/>
              </a:ext>
            </a:extLst>
          </p:cNvPr>
          <p:cNvSpPr>
            <a:spLocks noGrp="1"/>
          </p:cNvSpPr>
          <p:nvPr>
            <p:ph type="title"/>
          </p:nvPr>
        </p:nvSpPr>
        <p:spPr>
          <a:xfrm>
            <a:off x="571499" y="327279"/>
            <a:ext cx="7230261" cy="952500"/>
          </a:xfrm>
        </p:spPr>
        <p:txBody>
          <a:bodyPr>
            <a:normAutofit fontScale="90000"/>
          </a:bodyPr>
          <a:lstStyle/>
          <a:p>
            <a:r>
              <a:rPr lang="en-US" dirty="0">
                <a:solidFill>
                  <a:schemeClr val="tx2"/>
                </a:solidFill>
                <a:latin typeface="+mn-lt"/>
              </a:rPr>
              <a:t>Text Detection and Recognition</a:t>
            </a:r>
          </a:p>
        </p:txBody>
      </p:sp>
      <p:sp>
        <p:nvSpPr>
          <p:cNvPr id="9" name="Rectangle 3">
            <a:extLst>
              <a:ext uri="{FF2B5EF4-FFF2-40B4-BE49-F238E27FC236}">
                <a16:creationId xmlns:a16="http://schemas.microsoft.com/office/drawing/2014/main" id="{5025AFFA-E56B-49C4-86C5-04A33F130EA6}"/>
              </a:ext>
            </a:extLst>
          </p:cNvPr>
          <p:cNvSpPr>
            <a:spLocks noGrp="1" noChangeArrowheads="1"/>
          </p:cNvSpPr>
          <p:nvPr>
            <p:ph sz="quarter" idx="27"/>
          </p:nvPr>
        </p:nvSpPr>
        <p:spPr bwMode="auto">
          <a:xfrm>
            <a:off x="571500" y="1799303"/>
            <a:ext cx="5362575" cy="116894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ts val="600"/>
              </a:spcAft>
              <a:buClrTx/>
              <a:buSzTx/>
              <a:buFontTx/>
              <a:buNone/>
              <a:tabLst/>
            </a:pPr>
            <a:r>
              <a:rPr lang="en-US" altLang="en-US" dirty="0">
                <a:latin typeface="+mn-lt"/>
              </a:rPr>
              <a:t>Examples of text that can be detected and recognized with different models in the Open Model Zoo</a:t>
            </a:r>
          </a:p>
          <a:p>
            <a:pPr marL="0" marR="0" lvl="0" indent="0" defTabSz="914400" rtl="0" eaLnBrk="0" fontAlgn="base" latinLnBrk="0" hangingPunct="0">
              <a:lnSpc>
                <a:spcPct val="90000"/>
              </a:lnSpc>
              <a:spcBef>
                <a:spcPct val="0"/>
              </a:spcBef>
              <a:spcAft>
                <a:spcPts val="600"/>
              </a:spcAft>
              <a:buClrTx/>
              <a:buSzTx/>
              <a:buFontTx/>
              <a:buNone/>
              <a:tabLst/>
            </a:pPr>
            <a:endParaRPr lang="en-US" altLang="en-US" dirty="0">
              <a:latin typeface="+mn-lt"/>
            </a:endParaRPr>
          </a:p>
        </p:txBody>
      </p:sp>
      <p:pic>
        <p:nvPicPr>
          <p:cNvPr id="2050" name="Picture 2">
            <a:extLst>
              <a:ext uri="{FF2B5EF4-FFF2-40B4-BE49-F238E27FC236}">
                <a16:creationId xmlns:a16="http://schemas.microsoft.com/office/drawing/2014/main" id="{6F3A6750-365F-4368-8E5B-96D2C59C5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277" y="1174459"/>
            <a:ext cx="5545224" cy="39729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0D6AB3F-4A8C-4AE5-AECE-4BD4F25092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443"/>
          <a:stretch/>
        </p:blipFill>
        <p:spPr bwMode="auto">
          <a:xfrm>
            <a:off x="6096000" y="5256871"/>
            <a:ext cx="4341333" cy="10720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801AAB5-7982-48D5-BA7D-C2E7345D82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557" y="3065009"/>
            <a:ext cx="5779928" cy="8105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9F7DFB1-1C21-467E-A21A-805577D9F6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56" y="3958116"/>
            <a:ext cx="5779929" cy="6233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D6B0C7C-A46D-4A7A-83A2-4F4F68931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5784" y="4678205"/>
            <a:ext cx="4838701" cy="107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57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4831-60EF-461D-9EBF-9124C42E7415}"/>
              </a:ext>
            </a:extLst>
          </p:cNvPr>
          <p:cNvSpPr>
            <a:spLocks noGrp="1"/>
          </p:cNvSpPr>
          <p:nvPr>
            <p:ph type="title"/>
          </p:nvPr>
        </p:nvSpPr>
        <p:spPr/>
        <p:txBody>
          <a:bodyPr>
            <a:normAutofit/>
          </a:bodyPr>
          <a:lstStyle/>
          <a:p>
            <a:r>
              <a:rPr lang="en-US" dirty="0">
                <a:latin typeface="+mn-lt"/>
              </a:rPr>
              <a:t>Natural Language Processing Models</a:t>
            </a:r>
          </a:p>
        </p:txBody>
      </p:sp>
      <p:sp>
        <p:nvSpPr>
          <p:cNvPr id="9" name="Rectangle 3">
            <a:extLst>
              <a:ext uri="{FF2B5EF4-FFF2-40B4-BE49-F238E27FC236}">
                <a16:creationId xmlns:a16="http://schemas.microsoft.com/office/drawing/2014/main" id="{5025AFFA-E56B-49C4-86C5-04A33F130EA6}"/>
              </a:ext>
            </a:extLst>
          </p:cNvPr>
          <p:cNvSpPr>
            <a:spLocks noGrp="1" noChangeArrowheads="1"/>
          </p:cNvSpPr>
          <p:nvPr>
            <p:ph type="body" sz="quarter" idx="29"/>
          </p:nvPr>
        </p:nvSpPr>
        <p:spPr bwMode="auto">
          <a:xfrm>
            <a:off x="696460" y="2008413"/>
            <a:ext cx="5399540" cy="360861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ts val="600"/>
              </a:spcBef>
              <a:spcAft>
                <a:spcPts val="0"/>
              </a:spcAft>
              <a:buClrTx/>
              <a:buSzTx/>
              <a:buFontTx/>
              <a:buNone/>
              <a:tabLst/>
            </a:pPr>
            <a:r>
              <a:rPr lang="en-US" sz="1800" dirty="0">
                <a:latin typeface="+mn-lt"/>
              </a:rPr>
              <a:t>For example, you can use a fine-tuned </a:t>
            </a:r>
            <a:r>
              <a:rPr lang="en-US" sz="1800" dirty="0" err="1">
                <a:solidFill>
                  <a:schemeClr val="accent2"/>
                </a:solidFill>
                <a:latin typeface="+mn-lt"/>
                <a:hlinkClick r:id="rId2">
                  <a:extLst>
                    <a:ext uri="{A12FA001-AC4F-418D-AE19-62706E023703}">
                      <ahyp:hlinkClr xmlns:ahyp="http://schemas.microsoft.com/office/drawing/2018/hyperlinkcolor" val="tx"/>
                    </a:ext>
                  </a:extLst>
                </a:hlinkClick>
              </a:rPr>
              <a:t>HuggingFace</a:t>
            </a:r>
            <a:r>
              <a:rPr lang="en-US" sz="1800" dirty="0">
                <a:latin typeface="+mn-lt"/>
                <a:hlinkClick r:id="rId2">
                  <a:extLst>
                    <a:ext uri="{A12FA001-AC4F-418D-AE19-62706E023703}">
                      <ahyp:hlinkClr xmlns:ahyp="http://schemas.microsoft.com/office/drawing/2018/hyperlinkcolor" val="tx"/>
                    </a:ext>
                  </a:extLst>
                </a:hlinkClick>
              </a:rPr>
              <a:t> </a:t>
            </a:r>
            <a:r>
              <a:rPr lang="en-US" sz="1800" dirty="0">
                <a:solidFill>
                  <a:schemeClr val="accent2"/>
                </a:solidFill>
                <a:latin typeface="+mn-lt"/>
                <a:hlinkClick r:id="rId2">
                  <a:extLst>
                    <a:ext uri="{A12FA001-AC4F-418D-AE19-62706E023703}">
                      <ahyp:hlinkClr xmlns:ahyp="http://schemas.microsoft.com/office/drawing/2018/hyperlinkcolor" val="tx"/>
                    </a:ext>
                  </a:extLst>
                </a:hlinkClick>
              </a:rPr>
              <a:t>BERT</a:t>
            </a:r>
            <a:r>
              <a:rPr lang="en-US" sz="1800" dirty="0">
                <a:solidFill>
                  <a:schemeClr val="accent2"/>
                </a:solidFill>
                <a:latin typeface="+mn-lt"/>
              </a:rPr>
              <a:t> </a:t>
            </a:r>
            <a:r>
              <a:rPr lang="en-US" sz="1800" dirty="0">
                <a:solidFill>
                  <a:schemeClr val="tx2"/>
                </a:solidFill>
                <a:latin typeface="+mn-lt"/>
              </a:rPr>
              <a:t>PyTorch</a:t>
            </a:r>
            <a:r>
              <a:rPr lang="en-US" sz="1800" dirty="0">
                <a:solidFill>
                  <a:schemeClr val="accent2"/>
                </a:solidFill>
                <a:latin typeface="+mn-lt"/>
              </a:rPr>
              <a:t> </a:t>
            </a:r>
            <a:r>
              <a:rPr lang="en-US" sz="1800" dirty="0">
                <a:latin typeface="+mn-lt"/>
              </a:rPr>
              <a:t>model trained on the </a:t>
            </a:r>
            <a:r>
              <a:rPr lang="en-US" sz="1800" dirty="0">
                <a:solidFill>
                  <a:schemeClr val="accent2"/>
                </a:solidFill>
                <a:latin typeface="+mn-lt"/>
                <a:hlinkClick r:id="rId3">
                  <a:extLst>
                    <a:ext uri="{A12FA001-AC4F-418D-AE19-62706E023703}">
                      <ahyp:hlinkClr xmlns:ahyp="http://schemas.microsoft.com/office/drawing/2018/hyperlinkcolor" val="tx"/>
                    </a:ext>
                  </a:extLst>
                </a:hlinkClick>
              </a:rPr>
              <a:t>Microsoft Research Paraphrase Corpus (MRPC)</a:t>
            </a:r>
            <a:r>
              <a:rPr lang="en-US" sz="1800" dirty="0">
                <a:latin typeface="+mn-lt"/>
              </a:rPr>
              <a:t> to build a model that compares the meaning of sentences. </a:t>
            </a:r>
          </a:p>
          <a:p>
            <a:pPr marL="0" marR="0" lvl="0" indent="0" defTabSz="914400" rtl="0" eaLnBrk="0" fontAlgn="base" latinLnBrk="0" hangingPunct="0">
              <a:lnSpc>
                <a:spcPct val="100000"/>
              </a:lnSpc>
              <a:spcBef>
                <a:spcPts val="600"/>
              </a:spcBef>
              <a:spcAft>
                <a:spcPts val="0"/>
              </a:spcAft>
              <a:buClrTx/>
              <a:buSzTx/>
              <a:buFontTx/>
              <a:buNone/>
              <a:tabLst/>
            </a:pPr>
            <a:endParaRPr lang="en-US" sz="1800" dirty="0">
              <a:latin typeface="+mn-lt"/>
            </a:endParaRPr>
          </a:p>
          <a:p>
            <a:pPr marL="0" marR="0" lvl="0" indent="0" defTabSz="914400" rtl="0" eaLnBrk="0" fontAlgn="base" latinLnBrk="0" hangingPunct="0">
              <a:lnSpc>
                <a:spcPct val="100000"/>
              </a:lnSpc>
              <a:spcBef>
                <a:spcPts val="600"/>
              </a:spcBef>
              <a:spcAft>
                <a:spcPts val="0"/>
              </a:spcAft>
              <a:buClrTx/>
              <a:buSzTx/>
              <a:buFontTx/>
              <a:buNone/>
              <a:tabLst/>
            </a:pPr>
            <a:r>
              <a:rPr lang="en-US" sz="1800" dirty="0">
                <a:latin typeface="+mn-lt"/>
              </a:rPr>
              <a:t>The example is in the OpenVINO™ Notebooks on </a:t>
            </a:r>
            <a:r>
              <a:rPr lang="en-US" sz="1800" dirty="0" err="1">
                <a:latin typeface="+mn-lt"/>
              </a:rPr>
              <a:t>Github</a:t>
            </a:r>
            <a:r>
              <a:rPr lang="en-US" sz="1800" dirty="0">
                <a:latin typeface="+mn-lt"/>
              </a:rPr>
              <a:t>*: </a:t>
            </a:r>
            <a:r>
              <a:rPr lang="en-US" sz="1800" dirty="0">
                <a:latin typeface="+mn-lt"/>
                <a:hlinkClick r:id="rId4"/>
              </a:rPr>
              <a:t>https://github.com/openvinotoolkit/openvino_notebooks/tree/main/notebooks/105-language-quantize-bert</a:t>
            </a:r>
            <a:r>
              <a:rPr lang="en-US" sz="1800" dirty="0">
                <a:latin typeface="+mn-lt"/>
              </a:rPr>
              <a:t> </a:t>
            </a:r>
            <a:endParaRPr lang="en-US" altLang="en-US" sz="1800" dirty="0">
              <a:latin typeface="+mn-lt"/>
            </a:endParaRPr>
          </a:p>
        </p:txBody>
      </p:sp>
      <p:sp>
        <p:nvSpPr>
          <p:cNvPr id="6" name="TextBox 5">
            <a:extLst>
              <a:ext uri="{FF2B5EF4-FFF2-40B4-BE49-F238E27FC236}">
                <a16:creationId xmlns:a16="http://schemas.microsoft.com/office/drawing/2014/main" id="{F4123C70-B7C7-4BDA-A3D1-0C38B84C0789}"/>
              </a:ext>
            </a:extLst>
          </p:cNvPr>
          <p:cNvSpPr txBox="1"/>
          <p:nvPr/>
        </p:nvSpPr>
        <p:spPr>
          <a:xfrm>
            <a:off x="6536645" y="2008413"/>
            <a:ext cx="5194460"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rtl="0">
              <a:spcBef>
                <a:spcPts val="0"/>
              </a:spcBef>
              <a:spcAft>
                <a:spcPts val="0"/>
              </a:spcAft>
            </a:pPr>
            <a:r>
              <a:rPr lang="en-US" sz="1800" dirty="0">
                <a:solidFill>
                  <a:schemeClr val="tx1"/>
                </a:solidFill>
                <a:ea typeface="Intel Clear Light" panose="020B0404020203020204" pitchFamily="34" charset="0"/>
                <a:cs typeface="Intel Clear Light" panose="020B0404020203020204" pitchFamily="34" charset="0"/>
                <a:sym typeface="Helvetica"/>
              </a:rPr>
              <a:t>Are the meanings of these two sentences similar?</a:t>
            </a:r>
          </a:p>
          <a:p>
            <a:pPr rtl="0">
              <a:spcBef>
                <a:spcPts val="0"/>
              </a:spcBef>
              <a:spcAft>
                <a:spcPts val="0"/>
              </a:spcAft>
            </a:pPr>
            <a:endParaRPr lang="en-US" sz="1800" dirty="0">
              <a:solidFill>
                <a:schemeClr val="tx1"/>
              </a:solidFill>
              <a:ea typeface="Intel Clear Light" panose="020B0404020203020204" pitchFamily="34" charset="0"/>
              <a:cs typeface="Intel Clear Light" panose="020B0404020203020204" pitchFamily="34" charset="0"/>
              <a:sym typeface="Helvetica"/>
            </a:endParaRPr>
          </a:p>
          <a:p>
            <a:pPr rtl="0">
              <a:spcBef>
                <a:spcPts val="0"/>
              </a:spcBef>
              <a:spcAft>
                <a:spcPts val="0"/>
              </a:spcAft>
            </a:pPr>
            <a:r>
              <a:rPr lang="en-US" sz="1800" dirty="0">
                <a:solidFill>
                  <a:schemeClr val="accent3">
                    <a:lumMod val="60000"/>
                    <a:lumOff val="40000"/>
                  </a:schemeClr>
                </a:solidFill>
                <a:ea typeface="Intel Clear Light" panose="020B0404020203020204" pitchFamily="34" charset="0"/>
                <a:cs typeface="Intel Clear Light" panose="020B0404020203020204" pitchFamily="34" charset="0"/>
                <a:sym typeface="Helvetica"/>
              </a:rPr>
              <a:t>The company said it would check all of its million-plus domestic workers to ensure they were legally employed.</a:t>
            </a:r>
          </a:p>
          <a:p>
            <a:pPr rtl="0">
              <a:spcBef>
                <a:spcPts val="0"/>
              </a:spcBef>
              <a:spcAft>
                <a:spcPts val="0"/>
              </a:spcAft>
            </a:pPr>
            <a:endParaRPr lang="en-US" sz="1800" dirty="0">
              <a:solidFill>
                <a:schemeClr val="tx1"/>
              </a:solidFill>
              <a:ea typeface="Intel Clear Light" panose="020B0404020203020204" pitchFamily="34" charset="0"/>
              <a:cs typeface="Intel Clear Light" panose="020B0404020203020204" pitchFamily="34" charset="0"/>
              <a:sym typeface="Helvetica"/>
            </a:endParaRPr>
          </a:p>
          <a:p>
            <a:pPr>
              <a:spcBef>
                <a:spcPts val="0"/>
              </a:spcBef>
            </a:pPr>
            <a:r>
              <a:rPr lang="en-US" sz="1800" dirty="0">
                <a:solidFill>
                  <a:schemeClr val="accent3">
                    <a:lumMod val="60000"/>
                    <a:lumOff val="40000"/>
                  </a:schemeClr>
                </a:solidFill>
                <a:ea typeface="Intel Clear Light" panose="020B0404020203020204" pitchFamily="34" charset="0"/>
                <a:cs typeface="Intel Clear Light" panose="020B0404020203020204" pitchFamily="34" charset="0"/>
                <a:sym typeface="Helvetica"/>
              </a:rPr>
              <a:t>It has also said it would review all of its domestic employees more than 1 million to ensure they have legal status.</a:t>
            </a:r>
          </a:p>
          <a:p>
            <a:pPr rtl="0">
              <a:spcBef>
                <a:spcPts val="0"/>
              </a:spcBef>
              <a:spcAft>
                <a:spcPts val="0"/>
              </a:spcAft>
            </a:pPr>
            <a:endParaRPr lang="en-US" sz="1800" dirty="0">
              <a:solidFill>
                <a:schemeClr val="tx1"/>
              </a:solidFill>
              <a:ea typeface="Intel Clear Light" panose="020B0404020203020204" pitchFamily="34" charset="0"/>
              <a:cs typeface="Intel Clear Light" panose="020B0404020203020204" pitchFamily="34" charset="0"/>
              <a:sym typeface="Helvetica"/>
            </a:endParaRPr>
          </a:p>
          <a:p>
            <a:pPr rtl="0">
              <a:spcBef>
                <a:spcPts val="0"/>
              </a:spcBef>
              <a:spcAft>
                <a:spcPts val="0"/>
              </a:spcAft>
            </a:pPr>
            <a:r>
              <a:rPr lang="en-US" sz="1800" b="1" dirty="0">
                <a:solidFill>
                  <a:schemeClr val="tx1"/>
                </a:solidFill>
                <a:ea typeface="Intel Clear Light" panose="020B0404020203020204" pitchFamily="34" charset="0"/>
                <a:cs typeface="Intel Clear Light" panose="020B0404020203020204" pitchFamily="34" charset="0"/>
                <a:sym typeface="Helvetica"/>
              </a:rPr>
              <a:t>The same meaning: yes</a:t>
            </a:r>
          </a:p>
        </p:txBody>
      </p:sp>
    </p:spTree>
    <p:extLst>
      <p:ext uri="{BB962C8B-B14F-4D97-AF65-F5344CB8AC3E}">
        <p14:creationId xmlns:p14="http://schemas.microsoft.com/office/powerpoint/2010/main" val="425197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4831-60EF-461D-9EBF-9124C42E7415}"/>
              </a:ext>
            </a:extLst>
          </p:cNvPr>
          <p:cNvSpPr>
            <a:spLocks noGrp="1"/>
          </p:cNvSpPr>
          <p:nvPr>
            <p:ph type="title"/>
          </p:nvPr>
        </p:nvSpPr>
        <p:spPr/>
        <p:txBody>
          <a:bodyPr>
            <a:normAutofit/>
          </a:bodyPr>
          <a:lstStyle/>
          <a:p>
            <a:r>
              <a:rPr lang="en-US" dirty="0">
                <a:latin typeface="+mn-lt"/>
              </a:rPr>
              <a:t>Live Action Recognition with OpenVINO</a:t>
            </a:r>
          </a:p>
        </p:txBody>
      </p:sp>
      <p:pic>
        <p:nvPicPr>
          <p:cNvPr id="1026" name="Picture 2">
            <a:extLst>
              <a:ext uri="{FF2B5EF4-FFF2-40B4-BE49-F238E27FC236}">
                <a16:creationId xmlns:a16="http://schemas.microsoft.com/office/drawing/2014/main" id="{388644D8-DA16-4FB1-8D7F-9D67A0939CE0}"/>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13252" y="2019916"/>
            <a:ext cx="5715000" cy="3219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25E7F39-B364-4B97-ADE9-0EDF1F50AC9E}"/>
              </a:ext>
            </a:extLst>
          </p:cNvPr>
          <p:cNvSpPr txBox="1"/>
          <p:nvPr/>
        </p:nvSpPr>
        <p:spPr>
          <a:xfrm>
            <a:off x="571500" y="1524001"/>
            <a:ext cx="4638063" cy="42112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lnSpc>
                <a:spcPct val="120000"/>
              </a:lnSpc>
            </a:pPr>
            <a:r>
              <a:rPr lang="en-US" sz="1600" dirty="0">
                <a:solidFill>
                  <a:schemeClr val="tx1"/>
                </a:solidFill>
                <a:ea typeface="Intel Clear Light" panose="020B0404020203020204" pitchFamily="34" charset="0"/>
                <a:cs typeface="Intel Clear Light" panose="020B0404020203020204" pitchFamily="34" charset="0"/>
                <a:sym typeface="Helvetica"/>
              </a:rPr>
              <a:t>Human action recognition finds actions over time in a video. The list of actions in this notebook is extensive (400 in total) and covers Person Actions, (e.g., drawing, drinking, laughing), Person-Person Actions (e.g., hugging, shaking hands), and Person-Object Actions (opening present, mowing the lawn, playing "instrument"). You could find several parent-child groupings on the label's list, such as braiding hair and brushing hair, salsa dancing, robot dancing, or playing violin and playing guitar. For more information about the labels and dataset, see </a:t>
            </a:r>
            <a:r>
              <a:rPr lang="en-US" sz="1600" dirty="0">
                <a:solidFill>
                  <a:schemeClr val="tx1"/>
                </a:solidFill>
                <a:ea typeface="Intel Clear Light" panose="020B0404020203020204" pitchFamily="34" charset="0"/>
                <a:cs typeface="Intel Clear Light" panose="020B0404020203020204" pitchFamily="34" charset="0"/>
                <a:sym typeface="Helvetica"/>
                <a:hlinkClick r:id="rId3">
                  <a:extLst>
                    <a:ext uri="{A12FA001-AC4F-418D-AE19-62706E023703}">
                      <ahyp:hlinkClr xmlns:ahyp="http://schemas.microsoft.com/office/drawing/2018/hyperlinkcolor" val="tx"/>
                    </a:ext>
                  </a:extLst>
                </a:hlinkClick>
              </a:rPr>
              <a:t>"The Kinetics Human Action Video Dataset"</a:t>
            </a:r>
            <a:r>
              <a:rPr lang="en-US" sz="1600" dirty="0">
                <a:solidFill>
                  <a:schemeClr val="tx1"/>
                </a:solidFill>
                <a:ea typeface="Intel Clear Light" panose="020B0404020203020204" pitchFamily="34" charset="0"/>
                <a:cs typeface="Intel Clear Light" panose="020B0404020203020204" pitchFamily="34" charset="0"/>
                <a:sym typeface="Helvetica"/>
              </a:rPr>
              <a:t> research paper.</a:t>
            </a:r>
          </a:p>
        </p:txBody>
      </p:sp>
    </p:spTree>
    <p:extLst>
      <p:ext uri="{BB962C8B-B14F-4D97-AF65-F5344CB8AC3E}">
        <p14:creationId xmlns:p14="http://schemas.microsoft.com/office/powerpoint/2010/main" val="38749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4831-60EF-461D-9EBF-9124C42E7415}"/>
              </a:ext>
            </a:extLst>
          </p:cNvPr>
          <p:cNvSpPr>
            <a:spLocks noGrp="1"/>
          </p:cNvSpPr>
          <p:nvPr>
            <p:ph type="title"/>
          </p:nvPr>
        </p:nvSpPr>
        <p:spPr/>
        <p:txBody>
          <a:bodyPr>
            <a:normAutofit/>
          </a:bodyPr>
          <a:lstStyle/>
          <a:p>
            <a:r>
              <a:rPr lang="en-US" dirty="0">
                <a:latin typeface="+mn-lt"/>
              </a:rPr>
              <a:t>Image Processing Models</a:t>
            </a:r>
          </a:p>
        </p:txBody>
      </p:sp>
      <p:sp>
        <p:nvSpPr>
          <p:cNvPr id="9" name="Rectangle 3">
            <a:extLst>
              <a:ext uri="{FF2B5EF4-FFF2-40B4-BE49-F238E27FC236}">
                <a16:creationId xmlns:a16="http://schemas.microsoft.com/office/drawing/2014/main" id="{5025AFFA-E56B-49C4-86C5-04A33F130EA6}"/>
              </a:ext>
            </a:extLst>
          </p:cNvPr>
          <p:cNvSpPr>
            <a:spLocks noGrp="1" noChangeArrowheads="1"/>
          </p:cNvSpPr>
          <p:nvPr>
            <p:ph type="body" sz="quarter" idx="29"/>
          </p:nvPr>
        </p:nvSpPr>
        <p:spPr bwMode="auto">
          <a:xfrm>
            <a:off x="774162" y="2177392"/>
            <a:ext cx="3398988" cy="17465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90000"/>
              </a:lnSpc>
              <a:spcBef>
                <a:spcPct val="0"/>
              </a:spcBef>
              <a:spcAft>
                <a:spcPts val="600"/>
              </a:spcAft>
              <a:buClrTx/>
              <a:buSzTx/>
              <a:buFontTx/>
              <a:buNone/>
              <a:tabLst/>
            </a:pPr>
            <a:r>
              <a:rPr lang="en-US" sz="1600" b="0" i="0" u="none" strike="noStrike" dirty="0">
                <a:effectLst/>
                <a:latin typeface="+mn-lt"/>
                <a:hlinkClick r:id="rId2">
                  <a:extLst>
                    <a:ext uri="{A12FA001-AC4F-418D-AE19-62706E023703}">
                      <ahyp:hlinkClr xmlns:ahyp="http://schemas.microsoft.com/office/drawing/2018/hyperlinkcolor" val="tx"/>
                    </a:ext>
                  </a:extLst>
                </a:hlinkClick>
              </a:rPr>
              <a:t>An Attention-Based Approach for Single Image Super Resolution</a:t>
            </a:r>
            <a:r>
              <a:rPr lang="en-US" sz="1600" b="0" i="0" dirty="0">
                <a:effectLst/>
                <a:latin typeface="+mn-lt"/>
              </a:rPr>
              <a:t> but with reduced number of channels and changes in network architecture. It enhances the resolution of the input image by a factor of 4.</a:t>
            </a:r>
            <a:endParaRPr lang="en-US" altLang="en-US" sz="2000" dirty="0">
              <a:latin typeface="+mn-lt"/>
            </a:endParaRPr>
          </a:p>
        </p:txBody>
      </p:sp>
      <p:pic>
        <p:nvPicPr>
          <p:cNvPr id="1026" name="Picture 2">
            <a:extLst>
              <a:ext uri="{FF2B5EF4-FFF2-40B4-BE49-F238E27FC236}">
                <a16:creationId xmlns:a16="http://schemas.microsoft.com/office/drawing/2014/main" id="{3880F090-B32A-4086-93C2-2A39DD17F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61" y="4149874"/>
            <a:ext cx="3398988" cy="1911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68C6BD5-1FD5-4F74-A9F1-123A8A42C5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2527" y="2139952"/>
            <a:ext cx="6972183" cy="39218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F319F6-BD92-4591-B24C-2A649484C804}"/>
              </a:ext>
            </a:extLst>
          </p:cNvPr>
          <p:cNvSpPr txBox="1"/>
          <p:nvPr/>
        </p:nvSpPr>
        <p:spPr>
          <a:xfrm>
            <a:off x="571500" y="1367035"/>
            <a:ext cx="6094602"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1600" b="1" i="0" dirty="0">
                <a:solidFill>
                  <a:schemeClr val="tx1"/>
                </a:solidFill>
                <a:effectLst/>
              </a:rPr>
              <a:t>Single Image Super Resolution</a:t>
            </a:r>
          </a:p>
        </p:txBody>
      </p:sp>
    </p:spTree>
    <p:extLst>
      <p:ext uri="{BB962C8B-B14F-4D97-AF65-F5344CB8AC3E}">
        <p14:creationId xmlns:p14="http://schemas.microsoft.com/office/powerpoint/2010/main" val="252414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74AA49-7B29-43FE-9431-29C258EBC975}"/>
              </a:ext>
            </a:extLst>
          </p:cNvPr>
          <p:cNvSpPr>
            <a:spLocks noGrp="1"/>
          </p:cNvSpPr>
          <p:nvPr>
            <p:ph sz="quarter" idx="13"/>
          </p:nvPr>
        </p:nvSpPr>
        <p:spPr/>
        <p:txBody>
          <a:bodyPr>
            <a:normAutofit/>
          </a:bodyPr>
          <a:lstStyle/>
          <a:p>
            <a:pPr marL="0" indent="0">
              <a:buNone/>
            </a:pPr>
            <a:r>
              <a:rPr lang="en-US" dirty="0">
                <a:solidFill>
                  <a:schemeClr val="tx1"/>
                </a:solidFill>
              </a:rPr>
              <a:t>The model downloader allows the developer to easily fetch both publicly available models and Intel provided models. It conveniently free developers from constant searching for the online locations of models.</a:t>
            </a:r>
          </a:p>
          <a:p>
            <a:pPr marL="0" indent="0">
              <a:buNone/>
            </a:pPr>
            <a:r>
              <a:rPr lang="en-US" dirty="0" err="1">
                <a:solidFill>
                  <a:srgbClr val="FFFF00"/>
                </a:solidFill>
              </a:rPr>
              <a:t>omz_downloader</a:t>
            </a:r>
            <a:r>
              <a:rPr lang="en-US" dirty="0">
                <a:solidFill>
                  <a:srgbClr val="FFFF00"/>
                </a:solidFill>
              </a:rPr>
              <a:t> –all     # Download all the models. This takes a while.</a:t>
            </a:r>
            <a:endParaRPr lang="en-US" dirty="0">
              <a:solidFill>
                <a:schemeClr val="tx1"/>
              </a:solidFill>
            </a:endParaRPr>
          </a:p>
          <a:p>
            <a:pPr marL="0" indent="0">
              <a:buNone/>
            </a:pPr>
            <a:r>
              <a:rPr lang="en-US" dirty="0">
                <a:solidFill>
                  <a:schemeClr val="tx1"/>
                </a:solidFill>
              </a:rPr>
              <a:t>This will download all models. The --all option can be replaced with other filter options to download only a subset of models. See the “Shared options” section.</a:t>
            </a:r>
          </a:p>
          <a:p>
            <a:pPr marL="0" indent="0">
              <a:buNone/>
            </a:pPr>
            <a:endParaRPr lang="en-US" dirty="0">
              <a:solidFill>
                <a:schemeClr val="tx1"/>
              </a:solidFill>
            </a:endParaRPr>
          </a:p>
          <a:p>
            <a:pPr marL="0" indent="0">
              <a:buNone/>
            </a:pPr>
            <a:r>
              <a:rPr lang="en-US" sz="2200" dirty="0">
                <a:solidFill>
                  <a:schemeClr val="tx1"/>
                </a:solidFill>
              </a:rPr>
              <a:t>Download a specific model example</a:t>
            </a:r>
          </a:p>
          <a:p>
            <a:pPr marL="0" indent="0" rtl="0">
              <a:buNone/>
            </a:pPr>
            <a:r>
              <a:rPr lang="en-US" altLang="en-US" sz="2100" dirty="0" err="1">
                <a:solidFill>
                  <a:srgbClr val="FFFF00"/>
                </a:solidFill>
              </a:rPr>
              <a:t>omz_downloader</a:t>
            </a:r>
            <a:r>
              <a:rPr lang="en-US" altLang="en-US" sz="2100" dirty="0">
                <a:solidFill>
                  <a:srgbClr val="FFFF00"/>
                </a:solidFill>
              </a:rPr>
              <a:t> --name {model} --</a:t>
            </a:r>
            <a:r>
              <a:rPr lang="en-US" altLang="en-US" sz="2100" dirty="0" err="1">
                <a:solidFill>
                  <a:srgbClr val="FFFF00"/>
                </a:solidFill>
              </a:rPr>
              <a:t>output_dir</a:t>
            </a:r>
            <a:r>
              <a:rPr lang="en-US" altLang="en-US" sz="2100" dirty="0">
                <a:solidFill>
                  <a:srgbClr val="FFFF00"/>
                </a:solidFill>
              </a:rPr>
              <a:t> {</a:t>
            </a:r>
            <a:r>
              <a:rPr lang="en-US" altLang="en-US" sz="2100" dirty="0" err="1">
                <a:solidFill>
                  <a:srgbClr val="FFFF00"/>
                </a:solidFill>
              </a:rPr>
              <a:t>base_model_dir</a:t>
            </a:r>
            <a:r>
              <a:rPr lang="en-US" altLang="en-US" sz="2100" dirty="0">
                <a:solidFill>
                  <a:srgbClr val="FFFF00"/>
                </a:solidFill>
              </a:rPr>
              <a:t>} --</a:t>
            </a:r>
            <a:r>
              <a:rPr lang="en-US" altLang="en-US" sz="2100" dirty="0" err="1">
                <a:solidFill>
                  <a:srgbClr val="FFFF00"/>
                </a:solidFill>
              </a:rPr>
              <a:t>cache_dir</a:t>
            </a:r>
            <a:r>
              <a:rPr lang="en-US" altLang="en-US" sz="2100" dirty="0">
                <a:solidFill>
                  <a:srgbClr val="FFFF00"/>
                </a:solidFill>
              </a:rPr>
              <a:t> {</a:t>
            </a:r>
            <a:r>
              <a:rPr lang="en-US" altLang="en-US" sz="2100" dirty="0" err="1">
                <a:solidFill>
                  <a:srgbClr val="FFFF00"/>
                </a:solidFill>
              </a:rPr>
              <a:t>omz_cache_dir</a:t>
            </a:r>
            <a:r>
              <a:rPr lang="en-US" altLang="en-US" sz="2100" dirty="0">
                <a:solidFill>
                  <a:srgbClr val="FFFF00"/>
                </a:solidFill>
              </a:rPr>
              <a:t>} --precision {precision</a:t>
            </a:r>
          </a:p>
          <a:p>
            <a:pPr marL="0" indent="0">
              <a:buNone/>
            </a:pPr>
            <a:endParaRPr lang="en-US" dirty="0">
              <a:solidFill>
                <a:srgbClr val="FFFF00"/>
              </a:solidFill>
            </a:endParaRPr>
          </a:p>
        </p:txBody>
      </p:sp>
      <p:sp>
        <p:nvSpPr>
          <p:cNvPr id="3" name="Title 2">
            <a:extLst>
              <a:ext uri="{FF2B5EF4-FFF2-40B4-BE49-F238E27FC236}">
                <a16:creationId xmlns:a16="http://schemas.microsoft.com/office/drawing/2014/main" id="{E54ED160-8C89-4DB8-A651-1EE57B22D38D}"/>
              </a:ext>
            </a:extLst>
          </p:cNvPr>
          <p:cNvSpPr>
            <a:spLocks noGrp="1"/>
          </p:cNvSpPr>
          <p:nvPr>
            <p:ph type="title"/>
          </p:nvPr>
        </p:nvSpPr>
        <p:spPr/>
        <p:txBody>
          <a:bodyPr/>
          <a:lstStyle/>
          <a:p>
            <a:r>
              <a:rPr lang="en-US" dirty="0"/>
              <a:t>Model Downloader Usage</a:t>
            </a:r>
            <a:br>
              <a:rPr lang="en-US" b="0" i="0" dirty="0">
                <a:effectLst/>
                <a:latin typeface="Arial" panose="020B0604020202020204" pitchFamily="34" charset="0"/>
              </a:rPr>
            </a:br>
            <a:endParaRPr lang="en-US" dirty="0"/>
          </a:p>
        </p:txBody>
      </p:sp>
    </p:spTree>
    <p:extLst>
      <p:ext uri="{BB962C8B-B14F-4D97-AF65-F5344CB8AC3E}">
        <p14:creationId xmlns:p14="http://schemas.microsoft.com/office/powerpoint/2010/main" val="365571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39DA84-9114-4A10-8B75-F8751BAF16C6}"/>
              </a:ext>
            </a:extLst>
          </p:cNvPr>
          <p:cNvSpPr>
            <a:spLocks noGrp="1"/>
          </p:cNvSpPr>
          <p:nvPr>
            <p:ph sz="quarter" idx="13"/>
          </p:nvPr>
        </p:nvSpPr>
        <p:spPr>
          <a:xfrm>
            <a:off x="607483" y="1946990"/>
            <a:ext cx="10970683" cy="4131998"/>
          </a:xfrm>
        </p:spPr>
        <p:txBody>
          <a:bodyPr>
            <a:normAutofit fontScale="92500" lnSpcReduction="20000"/>
          </a:bodyPr>
          <a:lstStyle/>
          <a:p>
            <a:pPr marL="0" indent="0">
              <a:buNone/>
            </a:pPr>
            <a:r>
              <a:rPr lang="en-US" sz="2300" dirty="0" err="1">
                <a:solidFill>
                  <a:srgbClr val="FFFF00"/>
                </a:solidFill>
              </a:rPr>
              <a:t>omz_converter</a:t>
            </a:r>
            <a:r>
              <a:rPr lang="en-US" sz="2300" dirty="0">
                <a:solidFill>
                  <a:srgbClr val="FFFF00"/>
                </a:solidFill>
              </a:rPr>
              <a:t> –all</a:t>
            </a:r>
            <a:endParaRPr lang="en-US" altLang="en-US" sz="2300" dirty="0">
              <a:solidFill>
                <a:srgbClr val="FFFF0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indent="0" defTabSz="914400" rtl="0" eaLnBrk="0" fontAlgn="base" hangingPunct="0">
              <a:spcBef>
                <a:spcPct val="0"/>
              </a:spcBef>
              <a:spcAft>
                <a:spcPct val="0"/>
              </a:spcAft>
              <a:buNone/>
            </a:pPr>
            <a:r>
              <a:rPr lang="en-US" altLang="en-US" sz="2200" dirty="0">
                <a:solidFill>
                  <a:schemeClr val="tx1"/>
                </a:solidFill>
              </a:rPr>
              <a:t>This will convert all models into the OpenVINO™ IR format. Models that were originally in that format are ignored. Models in PyTorch format will be converted in ONNX format first.</a:t>
            </a:r>
          </a:p>
          <a:p>
            <a:pPr marL="0" indent="0" defTabSz="914400" rtl="0" eaLnBrk="0" fontAlgn="base" hangingPunct="0">
              <a:spcBef>
                <a:spcPct val="0"/>
              </a:spcBef>
              <a:spcAft>
                <a:spcPct val="0"/>
              </a:spcAft>
              <a:buNone/>
            </a:pPr>
            <a:endParaRPr lang="en-US" altLang="en-US" sz="2200" dirty="0">
              <a:solidFill>
                <a:schemeClr val="tx1"/>
              </a:solidFill>
            </a:endParaRPr>
          </a:p>
          <a:p>
            <a:pPr marL="0" indent="0" defTabSz="914400" rtl="0" eaLnBrk="0" fontAlgn="base" hangingPunct="0">
              <a:spcBef>
                <a:spcPct val="0"/>
              </a:spcBef>
              <a:spcAft>
                <a:spcPct val="0"/>
              </a:spcAft>
              <a:buNone/>
            </a:pPr>
            <a:r>
              <a:rPr lang="en-US" altLang="en-US" sz="2200" dirty="0">
                <a:solidFill>
                  <a:schemeClr val="tx1"/>
                </a:solidFill>
              </a:rPr>
              <a:t>The --all option can be replaced with other filter options to convert only a subset of models. See the “Shared options” section.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solidFill>
              <a:latin typeface="Arial" panose="020B0604020202020204" pitchFamily="34" charset="0"/>
              <a:cs typeface="Arial" panose="020B0604020202020204" pitchFamily="34" charset="0"/>
            </a:endParaRPr>
          </a:p>
          <a:p>
            <a:pPr marL="0" lvl="0" indent="0" rtl="0" fontAlgn="base">
              <a:buNone/>
            </a:pPr>
            <a:r>
              <a:rPr lang="en-US" altLang="en-US" sz="2300" dirty="0" err="1">
                <a:solidFill>
                  <a:srgbClr val="FFFF00"/>
                </a:solidFill>
              </a:rPr>
              <a:t>omz_converter</a:t>
            </a:r>
            <a:r>
              <a:rPr lang="en-US" altLang="en-US" sz="2300" dirty="0">
                <a:solidFill>
                  <a:srgbClr val="FFFF00"/>
                </a:solidFill>
              </a:rPr>
              <a:t> --name {model} --precisions {precision} --</a:t>
            </a:r>
            <a:r>
              <a:rPr lang="en-US" altLang="en-US" sz="2300" dirty="0" err="1">
                <a:solidFill>
                  <a:srgbClr val="FFFF00"/>
                </a:solidFill>
              </a:rPr>
              <a:t>download_dir</a:t>
            </a:r>
            <a:r>
              <a:rPr lang="en-US" altLang="en-US" sz="2300" dirty="0">
                <a:solidFill>
                  <a:srgbClr val="FFFF00"/>
                </a:solidFill>
              </a:rPr>
              <a:t> {</a:t>
            </a:r>
            <a:r>
              <a:rPr lang="en-US" altLang="en-US" sz="2300" dirty="0" err="1">
                <a:solidFill>
                  <a:srgbClr val="FFFF00"/>
                </a:solidFill>
              </a:rPr>
              <a:t>base_model_dir</a:t>
            </a:r>
            <a:r>
              <a:rPr lang="en-US" altLang="en-US" sz="2300" dirty="0">
                <a:solidFill>
                  <a:srgbClr val="FFFF00"/>
                </a:solidFill>
              </a:rPr>
              <a:t>} --</a:t>
            </a:r>
            <a:r>
              <a:rPr lang="en-US" altLang="en-US" sz="2300" dirty="0" err="1">
                <a:solidFill>
                  <a:srgbClr val="FFFF00"/>
                </a:solidFill>
              </a:rPr>
              <a:t>output_dir</a:t>
            </a:r>
            <a:r>
              <a:rPr lang="en-US" altLang="en-US" sz="2300" dirty="0">
                <a:solidFill>
                  <a:srgbClr val="FFFF00"/>
                </a:solidFill>
              </a:rPr>
              <a:t> {</a:t>
            </a:r>
            <a:r>
              <a:rPr lang="en-US" altLang="en-US" sz="2300" dirty="0" err="1">
                <a:solidFill>
                  <a:srgbClr val="FFFF00"/>
                </a:solidFill>
              </a:rPr>
              <a:t>base_model_dir</a:t>
            </a:r>
            <a:r>
              <a:rPr lang="en-US" altLang="en-US" sz="2300" dirty="0">
                <a:solidFill>
                  <a:srgbClr val="FFFF00"/>
                </a:solidFill>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dirty="0">
              <a:solidFill>
                <a:srgbClr val="FFFF00"/>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dirty="0">
                <a:solidFill>
                  <a:schemeClr val="tx1"/>
                </a:solidFill>
              </a:rPr>
              <a:t>This command will convert a specific model in the </a:t>
            </a:r>
            <a:r>
              <a:rPr lang="en-US" altLang="en-US" sz="2200" dirty="0" err="1">
                <a:solidFill>
                  <a:schemeClr val="tx1"/>
                </a:solidFill>
              </a:rPr>
              <a:t>download_dir</a:t>
            </a:r>
            <a:r>
              <a:rPr lang="en-US" altLang="en-US" sz="2200" dirty="0">
                <a:solidFill>
                  <a:schemeClr val="tx1"/>
                </a:solidFill>
              </a:rPr>
              <a:t> to a specific format in the </a:t>
            </a:r>
            <a:r>
              <a:rPr lang="en-US" altLang="en-US" sz="2200" dirty="0" err="1">
                <a:solidFill>
                  <a:schemeClr val="tx1"/>
                </a:solidFill>
              </a:rPr>
              <a:t>output_dir</a:t>
            </a:r>
            <a:endParaRPr lang="en-US" altLang="en-US" sz="22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endParaRPr kumimoji="0" lang="en-US" altLang="en-US" sz="3600" b="0" i="0" u="none" strike="noStrike" cap="none" normalizeH="0" baseline="0" dirty="0">
              <a:ln>
                <a:noFill/>
              </a:ln>
              <a:solidFill>
                <a:schemeClr val="tx1"/>
              </a:solidFill>
              <a:effectLst/>
              <a:latin typeface="Arial" panose="020B0604020202020204" pitchFamily="34" charset="0"/>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3" name="Title 2">
            <a:extLst>
              <a:ext uri="{FF2B5EF4-FFF2-40B4-BE49-F238E27FC236}">
                <a16:creationId xmlns:a16="http://schemas.microsoft.com/office/drawing/2014/main" id="{50F5C918-1C9D-4D5E-9FB1-62BAEBF7A925}"/>
              </a:ext>
            </a:extLst>
          </p:cNvPr>
          <p:cNvSpPr>
            <a:spLocks noGrp="1"/>
          </p:cNvSpPr>
          <p:nvPr>
            <p:ph type="title"/>
          </p:nvPr>
        </p:nvSpPr>
        <p:spPr/>
        <p:txBody>
          <a:bodyPr/>
          <a:lstStyle/>
          <a:p>
            <a:r>
              <a:rPr lang="en-US" dirty="0"/>
              <a:t>Model Converter Usage</a:t>
            </a:r>
          </a:p>
        </p:txBody>
      </p:sp>
      <p:sp>
        <p:nvSpPr>
          <p:cNvPr id="5" name="TextBox 4">
            <a:extLst>
              <a:ext uri="{FF2B5EF4-FFF2-40B4-BE49-F238E27FC236}">
                <a16:creationId xmlns:a16="http://schemas.microsoft.com/office/drawing/2014/main" id="{F9DC9C39-B032-4889-B658-913655FF5B2D}"/>
              </a:ext>
            </a:extLst>
          </p:cNvPr>
          <p:cNvSpPr txBox="1"/>
          <p:nvPr/>
        </p:nvSpPr>
        <p:spPr>
          <a:xfrm>
            <a:off x="3550535" y="5619744"/>
            <a:ext cx="6094520" cy="4260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US" dirty="0"/>
          </a:p>
        </p:txBody>
      </p:sp>
    </p:spTree>
    <p:extLst>
      <p:ext uri="{BB962C8B-B14F-4D97-AF65-F5344CB8AC3E}">
        <p14:creationId xmlns:p14="http://schemas.microsoft.com/office/powerpoint/2010/main" val="229991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AC2042-39CF-42E1-ACE4-5515D58658B0}"/>
              </a:ext>
            </a:extLst>
          </p:cNvPr>
          <p:cNvSpPr>
            <a:spLocks noGrp="1"/>
          </p:cNvSpPr>
          <p:nvPr>
            <p:ph sz="quarter" idx="13"/>
          </p:nvPr>
        </p:nvSpPr>
        <p:spPr>
          <a:xfrm>
            <a:off x="607484" y="2023873"/>
            <a:ext cx="10970683" cy="4409584"/>
          </a:xfrm>
        </p:spPr>
        <p:txBody>
          <a:bodyPr>
            <a:noAutofit/>
          </a:bodyPr>
          <a:lstStyle/>
          <a:p>
            <a:pPr marL="0" indent="0">
              <a:lnSpc>
                <a:spcPct val="100000"/>
              </a:lnSpc>
              <a:spcBef>
                <a:spcPts val="0"/>
              </a:spcBef>
              <a:buNone/>
            </a:pPr>
            <a:r>
              <a:rPr lang="en-US" sz="2000" dirty="0">
                <a:solidFill>
                  <a:schemeClr val="tx1"/>
                </a:solidFill>
              </a:rPr>
              <a:t>Quantization is using lower-bit representations than higher bits for a given real-valued number. For example, you can represent a continuous real number such as a 32-bit (or, 4 bytes) floating-point number with a discrete number such as an 8-bit (or, 1 byte) integer number. </a:t>
            </a:r>
          </a:p>
          <a:p>
            <a:pPr marL="0" indent="0">
              <a:lnSpc>
                <a:spcPct val="100000"/>
              </a:lnSpc>
              <a:spcBef>
                <a:spcPts val="0"/>
              </a:spcBef>
              <a:buNone/>
            </a:pPr>
            <a:endParaRPr lang="en-US" sz="2000" dirty="0">
              <a:solidFill>
                <a:schemeClr val="tx1"/>
              </a:solidFill>
            </a:endParaRPr>
          </a:p>
          <a:p>
            <a:pPr marL="0" indent="0">
              <a:lnSpc>
                <a:spcPct val="100000"/>
              </a:lnSpc>
              <a:spcBef>
                <a:spcPts val="0"/>
              </a:spcBef>
              <a:buNone/>
            </a:pPr>
            <a:r>
              <a:rPr lang="en-US" sz="2000" dirty="0">
                <a:solidFill>
                  <a:schemeClr val="tx1"/>
                </a:solidFill>
              </a:rPr>
              <a:t>In this way, users will get a much smaller sized model, with the benefit of improved inference speed .</a:t>
            </a:r>
          </a:p>
          <a:p>
            <a:pPr marL="0" indent="0">
              <a:lnSpc>
                <a:spcPct val="100000"/>
              </a:lnSpc>
              <a:spcBef>
                <a:spcPts val="0"/>
              </a:spcBef>
              <a:buNone/>
            </a:pPr>
            <a:endParaRPr lang="en-US" sz="2000" dirty="0">
              <a:solidFill>
                <a:schemeClr val="tx1"/>
              </a:solidFill>
            </a:endParaRPr>
          </a:p>
          <a:p>
            <a:pPr marL="0" indent="0">
              <a:lnSpc>
                <a:spcPct val="100000"/>
              </a:lnSpc>
              <a:spcBef>
                <a:spcPts val="0"/>
              </a:spcBef>
              <a:buNone/>
            </a:pPr>
            <a:r>
              <a:rPr lang="en-US" sz="2000" dirty="0">
                <a:solidFill>
                  <a:schemeClr val="tx1"/>
                </a:solidFill>
              </a:rPr>
              <a:t>Before you run the model quantizer, you must prepare a directory with the datasets required for the quantization process. This directory will be referred to as &lt;DATASET_DIR&gt; below. </a:t>
            </a:r>
          </a:p>
          <a:p>
            <a:pPr marL="0" indent="0">
              <a:lnSpc>
                <a:spcPct val="100000"/>
              </a:lnSpc>
              <a:spcBef>
                <a:spcPts val="0"/>
              </a:spcBef>
              <a:buNone/>
            </a:pPr>
            <a:endParaRPr lang="en-US" sz="2000" dirty="0">
              <a:solidFill>
                <a:schemeClr val="tx1"/>
              </a:solidFill>
            </a:endParaRPr>
          </a:p>
          <a:p>
            <a:pPr marL="0" indent="0">
              <a:lnSpc>
                <a:spcPct val="100000"/>
              </a:lnSpc>
              <a:spcBef>
                <a:spcPts val="0"/>
              </a:spcBef>
              <a:buNone/>
            </a:pPr>
            <a:r>
              <a:rPr lang="en-US" sz="2000" dirty="0">
                <a:solidFill>
                  <a:srgbClr val="FFFF00"/>
                </a:solidFill>
              </a:rPr>
              <a:t>	</a:t>
            </a:r>
            <a:r>
              <a:rPr lang="en-US" sz="2000" dirty="0" err="1">
                <a:solidFill>
                  <a:srgbClr val="FFFF00"/>
                </a:solidFill>
              </a:rPr>
              <a:t>omz_quantizer</a:t>
            </a:r>
            <a:r>
              <a:rPr lang="en-US" sz="2000" dirty="0">
                <a:solidFill>
                  <a:srgbClr val="FFFF00"/>
                </a:solidFill>
              </a:rPr>
              <a:t> </a:t>
            </a:r>
            <a:r>
              <a:rPr lang="en-US" altLang="en-US" sz="2000" dirty="0">
                <a:solidFill>
                  <a:srgbClr val="FFFF00"/>
                </a:solidFill>
              </a:rPr>
              <a:t>--name {model} </a:t>
            </a:r>
            <a:r>
              <a:rPr lang="en-US" sz="2000" dirty="0">
                <a:solidFill>
                  <a:srgbClr val="FFFF00"/>
                </a:solidFill>
              </a:rPr>
              <a:t>--</a:t>
            </a:r>
            <a:r>
              <a:rPr lang="en-US" sz="2000" dirty="0" err="1">
                <a:solidFill>
                  <a:srgbClr val="FFFF00"/>
                </a:solidFill>
              </a:rPr>
              <a:t>dataset_dir</a:t>
            </a:r>
            <a:r>
              <a:rPr lang="en-US" sz="2000" dirty="0">
                <a:solidFill>
                  <a:srgbClr val="FFFF00"/>
                </a:solidFill>
              </a:rPr>
              <a:t> &lt;DATASET_DIR&gt;</a:t>
            </a:r>
          </a:p>
          <a:p>
            <a:pPr marL="0" indent="0">
              <a:lnSpc>
                <a:spcPct val="100000"/>
              </a:lnSpc>
              <a:spcBef>
                <a:spcPts val="0"/>
              </a:spcBef>
              <a:buNone/>
            </a:pPr>
            <a:endParaRPr lang="en-US" sz="2000" dirty="0">
              <a:solidFill>
                <a:schemeClr val="accent3">
                  <a:lumMod val="60000"/>
                  <a:lumOff val="40000"/>
                </a:schemeClr>
              </a:solidFill>
            </a:endParaRPr>
          </a:p>
          <a:p>
            <a:pPr marL="0" indent="0">
              <a:lnSpc>
                <a:spcPct val="100000"/>
              </a:lnSpc>
              <a:spcBef>
                <a:spcPts val="0"/>
              </a:spcBef>
              <a:buNone/>
            </a:pPr>
            <a:endParaRPr lang="en-US" sz="2000" dirty="0">
              <a:solidFill>
                <a:schemeClr val="accent3">
                  <a:lumMod val="60000"/>
                  <a:lumOff val="40000"/>
                </a:schemeClr>
              </a:solidFill>
            </a:endParaRPr>
          </a:p>
        </p:txBody>
      </p:sp>
      <p:sp>
        <p:nvSpPr>
          <p:cNvPr id="3" name="Title 2">
            <a:extLst>
              <a:ext uri="{FF2B5EF4-FFF2-40B4-BE49-F238E27FC236}">
                <a16:creationId xmlns:a16="http://schemas.microsoft.com/office/drawing/2014/main" id="{DE36D43A-FD6B-4115-B9EA-0BEC266F0926}"/>
              </a:ext>
            </a:extLst>
          </p:cNvPr>
          <p:cNvSpPr>
            <a:spLocks noGrp="1"/>
          </p:cNvSpPr>
          <p:nvPr>
            <p:ph type="title"/>
          </p:nvPr>
        </p:nvSpPr>
        <p:spPr/>
        <p:txBody>
          <a:bodyPr/>
          <a:lstStyle/>
          <a:p>
            <a:r>
              <a:rPr lang="en-US" dirty="0"/>
              <a:t>Model Quantizer Usage</a:t>
            </a:r>
          </a:p>
        </p:txBody>
      </p:sp>
    </p:spTree>
    <p:extLst>
      <p:ext uri="{BB962C8B-B14F-4D97-AF65-F5344CB8AC3E}">
        <p14:creationId xmlns:p14="http://schemas.microsoft.com/office/powerpoint/2010/main" val="39311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ECE3E5-5F49-49F1-B091-C84BABB952C8}"/>
              </a:ext>
            </a:extLst>
          </p:cNvPr>
          <p:cNvSpPr>
            <a:spLocks noGrp="1"/>
          </p:cNvSpPr>
          <p:nvPr>
            <p:ph type="title"/>
          </p:nvPr>
        </p:nvSpPr>
        <p:spPr>
          <a:xfrm>
            <a:off x="614362" y="1047751"/>
            <a:ext cx="11010901" cy="952500"/>
          </a:xfrm>
        </p:spPr>
        <p:txBody>
          <a:bodyPr vert="horz" lIns="0" tIns="0" rIns="0" bIns="0" rtlCol="0" anchor="t" anchorCtr="0">
            <a:noAutofit/>
          </a:bodyPr>
          <a:lstStyle/>
          <a:p>
            <a:r>
              <a:rPr lang="en-US" sz="4267" dirty="0"/>
              <a:t>Model Information Dumper Usage</a:t>
            </a:r>
            <a:br>
              <a:rPr lang="en-US" sz="4267" dirty="0"/>
            </a:br>
            <a:endParaRPr lang="en-US" sz="4267" dirty="0"/>
          </a:p>
        </p:txBody>
      </p:sp>
      <p:sp>
        <p:nvSpPr>
          <p:cNvPr id="2" name="Content Placeholder 1">
            <a:extLst>
              <a:ext uri="{FF2B5EF4-FFF2-40B4-BE49-F238E27FC236}">
                <a16:creationId xmlns:a16="http://schemas.microsoft.com/office/drawing/2014/main" id="{FC6107C2-00AE-4A01-A8AE-2BD66A6F5748}"/>
              </a:ext>
            </a:extLst>
          </p:cNvPr>
          <p:cNvSpPr>
            <a:spLocks noGrp="1"/>
          </p:cNvSpPr>
          <p:nvPr>
            <p:ph sz="quarter" idx="27"/>
          </p:nvPr>
        </p:nvSpPr>
        <p:spPr>
          <a:xfrm>
            <a:off x="571500" y="2144251"/>
            <a:ext cx="5288525" cy="4586947"/>
          </a:xfrm>
        </p:spPr>
        <p:txBody>
          <a:bodyPr/>
          <a:lstStyle/>
          <a:p>
            <a:r>
              <a:rPr lang="en-US" dirty="0">
                <a:solidFill>
                  <a:schemeClr val="tx1"/>
                </a:solidFill>
              </a:rPr>
              <a:t>The basic usage is to run the script like this:</a:t>
            </a:r>
          </a:p>
          <a:p>
            <a:pPr marL="0" indent="0">
              <a:buNone/>
            </a:pPr>
            <a:r>
              <a:rPr lang="en-US" dirty="0">
                <a:solidFill>
                  <a:schemeClr val="tx1"/>
                </a:solidFill>
              </a:rPr>
              <a:t>	</a:t>
            </a:r>
            <a:r>
              <a:rPr lang="en-US" sz="2100" dirty="0" err="1">
                <a:solidFill>
                  <a:srgbClr val="FFFF00"/>
                </a:solidFill>
              </a:rPr>
              <a:t>omz_info_dumper</a:t>
            </a:r>
            <a:r>
              <a:rPr lang="en-US" sz="2100" dirty="0">
                <a:solidFill>
                  <a:srgbClr val="FFFF00"/>
                </a:solidFill>
              </a:rPr>
              <a:t> –all</a:t>
            </a:r>
          </a:p>
          <a:p>
            <a:pPr marL="0" indent="0">
              <a:buNone/>
            </a:pPr>
            <a:endParaRPr lang="en-US" dirty="0">
              <a:solidFill>
                <a:schemeClr val="tx1"/>
              </a:solidFill>
            </a:endParaRPr>
          </a:p>
          <a:p>
            <a:pPr marL="0" indent="0">
              <a:buNone/>
            </a:pPr>
            <a:r>
              <a:rPr lang="en-US" dirty="0">
                <a:solidFill>
                  <a:schemeClr val="tx1"/>
                </a:solidFill>
              </a:rPr>
              <a:t>The dump is in JSON format by default.</a:t>
            </a:r>
          </a:p>
          <a:p>
            <a:pPr marL="0" indent="0">
              <a:buNone/>
            </a:pPr>
            <a:endParaRPr lang="en-US" dirty="0">
              <a:solidFill>
                <a:schemeClr val="tx1"/>
              </a:solidFill>
            </a:endParaRPr>
          </a:p>
        </p:txBody>
      </p:sp>
      <p:sp>
        <p:nvSpPr>
          <p:cNvPr id="6" name="Content Placeholder 5">
            <a:extLst>
              <a:ext uri="{FF2B5EF4-FFF2-40B4-BE49-F238E27FC236}">
                <a16:creationId xmlns:a16="http://schemas.microsoft.com/office/drawing/2014/main" id="{A578699C-F031-445E-94D8-E3672B7B9FC3}"/>
              </a:ext>
            </a:extLst>
          </p:cNvPr>
          <p:cNvSpPr>
            <a:spLocks noGrp="1"/>
          </p:cNvSpPr>
          <p:nvPr>
            <p:ph sz="quarter" idx="28"/>
          </p:nvPr>
        </p:nvSpPr>
        <p:spPr>
          <a:xfrm>
            <a:off x="6289113" y="2144251"/>
            <a:ext cx="5288525" cy="4586947"/>
          </a:xfrm>
        </p:spPr>
        <p:txBody>
          <a:bodyPr/>
          <a:lstStyle/>
          <a:p>
            <a:r>
              <a:rPr lang="en-US" dirty="0"/>
              <a:t>The information includes:</a:t>
            </a:r>
          </a:p>
          <a:p>
            <a:pPr lvl="1"/>
            <a:r>
              <a:rPr lang="en-US" dirty="0"/>
              <a:t>Name</a:t>
            </a:r>
          </a:p>
          <a:p>
            <a:pPr lvl="1"/>
            <a:r>
              <a:rPr lang="en-US" dirty="0"/>
              <a:t>Description</a:t>
            </a:r>
          </a:p>
          <a:p>
            <a:pPr lvl="1"/>
            <a:r>
              <a:rPr lang="en-US" dirty="0"/>
              <a:t>Framework</a:t>
            </a:r>
          </a:p>
          <a:p>
            <a:pPr lvl="1"/>
            <a:r>
              <a:rPr lang="en-US" dirty="0"/>
              <a:t>License</a:t>
            </a:r>
          </a:p>
          <a:p>
            <a:pPr lvl="1"/>
            <a:r>
              <a:rPr lang="en-US" dirty="0"/>
              <a:t>Accuracy</a:t>
            </a:r>
          </a:p>
          <a:p>
            <a:pPr lvl="1"/>
            <a:r>
              <a:rPr lang="en-US" dirty="0"/>
              <a:t>Precisions</a:t>
            </a:r>
          </a:p>
          <a:p>
            <a:pPr lvl="1"/>
            <a:r>
              <a:rPr lang="en-US" dirty="0"/>
              <a:t>Model configurations</a:t>
            </a:r>
          </a:p>
        </p:txBody>
      </p:sp>
    </p:spTree>
    <p:extLst>
      <p:ext uri="{BB962C8B-B14F-4D97-AF65-F5344CB8AC3E}">
        <p14:creationId xmlns:p14="http://schemas.microsoft.com/office/powerpoint/2010/main" val="290774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457FFB-4D5C-4879-9AAF-881F9FBB9E66}"/>
              </a:ext>
            </a:extLst>
          </p:cNvPr>
          <p:cNvSpPr>
            <a:spLocks noGrp="1"/>
          </p:cNvSpPr>
          <p:nvPr>
            <p:ph type="title"/>
          </p:nvPr>
        </p:nvSpPr>
        <p:spPr/>
        <p:txBody>
          <a:bodyPr>
            <a:normAutofit/>
          </a:bodyPr>
          <a:lstStyle/>
          <a:p>
            <a:r>
              <a:rPr lang="en-US" sz="4000" dirty="0">
                <a:solidFill>
                  <a:schemeClr val="tx1"/>
                </a:solidFill>
              </a:rPr>
              <a:t>OpenVINO Notebooks - 104-model-tools</a:t>
            </a:r>
          </a:p>
        </p:txBody>
      </p:sp>
      <p:sp>
        <p:nvSpPr>
          <p:cNvPr id="8" name="Text Placeholder 7">
            <a:extLst>
              <a:ext uri="{FF2B5EF4-FFF2-40B4-BE49-F238E27FC236}">
                <a16:creationId xmlns:a16="http://schemas.microsoft.com/office/drawing/2014/main" id="{4CC3A4FA-2741-428A-A85C-DF6C696ACA4B}"/>
              </a:ext>
            </a:extLst>
          </p:cNvPr>
          <p:cNvSpPr>
            <a:spLocks noGrp="1"/>
          </p:cNvSpPr>
          <p:nvPr>
            <p:ph sz="quarter" idx="10"/>
          </p:nvPr>
        </p:nvSpPr>
        <p:spPr>
          <a:xfrm>
            <a:off x="614363" y="2735595"/>
            <a:ext cx="5481637" cy="1386809"/>
          </a:xfrm>
        </p:spPr>
        <p:txBody>
          <a:bodyPr>
            <a:normAutofit/>
          </a:bodyPr>
          <a:lstStyle/>
          <a:p>
            <a:r>
              <a:rPr lang="en-US" sz="2400" dirty="0">
                <a:hlinkClick r:id="rId2"/>
              </a:rPr>
              <a:t>https://github.com/openvinotoolkit/openvino_notebooks/tree/main/notebooks/104-model-tools</a:t>
            </a:r>
            <a:endParaRPr lang="en-US" sz="2400" dirty="0"/>
          </a:p>
          <a:p>
            <a:endParaRPr lang="en-US" sz="2400" dirty="0"/>
          </a:p>
        </p:txBody>
      </p:sp>
      <p:pic>
        <p:nvPicPr>
          <p:cNvPr id="6" name="Content Placeholder 5">
            <a:extLst>
              <a:ext uri="{FF2B5EF4-FFF2-40B4-BE49-F238E27FC236}">
                <a16:creationId xmlns:a16="http://schemas.microsoft.com/office/drawing/2014/main" id="{EB84B5E7-19EC-40E2-AE40-6D69576ED62B}"/>
              </a:ext>
            </a:extLst>
          </p:cNvPr>
          <p:cNvPicPr>
            <a:picLocks noGrp="1" noChangeAspect="1"/>
          </p:cNvPicPr>
          <p:nvPr>
            <p:ph sz="quarter" idx="11"/>
          </p:nvPr>
        </p:nvPicPr>
        <p:blipFill>
          <a:blip r:embed="rId3"/>
          <a:stretch>
            <a:fillRect/>
          </a:stretch>
        </p:blipFill>
        <p:spPr>
          <a:xfrm>
            <a:off x="6096000" y="2206774"/>
            <a:ext cx="5489575" cy="3285827"/>
          </a:xfrm>
        </p:spPr>
      </p:pic>
    </p:spTree>
    <p:extLst>
      <p:ext uri="{BB962C8B-B14F-4D97-AF65-F5344CB8AC3E}">
        <p14:creationId xmlns:p14="http://schemas.microsoft.com/office/powerpoint/2010/main" val="38072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5018" y="2998106"/>
            <a:ext cx="10688782" cy="1199822"/>
          </a:xfrm>
        </p:spPr>
        <p:txBody>
          <a:bodyPr vert="horz" lIns="91440" tIns="45720" rIns="91440" bIns="45720" rtlCol="0" anchor="t" anchorCtr="0">
            <a:normAutofit/>
          </a:bodyPr>
          <a:lstStyle/>
          <a:p>
            <a:pPr fontAlgn="base"/>
            <a:r>
              <a:rPr lang="en-US" sz="4700" b="1" dirty="0"/>
              <a:t>Model Optimizer</a:t>
            </a:r>
          </a:p>
        </p:txBody>
      </p:sp>
      <p:sp>
        <p:nvSpPr>
          <p:cNvPr id="6" name="Text Placeholder 5">
            <a:extLst>
              <a:ext uri="{FF2B5EF4-FFF2-40B4-BE49-F238E27FC236}">
                <a16:creationId xmlns:a16="http://schemas.microsoft.com/office/drawing/2014/main" id="{F78A92B3-3C5F-4491-AF9C-635B7E28475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343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190AA8-680F-4284-8F65-F629EA55202C}"/>
              </a:ext>
            </a:extLst>
          </p:cNvPr>
          <p:cNvSpPr>
            <a:spLocks noGrp="1"/>
          </p:cNvSpPr>
          <p:nvPr>
            <p:ph type="title"/>
          </p:nvPr>
        </p:nvSpPr>
        <p:spPr>
          <a:xfrm>
            <a:off x="633516" y="317538"/>
            <a:ext cx="11010816" cy="277586"/>
          </a:xfrm>
        </p:spPr>
        <p:txBody>
          <a:bodyPr/>
          <a:lstStyle/>
          <a:p>
            <a:r>
              <a:rPr lang="en-US" sz="2400">
                <a:solidFill>
                  <a:schemeClr val="tx1"/>
                </a:solidFill>
              </a:rPr>
              <a:t>Compounding effect of hardware and software </a:t>
            </a:r>
            <a:r>
              <a:rPr lang="en-US" sz="2400"/>
              <a:t>c</a:t>
            </a:r>
            <a:r>
              <a:rPr lang="en-US" sz="2400">
                <a:solidFill>
                  <a:schemeClr val="tx1"/>
                </a:solidFill>
              </a:rPr>
              <a:t>onfiguration</a:t>
            </a:r>
          </a:p>
        </p:txBody>
      </p:sp>
      <p:sp>
        <p:nvSpPr>
          <p:cNvPr id="13" name="TextBox 12">
            <a:extLst>
              <a:ext uri="{FF2B5EF4-FFF2-40B4-BE49-F238E27FC236}">
                <a16:creationId xmlns:a16="http://schemas.microsoft.com/office/drawing/2014/main" id="{5C73D65D-24C7-49D2-B5B9-A5DBCA004B96}"/>
              </a:ext>
            </a:extLst>
          </p:cNvPr>
          <p:cNvSpPr txBox="1"/>
          <p:nvPr/>
        </p:nvSpPr>
        <p:spPr>
          <a:xfrm>
            <a:off x="557405" y="584073"/>
            <a:ext cx="3790950" cy="276999"/>
          </a:xfrm>
          <a:prstGeom prst="rect">
            <a:avLst/>
          </a:prstGeom>
          <a:noFill/>
          <a:ln w="12700" cap="flat">
            <a:noFill/>
            <a:miter lim="400000"/>
          </a:ln>
          <a:effectLst/>
          <a:sp3d/>
        </p:spPr>
        <p:txBody>
          <a:bodyPr rot="0" spcFirstLastPara="1" vertOverflow="overflow" horzOverflow="overflow" vert="horz" wrap="square" lIns="91440" tIns="45720" rIns="91440" bIns="45720" numCol="1" spcCol="38100" rtlCol="0" anchor="b"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lvl="0" defTabSz="2438338" eaLnBrk="1">
              <a:lnSpc>
                <a:spcPct val="100000"/>
              </a:lnSpc>
              <a:spcBef>
                <a:spcPts val="0"/>
              </a:spcBef>
              <a:defRPr sz="1000" kern="1200">
                <a:uLnTx/>
                <a:latin typeface="IntelOne Display Regular"/>
              </a:defRPr>
            </a:lvl1pPr>
          </a:lstStyle>
          <a:p>
            <a:pPr marL="0" marR="0" lvl="0" indent="0" defTabSz="2438338" eaLnBrk="1" fontAlgn="auto" latinLnBrk="0" hangingPunct="1">
              <a:lnSpc>
                <a:spcPct val="100000"/>
              </a:lnSpc>
              <a:spcBef>
                <a:spcPts val="0"/>
              </a:spcBef>
              <a:spcAft>
                <a:spcPts val="0"/>
              </a:spcAft>
              <a:buClrTx/>
              <a:buSzTx/>
              <a:buFontTx/>
              <a:buNone/>
              <a:tabLst/>
              <a:defRPr/>
            </a:pPr>
            <a:r>
              <a:rPr lang="en-US" sz="1200">
                <a:solidFill>
                  <a:schemeClr val="accent2"/>
                </a:solidFill>
                <a:latin typeface="+mn-lt"/>
                <a:hlinkClick r:id="rId2" action="ppaction://hlinksldjump">
                  <a:extLst>
                    <a:ext uri="{A12FA001-AC4F-418D-AE19-62706E023703}">
                      <ahyp:hlinkClr xmlns:ahyp="http://schemas.microsoft.com/office/drawing/2018/hyperlinkcolor" val="tx"/>
                    </a:ext>
                  </a:extLst>
                </a:hlinkClick>
              </a:rPr>
              <a:t>See the compounding effect</a:t>
            </a:r>
            <a:endParaRPr lang="en-US" sz="1200">
              <a:solidFill>
                <a:schemeClr val="accent2"/>
              </a:solidFill>
              <a:latin typeface="+mn-lt"/>
            </a:endParaRPr>
          </a:p>
        </p:txBody>
      </p:sp>
      <p:graphicFrame>
        <p:nvGraphicFramePr>
          <p:cNvPr id="7" name="Table 6">
            <a:extLst>
              <a:ext uri="{FF2B5EF4-FFF2-40B4-BE49-F238E27FC236}">
                <a16:creationId xmlns:a16="http://schemas.microsoft.com/office/drawing/2014/main" id="{8F7EC9CD-5D11-4BBF-AFA2-2C517B252179}"/>
              </a:ext>
            </a:extLst>
          </p:cNvPr>
          <p:cNvGraphicFramePr>
            <a:graphicFrameLocks noGrp="1"/>
          </p:cNvGraphicFramePr>
          <p:nvPr/>
        </p:nvGraphicFramePr>
        <p:xfrm>
          <a:off x="650673" y="963765"/>
          <a:ext cx="10967027" cy="4970775"/>
        </p:xfrm>
        <a:graphic>
          <a:graphicData uri="http://schemas.openxmlformats.org/drawingml/2006/table">
            <a:tbl>
              <a:tblPr/>
              <a:tblGrid>
                <a:gridCol w="2018515">
                  <a:extLst>
                    <a:ext uri="{9D8B030D-6E8A-4147-A177-3AD203B41FA5}">
                      <a16:colId xmlns:a16="http://schemas.microsoft.com/office/drawing/2014/main" val="4105130950"/>
                    </a:ext>
                  </a:extLst>
                </a:gridCol>
                <a:gridCol w="2237128">
                  <a:extLst>
                    <a:ext uri="{9D8B030D-6E8A-4147-A177-3AD203B41FA5}">
                      <a16:colId xmlns:a16="http://schemas.microsoft.com/office/drawing/2014/main" val="2320074456"/>
                    </a:ext>
                  </a:extLst>
                </a:gridCol>
                <a:gridCol w="2237128">
                  <a:extLst>
                    <a:ext uri="{9D8B030D-6E8A-4147-A177-3AD203B41FA5}">
                      <a16:colId xmlns:a16="http://schemas.microsoft.com/office/drawing/2014/main" val="2237739096"/>
                    </a:ext>
                  </a:extLst>
                </a:gridCol>
                <a:gridCol w="2237128">
                  <a:extLst>
                    <a:ext uri="{9D8B030D-6E8A-4147-A177-3AD203B41FA5}">
                      <a16:colId xmlns:a16="http://schemas.microsoft.com/office/drawing/2014/main" val="3556489575"/>
                    </a:ext>
                  </a:extLst>
                </a:gridCol>
                <a:gridCol w="2237128">
                  <a:extLst>
                    <a:ext uri="{9D8B030D-6E8A-4147-A177-3AD203B41FA5}">
                      <a16:colId xmlns:a16="http://schemas.microsoft.com/office/drawing/2014/main" val="3570818074"/>
                    </a:ext>
                  </a:extLst>
                </a:gridCol>
              </a:tblGrid>
              <a:tr h="36576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ln>
                            <a:noFill/>
                          </a:ln>
                          <a:solidFill>
                            <a:schemeClr val="tx1"/>
                          </a:solidFill>
                          <a:effectLst/>
                          <a:latin typeface="+mn-lt"/>
                        </a:rPr>
                        <a:t>System board</a:t>
                      </a:r>
                      <a:endParaRPr lang="en-US" sz="850" b="1" i="0" u="none" strike="noStrike">
                        <a:ln>
                          <a:noFill/>
                        </a:ln>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dirty="0">
                          <a:solidFill>
                            <a:schemeClr val="tx1"/>
                          </a:solidFill>
                          <a:effectLst/>
                          <a:latin typeface="+mn-lt"/>
                        </a:rPr>
                        <a:t>1) </a:t>
                      </a:r>
                      <a:r>
                        <a:rPr lang="en-US" sz="850" b="0" i="0" u="none" strike="noStrike" dirty="0" err="1">
                          <a:solidFill>
                            <a:schemeClr val="tx1"/>
                          </a:solidFill>
                          <a:effectLst/>
                          <a:latin typeface="+mn-lt"/>
                        </a:rPr>
                        <a:t>Purley</a:t>
                      </a:r>
                      <a:r>
                        <a:rPr lang="en-US" sz="850" b="0" i="0" u="none" strike="noStrike" dirty="0">
                          <a:solidFill>
                            <a:schemeClr val="tx1"/>
                          </a:solidFill>
                          <a:effectLst/>
                          <a:latin typeface="+mn-lt"/>
                        </a:rPr>
                        <a:t> E63448-400, </a:t>
                      </a:r>
                    </a:p>
                    <a:p>
                      <a:pPr algn="ctr" fontAlgn="ctr"/>
                      <a:r>
                        <a:rPr lang="en-US" sz="850" b="0" i="0" u="none" strike="noStrike" dirty="0">
                          <a:solidFill>
                            <a:schemeClr val="tx1"/>
                          </a:solidFill>
                          <a:effectLst/>
                          <a:latin typeface="+mn-lt"/>
                        </a:rPr>
                        <a:t>Intel® Internal Reference System</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2) Intel® Server Board S2600STB</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dirty="0">
                          <a:solidFill>
                            <a:schemeClr val="tx1"/>
                          </a:solidFill>
                          <a:effectLst/>
                          <a:latin typeface="+mn-lt"/>
                        </a:rPr>
                        <a:t>3) Intel Server Board S2600STB</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4) Intel® Internal Reference System</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2986226"/>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ln>
                            <a:noFill/>
                          </a:ln>
                          <a:solidFill>
                            <a:schemeClr val="tx1"/>
                          </a:solidFill>
                          <a:effectLst/>
                          <a:latin typeface="+mn-lt"/>
                        </a:rPr>
                        <a:t>CPU</a:t>
                      </a:r>
                      <a:endParaRPr lang="en-US" sz="850" b="1" i="0" u="none" strike="noStrike">
                        <a:ln>
                          <a:noFill/>
                        </a:ln>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pt-BR" sz="850" b="0" i="0" u="none" strike="noStrike">
                          <a:solidFill>
                            <a:schemeClr val="tx1"/>
                          </a:solidFill>
                          <a:effectLst/>
                          <a:latin typeface="+mn-lt"/>
                        </a:rPr>
                        <a:t>Intel® Xeon® Silver 4116 @ 2.1 GHz</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pt-BR" sz="850" b="0" i="0" u="none" strike="noStrike">
                          <a:solidFill>
                            <a:schemeClr val="tx1"/>
                          </a:solidFill>
                          <a:effectLst/>
                          <a:latin typeface="+mn-lt"/>
                        </a:rPr>
                        <a:t>Intel® Xeon® Silver 4216 CPU @ 2.10 GHz</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pt-BR" sz="850" b="0" i="0" u="none" strike="noStrike" dirty="0">
                          <a:solidFill>
                            <a:schemeClr val="tx1"/>
                          </a:solidFill>
                          <a:effectLst/>
                          <a:latin typeface="+mn-lt"/>
                        </a:rPr>
                        <a:t>Intel® Xeon® Silver 4216R CPU @ 2.20 GHz</a:t>
                      </a:r>
                      <a:endParaRPr lang="en-US" sz="850" b="0" i="0" u="none" strike="noStrike" dirty="0">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pt-BR" sz="850" b="0" i="0" u="none" strike="noStrike">
                          <a:solidFill>
                            <a:schemeClr val="tx1"/>
                          </a:solidFill>
                          <a:effectLst/>
                          <a:latin typeface="+mn-lt"/>
                        </a:rPr>
                        <a:t>Intel® Xeon® Silver 4316 CPU @ 2.30 GHz</a:t>
                      </a:r>
                      <a:endParaRPr lang="en-US" sz="850" b="0" i="0" u="none" strike="noStrike">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7377279"/>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ln>
                            <a:noFill/>
                          </a:ln>
                          <a:solidFill>
                            <a:schemeClr val="tx1"/>
                          </a:solidFill>
                          <a:effectLst/>
                          <a:latin typeface="+mn-lt"/>
                        </a:rPr>
                        <a:t>Sockets, physical cores/socket</a:t>
                      </a:r>
                      <a:endParaRPr lang="en-US" sz="850" b="1" i="0" u="none" strike="noStrike">
                        <a:ln>
                          <a:noFill/>
                        </a:ln>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2, 12</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2, 16</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2, 16</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2, 20</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66832"/>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ln>
                            <a:noFill/>
                          </a:ln>
                          <a:solidFill>
                            <a:schemeClr val="tx1"/>
                          </a:solidFill>
                          <a:effectLst/>
                          <a:latin typeface="+mn-lt"/>
                        </a:rPr>
                        <a:t>Hyperthreading/turbo setting</a:t>
                      </a:r>
                      <a:endParaRPr lang="en-US" sz="850" b="1" i="0" u="none" strike="noStrike">
                        <a:ln>
                          <a:noFill/>
                        </a:ln>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Enabled/On</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u="none" strike="noStrike">
                          <a:solidFill>
                            <a:schemeClr val="tx1"/>
                          </a:solidFill>
                          <a:effectLst/>
                          <a:latin typeface="+mn-lt"/>
                        </a:rPr>
                        <a:t>Enabled/On</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Enabled/On</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Enabled/On</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9691158"/>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i="0" u="none" strike="noStrike">
                          <a:ln>
                            <a:noFill/>
                          </a:ln>
                          <a:solidFill>
                            <a:schemeClr val="tx1"/>
                          </a:solidFill>
                          <a:effectLst/>
                          <a:latin typeface="+mn-lt"/>
                        </a:rPr>
                        <a:t>Memory</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12x 16 GB DDR4 2400 MHz</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12x 64 GB DDR4 2400 MHz</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12x 32GB DDR4 2666 MHz</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16 x32GB DDR4 2666 MHz</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3642053"/>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ln>
                            <a:noFill/>
                          </a:ln>
                          <a:solidFill>
                            <a:schemeClr val="tx1"/>
                          </a:solidFill>
                          <a:effectLst/>
                          <a:latin typeface="+mn-lt"/>
                        </a:rPr>
                        <a:t>OS</a:t>
                      </a:r>
                      <a:endParaRPr lang="en-US" sz="850" b="1" i="0" u="none" strike="noStrike">
                        <a:ln>
                          <a:noFill/>
                        </a:ln>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UB-16.04.3 LTS</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u="none" strike="noStrike">
                          <a:solidFill>
                            <a:schemeClr val="tx1"/>
                          </a:solidFill>
                          <a:effectLst/>
                          <a:latin typeface="+mn-lt"/>
                        </a:rPr>
                        <a:t>UB-18.04 LTS</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u="none" strike="noStrike">
                          <a:solidFill>
                            <a:schemeClr val="tx1"/>
                          </a:solidFill>
                          <a:effectLst/>
                          <a:latin typeface="+mn-lt"/>
                        </a:rPr>
                        <a:t>UB-18.04 LTS</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u="none" strike="noStrike">
                          <a:solidFill>
                            <a:schemeClr val="tx1"/>
                          </a:solidFill>
                          <a:effectLst/>
                          <a:latin typeface="+mn-lt"/>
                        </a:rPr>
                        <a:t>UB-20.04 LTS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900440"/>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ln>
                            <a:noFill/>
                          </a:ln>
                          <a:solidFill>
                            <a:schemeClr val="tx1"/>
                          </a:solidFill>
                          <a:effectLst/>
                          <a:latin typeface="+mn-lt"/>
                        </a:rPr>
                        <a:t>Kernel</a:t>
                      </a:r>
                      <a:endParaRPr lang="en-US" sz="850" b="1" i="0" u="none" strike="noStrike">
                        <a:ln>
                          <a:noFill/>
                        </a:ln>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4.4.0-210-generic</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 4.15.0-96-generic</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5.3.0-24-generic</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5.13.0-rc5-intel-next+</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5858356"/>
                  </a:ext>
                </a:extLst>
              </a:tr>
              <a:tr h="32004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i="0" u="none" strike="noStrike">
                          <a:ln>
                            <a:noFill/>
                          </a:ln>
                          <a:solidFill>
                            <a:schemeClr val="tx1"/>
                          </a:solidFill>
                          <a:effectLst/>
                          <a:latin typeface="+mn-lt"/>
                        </a:rPr>
                        <a:t>Software</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Intel® Distribution of OpenVINO™ toolkit R5 </a:t>
                      </a:r>
                      <a:r>
                        <a:rPr kumimoji="0" lang="en-US" sz="850" b="0" i="0" u="none" strike="noStrike" kern="1200" cap="none" spc="0" normalizeH="0" baseline="0" noProof="0">
                          <a:ln>
                            <a:noFill/>
                          </a:ln>
                          <a:solidFill>
                            <a:schemeClr val="tx1"/>
                          </a:solidFill>
                          <a:effectLst/>
                          <a:uLnTx/>
                          <a:uFillTx/>
                          <a:latin typeface="+mn-lt"/>
                          <a:ea typeface="+mn-ea"/>
                          <a:cs typeface="+mn-cs"/>
                        </a:rPr>
                        <a:t>2018</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Intel® Distribution of OpenVINO™ toolkit R3 </a:t>
                      </a:r>
                      <a:r>
                        <a:rPr kumimoji="0" lang="en-US" sz="850" b="0" i="0" u="none" strike="noStrike" kern="1200" cap="none" spc="0" normalizeH="0" baseline="0" noProof="0">
                          <a:ln>
                            <a:noFill/>
                          </a:ln>
                          <a:solidFill>
                            <a:schemeClr val="tx1"/>
                          </a:solidFill>
                          <a:effectLst/>
                          <a:uLnTx/>
                          <a:uFillTx/>
                          <a:latin typeface="+mn-lt"/>
                          <a:ea typeface="+mn-ea"/>
                          <a:cs typeface="+mn-cs"/>
                        </a:rPr>
                        <a:t>2019</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Intel® Distribution of OpenVINO™ toolkit 2021.2</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Intel® Distribution of OpenVINO™ toolkit 2021.4.1</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131446"/>
                  </a:ext>
                </a:extLst>
              </a:tr>
              <a:tr h="458351">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i="0" u="none" strike="noStrike">
                          <a:ln>
                            <a:noFill/>
                          </a:ln>
                          <a:solidFill>
                            <a:schemeClr val="tx1"/>
                          </a:solidFill>
                          <a:effectLst/>
                          <a:latin typeface="+mn-lt"/>
                        </a:rPr>
                        <a:t>BIOS</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PLYXCRB1.86B.0616.D08.2109180410</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Intel Corporation</a:t>
                      </a:r>
                    </a:p>
                    <a:p>
                      <a:pPr algn="ctr" fontAlgn="ctr"/>
                      <a:r>
                        <a:rPr lang="en-US" sz="850" b="0" i="0" u="none" strike="noStrike">
                          <a:solidFill>
                            <a:schemeClr val="tx1"/>
                          </a:solidFill>
                          <a:effectLst/>
                          <a:latin typeface="+mn-lt"/>
                        </a:rPr>
                        <a:t>SE5C620.86B.02.01.</a:t>
                      </a:r>
                    </a:p>
                    <a:p>
                      <a:pPr algn="ctr" fontAlgn="ctr"/>
                      <a:r>
                        <a:rPr lang="en-US" sz="850" b="0" i="0" u="none" strike="noStrike">
                          <a:solidFill>
                            <a:schemeClr val="tx1"/>
                          </a:solidFill>
                          <a:effectLst/>
                          <a:latin typeface="+mn-lt"/>
                        </a:rPr>
                        <a:t>0009.092820190230</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WLYDCRB1.SYS.0020.P93.2103190412</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1383552"/>
                  </a:ext>
                </a:extLst>
              </a:tr>
              <a:tr h="231224">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i="0" u="none" strike="noStrike">
                          <a:ln>
                            <a:noFill/>
                          </a:ln>
                          <a:solidFill>
                            <a:schemeClr val="tx1"/>
                          </a:solidFill>
                          <a:effectLst/>
                          <a:latin typeface="+mn-lt"/>
                        </a:rPr>
                        <a:t>BIOS release date</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September 18, 2021</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September 28, 2019</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March 19, 2021</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4336542"/>
                  </a:ext>
                </a:extLst>
              </a:tr>
              <a:tr h="458351">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i="0" u="none" strike="noStrike">
                          <a:ln>
                            <a:noFill/>
                          </a:ln>
                          <a:solidFill>
                            <a:schemeClr val="tx1"/>
                          </a:solidFill>
                          <a:effectLst/>
                          <a:latin typeface="+mn-lt"/>
                        </a:rPr>
                        <a:t>BIOS setting</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Select optimized default settings,</a:t>
                      </a:r>
                    </a:p>
                    <a:p>
                      <a:pPr algn="ctr" fontAlgn="ctr"/>
                      <a:r>
                        <a:rPr lang="en-US" sz="850" b="0" i="0" u="none" strike="noStrike">
                          <a:solidFill>
                            <a:schemeClr val="tx1"/>
                          </a:solidFill>
                          <a:effectLst/>
                          <a:latin typeface="+mn-lt"/>
                        </a:rPr>
                        <a:t>save, and exit</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Select optimized default settings,</a:t>
                      </a:r>
                    </a:p>
                    <a:p>
                      <a:pPr algn="ctr" fontAlgn="ctr"/>
                      <a:r>
                        <a:rPr lang="en-US" sz="850" b="0" i="0" u="none" strike="noStrike">
                          <a:solidFill>
                            <a:schemeClr val="tx1"/>
                          </a:solidFill>
                          <a:effectLst/>
                          <a:latin typeface="+mn-lt"/>
                        </a:rPr>
                        <a:t>save, and exit</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Select optimized default settings,</a:t>
                      </a:r>
                    </a:p>
                    <a:p>
                      <a:pPr algn="ctr" fontAlgn="ctr"/>
                      <a:r>
                        <a:rPr lang="en-US" sz="850" b="0" i="0" u="none" strike="noStrike">
                          <a:solidFill>
                            <a:schemeClr val="tx1"/>
                          </a:solidFill>
                          <a:effectLst/>
                          <a:latin typeface="+mn-lt"/>
                        </a:rPr>
                        <a:t>change power policy to "performance,"</a:t>
                      </a:r>
                    </a:p>
                    <a:p>
                      <a:pPr algn="ctr" fontAlgn="ctr"/>
                      <a:r>
                        <a:rPr lang="en-US" sz="850" b="0" i="0" u="none" strike="noStrike">
                          <a:solidFill>
                            <a:schemeClr val="tx1"/>
                          </a:solidFill>
                          <a:effectLst/>
                          <a:latin typeface="+mn-lt"/>
                        </a:rPr>
                        <a:t>save, and exit</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Select optimized default settings,</a:t>
                      </a:r>
                    </a:p>
                    <a:p>
                      <a:pPr algn="ctr" fontAlgn="ctr"/>
                      <a:r>
                        <a:rPr lang="en-US" sz="850" b="0" i="0" u="none" strike="noStrike">
                          <a:solidFill>
                            <a:schemeClr val="tx1"/>
                          </a:solidFill>
                          <a:effectLst/>
                          <a:latin typeface="+mn-lt"/>
                        </a:rPr>
                        <a:t>change power policy to "performance,"</a:t>
                      </a:r>
                    </a:p>
                    <a:p>
                      <a:pPr algn="ctr" fontAlgn="ctr"/>
                      <a:r>
                        <a:rPr lang="en-US" sz="850" b="0" i="0" u="none" strike="noStrike">
                          <a:solidFill>
                            <a:schemeClr val="tx1"/>
                          </a:solidFill>
                          <a:effectLst/>
                          <a:latin typeface="+mn-lt"/>
                        </a:rPr>
                        <a:t>save, and exit</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887650"/>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ln>
                            <a:noFill/>
                          </a:ln>
                          <a:solidFill>
                            <a:schemeClr val="tx1"/>
                          </a:solidFill>
                          <a:effectLst/>
                          <a:latin typeface="+mn-lt"/>
                        </a:rPr>
                        <a:t>Test</a:t>
                      </a:r>
                      <a:r>
                        <a:rPr lang="en-US" sz="850" b="1" u="none" strike="noStrike" baseline="0">
                          <a:ln>
                            <a:noFill/>
                          </a:ln>
                          <a:solidFill>
                            <a:schemeClr val="tx1"/>
                          </a:solidFill>
                          <a:effectLst/>
                          <a:latin typeface="+mn-lt"/>
                        </a:rPr>
                        <a:t> date</a:t>
                      </a:r>
                      <a:endParaRPr lang="en-US" sz="850" b="1" i="0" u="none" strike="noStrike">
                        <a:ln>
                          <a:noFill/>
                        </a:ln>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50" b="0" i="0" u="none" strike="noStrike" baseline="0">
                          <a:solidFill>
                            <a:schemeClr val="tx1"/>
                          </a:solidFill>
                          <a:effectLst/>
                          <a:latin typeface="+mn-lt"/>
                        </a:rPr>
                        <a:t>October 8, 2021</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50" b="0" i="0" u="none" strike="noStrike">
                          <a:solidFill>
                            <a:schemeClr val="tx1"/>
                          </a:solidFill>
                          <a:effectLst/>
                          <a:latin typeface="+mn-lt"/>
                        </a:rPr>
                        <a:t>September 27, 2019</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50" b="0" i="0" u="none" strike="noStrike">
                          <a:solidFill>
                            <a:schemeClr val="tx1"/>
                          </a:solidFill>
                          <a:effectLst/>
                          <a:latin typeface="+mn-lt"/>
                        </a:rPr>
                        <a:t>December 24, 2020</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50" b="0" i="0" u="none" strike="noStrike">
                          <a:solidFill>
                            <a:schemeClr val="tx1"/>
                          </a:solidFill>
                          <a:effectLst/>
                          <a:latin typeface="+mn-lt"/>
                        </a:rPr>
                        <a:t>September 6, 2021</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3939756"/>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ln>
                            <a:noFill/>
                          </a:ln>
                          <a:solidFill>
                            <a:schemeClr val="tx1"/>
                          </a:solidFill>
                          <a:effectLst/>
                          <a:latin typeface="+mn-lt"/>
                        </a:rPr>
                        <a:t>Precision and batch size</a:t>
                      </a:r>
                      <a:endParaRPr lang="en-US" sz="850" b="1" i="0" u="none" strike="noStrike">
                        <a:ln>
                          <a:noFill/>
                        </a:ln>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u="none" strike="noStrike">
                          <a:solidFill>
                            <a:schemeClr val="tx1"/>
                          </a:solidFill>
                          <a:effectLst/>
                          <a:latin typeface="+mn-lt"/>
                        </a:rPr>
                        <a:t>FP32/Batch 1</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u="none" strike="noStrike">
                          <a:solidFill>
                            <a:schemeClr val="tx1"/>
                          </a:solidFill>
                          <a:effectLst/>
                          <a:latin typeface="+mn-lt"/>
                        </a:rPr>
                        <a:t>int8/Batch 1</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int8/Batch 1</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int8/Batch 1</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1121082"/>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i="0" u="none" strike="noStrike">
                          <a:ln>
                            <a:noFill/>
                          </a:ln>
                          <a:solidFill>
                            <a:schemeClr val="tx1"/>
                          </a:solidFill>
                          <a:effectLst/>
                          <a:latin typeface="+mn-lt"/>
                        </a:rPr>
                        <a:t>Workload: model/image size</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MobileNet-SSD/300x300</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MobileNet-SSD/300x300</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MobileNet-SSD/300x300</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MobileNet-SSD/300x300</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3792860"/>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i="0" u="none" strike="noStrike">
                          <a:ln>
                            <a:noFill/>
                          </a:ln>
                          <a:solidFill>
                            <a:schemeClr val="tx1"/>
                          </a:solidFill>
                          <a:effectLst/>
                          <a:latin typeface="+mn-lt"/>
                        </a:rPr>
                        <a:t>Number of inference requests </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24</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32</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32</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10</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109613"/>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i="0" u="none" strike="noStrike">
                          <a:solidFill>
                            <a:schemeClr val="tx1"/>
                          </a:solidFill>
                          <a:effectLst/>
                          <a:latin typeface="+mn-lt"/>
                        </a:rPr>
                        <a:t>Number of execution streams </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24</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32</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32</a:t>
                      </a: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rPr>
                        <a:t>10</a:t>
                      </a: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124360"/>
                  </a:ext>
                </a:extLst>
              </a:tr>
              <a:tr h="228600">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solidFill>
                            <a:schemeClr val="tx1"/>
                          </a:solidFill>
                          <a:effectLst/>
                          <a:latin typeface="+mn-lt"/>
                        </a:rPr>
                        <a:t>Power (TDP link)</a:t>
                      </a:r>
                      <a:endParaRPr lang="en-US" sz="850" b="1" i="0" u="none" strike="noStrike">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hlinkClick r:id="rId3">
                            <a:extLst>
                              <a:ext uri="{A12FA001-AC4F-418D-AE19-62706E023703}">
                                <ahyp:hlinkClr xmlns:ahyp="http://schemas.microsoft.com/office/drawing/2018/hyperlinkcolor" val="tx"/>
                              </a:ext>
                            </a:extLst>
                          </a:hlinkClick>
                        </a:rPr>
                        <a:t>170W</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hlinkClick r:id="rId4">
                            <a:extLst>
                              <a:ext uri="{A12FA001-AC4F-418D-AE19-62706E023703}">
                                <ahyp:hlinkClr xmlns:ahyp="http://schemas.microsoft.com/office/drawing/2018/hyperlinkcolor" val="tx"/>
                              </a:ext>
                            </a:extLst>
                          </a:hlinkClick>
                        </a:rPr>
                        <a:t>200W</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dirty="0">
                          <a:solidFill>
                            <a:schemeClr val="tx1"/>
                          </a:solidFill>
                          <a:effectLst/>
                          <a:latin typeface="+mn-lt"/>
                          <a:hlinkClick r:id="rId5">
                            <a:extLst>
                              <a:ext uri="{A12FA001-AC4F-418D-AE19-62706E023703}">
                                <ahyp:hlinkClr xmlns:ahyp="http://schemas.microsoft.com/office/drawing/2018/hyperlinkcolor" val="tx"/>
                              </a:ext>
                            </a:extLst>
                          </a:hlinkClick>
                        </a:rPr>
                        <a:t>250W</a:t>
                      </a:r>
                      <a:endParaRPr lang="en-US" sz="850" b="0" i="0" u="none" strike="noStrike" dirty="0">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0" i="0" u="none" strike="noStrike">
                          <a:solidFill>
                            <a:schemeClr val="tx1"/>
                          </a:solidFill>
                          <a:effectLst/>
                          <a:latin typeface="+mn-lt"/>
                          <a:hlinkClick r:id="rId6">
                            <a:extLst>
                              <a:ext uri="{A12FA001-AC4F-418D-AE19-62706E023703}">
                                <ahyp:hlinkClr xmlns:ahyp="http://schemas.microsoft.com/office/drawing/2018/hyperlinkcolor" val="tx"/>
                              </a:ext>
                            </a:extLst>
                          </a:hlinkClick>
                        </a:rPr>
                        <a:t>300W</a:t>
                      </a:r>
                      <a:endParaRPr lang="en-US" sz="850" b="0" i="0" u="none" strike="noStrike">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1167924"/>
                  </a:ext>
                </a:extLst>
              </a:tr>
              <a:tr h="393849">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algn="ctr" fontAlgn="ctr"/>
                      <a:r>
                        <a:rPr lang="en-US" sz="850" b="1" u="none" strike="noStrike">
                          <a:solidFill>
                            <a:schemeClr val="tx1"/>
                          </a:solidFill>
                          <a:effectLst/>
                          <a:latin typeface="+mn-lt"/>
                        </a:rPr>
                        <a:t>Price (USD) link on 02/25/2022</a:t>
                      </a:r>
                      <a:endParaRPr lang="en-US" sz="850" b="1" i="0" u="none" strike="noStrike" baseline="0">
                        <a:solidFill>
                          <a:schemeClr val="tx1"/>
                        </a:solidFill>
                        <a:effectLst/>
                        <a:latin typeface="+mn-lt"/>
                      </a:endParaRPr>
                    </a:p>
                    <a:p>
                      <a:pPr algn="ctr" fontAlgn="ctr"/>
                      <a:r>
                        <a:rPr lang="en-US" sz="850" b="1" i="0" u="none" strike="noStrike" baseline="0">
                          <a:solidFill>
                            <a:schemeClr val="tx1"/>
                          </a:solidFill>
                          <a:effectLst/>
                          <a:latin typeface="+mn-lt"/>
                        </a:rPr>
                        <a:t>Prices may vary</a:t>
                      </a:r>
                      <a:endParaRPr lang="en-US" sz="850" b="1" u="none" strike="noStrike" baseline="0">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50" b="0" i="0" u="none" strike="noStrike">
                          <a:solidFill>
                            <a:schemeClr val="tx1"/>
                          </a:solidFill>
                          <a:effectLst/>
                          <a:latin typeface="+mn-lt"/>
                          <a:hlinkClick r:id="rId7">
                            <a:extLst>
                              <a:ext uri="{A12FA001-AC4F-418D-AE19-62706E023703}">
                                <ahyp:hlinkClr xmlns:ahyp="http://schemas.microsoft.com/office/drawing/2018/hyperlinkcolor" val="tx"/>
                              </a:ext>
                            </a:extLst>
                          </a:hlinkClick>
                        </a:rPr>
                        <a:t>USD 2,024</a:t>
                      </a:r>
                      <a:endParaRPr lang="en-US" sz="850" b="0" i="0" u="none" strike="noStrike">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50" b="0" i="0" u="none" strike="noStrike" dirty="0">
                          <a:solidFill>
                            <a:schemeClr val="tx1"/>
                          </a:solidFill>
                          <a:effectLst/>
                          <a:latin typeface="+mn-lt"/>
                          <a:hlinkClick r:id="rId8">
                            <a:extLst>
                              <a:ext uri="{A12FA001-AC4F-418D-AE19-62706E023703}">
                                <ahyp:hlinkClr xmlns:ahyp="http://schemas.microsoft.com/office/drawing/2018/hyperlinkcolor" val="tx"/>
                              </a:ext>
                            </a:extLst>
                          </a:hlinkClick>
                        </a:rPr>
                        <a:t>USD 1,926</a:t>
                      </a:r>
                      <a:endParaRPr lang="en-US" sz="850" b="0" i="0" u="none" strike="noStrike" dirty="0">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50" b="0" i="0" u="none" strike="noStrike" dirty="0">
                          <a:solidFill>
                            <a:schemeClr val="tx1"/>
                          </a:solidFill>
                          <a:effectLst/>
                          <a:latin typeface="+mn-lt"/>
                          <a:hlinkClick r:id="rId9">
                            <a:extLst>
                              <a:ext uri="{A12FA001-AC4F-418D-AE19-62706E023703}">
                                <ahyp:hlinkClr xmlns:ahyp="http://schemas.microsoft.com/office/drawing/2018/hyperlinkcolor" val="tx"/>
                              </a:ext>
                            </a:extLst>
                          </a:hlinkClick>
                        </a:rPr>
                        <a:t>USD 2,004</a:t>
                      </a:r>
                      <a:endParaRPr lang="en-US" sz="850" b="0" i="0" u="none" strike="noStrike" dirty="0">
                        <a:solidFill>
                          <a:schemeClr val="tx1"/>
                        </a:solidFill>
                        <a:effectLst/>
                        <a:latin typeface="+mn-lt"/>
                      </a:endParaRPr>
                    </a:p>
                  </a:txBody>
                  <a:tcPr marL="18288" marR="18288"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Intel Clear"/>
                          <a:sym typeface="Intel Clear"/>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50" b="0" i="0" u="none" strike="noStrike" dirty="0">
                          <a:solidFill>
                            <a:schemeClr val="tx1"/>
                          </a:solidFill>
                          <a:effectLst/>
                          <a:latin typeface="+mn-lt"/>
                          <a:hlinkClick r:id="rId6">
                            <a:extLst>
                              <a:ext uri="{A12FA001-AC4F-418D-AE19-62706E023703}">
                                <ahyp:hlinkClr xmlns:ahyp="http://schemas.microsoft.com/office/drawing/2018/hyperlinkcolor" val="tx"/>
                              </a:ext>
                            </a:extLst>
                          </a:hlinkClick>
                        </a:rPr>
                        <a:t>USD 2,166</a:t>
                      </a:r>
                      <a:endParaRPr lang="en-US" sz="850" b="0" i="0" u="none" strike="noStrike" dirty="0">
                        <a:solidFill>
                          <a:schemeClr val="tx1"/>
                        </a:solidFill>
                        <a:effectLst/>
                        <a:latin typeface="+mn-lt"/>
                      </a:endParaRPr>
                    </a:p>
                  </a:txBody>
                  <a:tcPr marL="6350" marR="6350" marT="6350" marB="0" anchor="ctr">
                    <a:lnL w="6350" cap="flat" cmpd="sng" algn="ctr">
                      <a:solidFill>
                        <a:schemeClr val="accent1">
                          <a:lumMod val="40000"/>
                          <a:lumOff val="60000"/>
                        </a:schemeClr>
                      </a:solidFill>
                      <a:prstDash val="solid"/>
                      <a:round/>
                      <a:headEnd type="none" w="med" len="med"/>
                      <a:tailEnd type="none" w="med" len="med"/>
                    </a:lnL>
                    <a:lnR w="6350" cap="flat" cmpd="sng" algn="ctr">
                      <a:solidFill>
                        <a:schemeClr val="accent1">
                          <a:lumMod val="40000"/>
                          <a:lumOff val="60000"/>
                        </a:schemeClr>
                      </a:solidFill>
                      <a:prstDash val="solid"/>
                      <a:round/>
                      <a:headEnd type="none" w="med" len="med"/>
                      <a:tailEnd type="none" w="med" len="med"/>
                    </a:lnR>
                    <a:lnT w="6350" cap="flat" cmpd="sng" algn="ctr">
                      <a:solidFill>
                        <a:schemeClr val="accent1">
                          <a:lumMod val="40000"/>
                          <a:lumOff val="60000"/>
                        </a:schemeClr>
                      </a:solidFill>
                      <a:prstDash val="solid"/>
                      <a:round/>
                      <a:headEnd type="none" w="med" len="med"/>
                      <a:tailEnd type="none" w="med" len="med"/>
                    </a:lnT>
                    <a:lnB w="6350" cap="flat" cmpd="sng" algn="ctr">
                      <a:solidFill>
                        <a:schemeClr val="accent1">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8248313"/>
                  </a:ext>
                </a:extLst>
              </a:tr>
            </a:tbl>
          </a:graphicData>
        </a:graphic>
      </p:graphicFrame>
    </p:spTree>
    <p:extLst>
      <p:ext uri="{BB962C8B-B14F-4D97-AF65-F5344CB8AC3E}">
        <p14:creationId xmlns:p14="http://schemas.microsoft.com/office/powerpoint/2010/main" val="420315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493F8826-0450-41E2-8BBA-A80F07DE2D0C}"/>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0074"/>
          <a:stretch/>
        </p:blipFill>
        <p:spPr>
          <a:xfrm>
            <a:off x="1909362" y="3450159"/>
            <a:ext cx="9498444" cy="2919356"/>
          </a:xfrm>
          <a:prstGeom prst="rect">
            <a:avLst/>
          </a:prstGeom>
        </p:spPr>
      </p:pic>
      <p:sp>
        <p:nvSpPr>
          <p:cNvPr id="3" name="Title 2"/>
          <p:cNvSpPr>
            <a:spLocks noGrp="1"/>
          </p:cNvSpPr>
          <p:nvPr>
            <p:ph type="title"/>
          </p:nvPr>
        </p:nvSpPr>
        <p:spPr>
          <a:xfrm>
            <a:off x="383407" y="324328"/>
            <a:ext cx="10730757" cy="631884"/>
          </a:xfrm>
        </p:spPr>
        <p:txBody>
          <a:bodyPr/>
          <a:lstStyle/>
          <a:p>
            <a:r>
              <a:rPr lang="en-US" sz="4000" dirty="0">
                <a:latin typeface="+mn-lt"/>
                <a:cs typeface="Intel Clear Pro Bold"/>
              </a:rPr>
              <a:t>Convert model with Model Optimizer</a:t>
            </a:r>
            <a:endParaRPr lang="en-US" sz="2800" i="1" dirty="0">
              <a:solidFill>
                <a:schemeClr val="accent1"/>
              </a:solidFill>
              <a:latin typeface="+mn-lt"/>
            </a:endParaRPr>
          </a:p>
        </p:txBody>
      </p:sp>
      <p:sp>
        <p:nvSpPr>
          <p:cNvPr id="45" name="Content Placeholder 10"/>
          <p:cNvSpPr txBox="1">
            <a:spLocks/>
          </p:cNvSpPr>
          <p:nvPr/>
        </p:nvSpPr>
        <p:spPr>
          <a:xfrm>
            <a:off x="317006" y="1478375"/>
            <a:ext cx="5845396" cy="1538883"/>
          </a:xfrm>
          <a:prstGeom prst="rect">
            <a:avLst/>
          </a:prstGeom>
        </p:spPr>
        <p:txBody>
          <a:bodyPr vert="horz" wrap="square" lIns="121920" tIns="60960" rIns="121920" bIns="6096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81" indent="-380981" defTabSz="609570">
              <a:buFont typeface="Wingdings" panose="05000000000000000000" pitchFamily="2" charset="2"/>
              <a:buChar char="§"/>
            </a:pPr>
            <a:r>
              <a:rPr lang="en-US" sz="1600" dirty="0">
                <a:ea typeface="Intel Clear Light" panose="020B0404020203020204" pitchFamily="34" charset="0"/>
                <a:cs typeface="Intel Clear Light" panose="020B0404020203020204" pitchFamily="34" charset="0"/>
              </a:rPr>
              <a:t>A Python based tool to </a:t>
            </a:r>
            <a:r>
              <a:rPr lang="en-US" sz="1600" b="1" dirty="0">
                <a:ea typeface="Intel Clear Light" panose="020B0404020203020204" pitchFamily="34" charset="0"/>
                <a:cs typeface="Intel Clear Light" panose="020B0404020203020204" pitchFamily="34" charset="0"/>
              </a:rPr>
              <a:t>read </a:t>
            </a:r>
            <a:r>
              <a:rPr lang="en-US" sz="1600" dirty="0">
                <a:ea typeface="Intel Clear Light" panose="020B0404020203020204" pitchFamily="34" charset="0"/>
                <a:cs typeface="Intel Clear Light" panose="020B0404020203020204" pitchFamily="34" charset="0"/>
              </a:rPr>
              <a:t> trained models and </a:t>
            </a:r>
            <a:r>
              <a:rPr lang="en-US" sz="1600" b="1" dirty="0">
                <a:ea typeface="Intel Clear Light" panose="020B0404020203020204" pitchFamily="34" charset="0"/>
                <a:cs typeface="Intel Clear Light" panose="020B0404020203020204" pitchFamily="34" charset="0"/>
              </a:rPr>
              <a:t>convert</a:t>
            </a:r>
            <a:r>
              <a:rPr lang="en-US" sz="1600" dirty="0">
                <a:ea typeface="Intel Clear Light" panose="020B0404020203020204" pitchFamily="34" charset="0"/>
                <a:cs typeface="Intel Clear Light" panose="020B0404020203020204" pitchFamily="34" charset="0"/>
              </a:rPr>
              <a:t> them to Intermediate Representation</a:t>
            </a:r>
          </a:p>
          <a:p>
            <a:pPr marL="380981" indent="-380981" defTabSz="609570">
              <a:buFont typeface="Wingdings" panose="05000000000000000000" pitchFamily="2" charset="2"/>
              <a:buChar char="§"/>
            </a:pPr>
            <a:r>
              <a:rPr lang="en-US" sz="1600" b="1" dirty="0">
                <a:ea typeface="Intel Clear Light" panose="020B0404020203020204" pitchFamily="34" charset="0"/>
                <a:cs typeface="Intel Clear Light" panose="020B0404020203020204" pitchFamily="34" charset="0"/>
              </a:rPr>
              <a:t>Optimizes for performance </a:t>
            </a:r>
            <a:r>
              <a:rPr lang="en-US" sz="1600" dirty="0">
                <a:ea typeface="Intel Clear Light" panose="020B0404020203020204" pitchFamily="34" charset="0"/>
                <a:cs typeface="Intel Clear Light" panose="020B0404020203020204" pitchFamily="34" charset="0"/>
              </a:rPr>
              <a:t>or space with conservative topology transformations</a:t>
            </a:r>
          </a:p>
          <a:p>
            <a:pPr marL="380981" indent="-380981" defTabSz="609570">
              <a:buFont typeface="Wingdings" panose="05000000000000000000" pitchFamily="2" charset="2"/>
              <a:buChar char="§"/>
            </a:pPr>
            <a:r>
              <a:rPr lang="en-US" sz="1600" b="1" dirty="0">
                <a:ea typeface="Intel Clear Light" panose="020B0404020203020204" pitchFamily="34" charset="0"/>
                <a:cs typeface="Intel Clear Light" panose="020B0404020203020204" pitchFamily="34" charset="0"/>
              </a:rPr>
              <a:t>Hardware-agnostic</a:t>
            </a:r>
            <a:r>
              <a:rPr lang="en-US" sz="1600" dirty="0">
                <a:ea typeface="Intel Clear Light" panose="020B0404020203020204" pitchFamily="34" charset="0"/>
                <a:cs typeface="Intel Clear Light" panose="020B0404020203020204" pitchFamily="34" charset="0"/>
              </a:rPr>
              <a:t> optimizations</a:t>
            </a:r>
          </a:p>
        </p:txBody>
      </p:sp>
      <p:sp>
        <p:nvSpPr>
          <p:cNvPr id="22" name="Content Placeholder 10">
            <a:extLst>
              <a:ext uri="{FF2B5EF4-FFF2-40B4-BE49-F238E27FC236}">
                <a16:creationId xmlns:a16="http://schemas.microsoft.com/office/drawing/2014/main" id="{CEDA7950-80EB-4DB0-AEA3-42902F85A4EA}"/>
              </a:ext>
            </a:extLst>
          </p:cNvPr>
          <p:cNvSpPr txBox="1">
            <a:spLocks/>
          </p:cNvSpPr>
          <p:nvPr/>
        </p:nvSpPr>
        <p:spPr>
          <a:xfrm>
            <a:off x="6096000" y="1386321"/>
            <a:ext cx="5311806" cy="1954381"/>
          </a:xfrm>
          <a:prstGeom prst="rect">
            <a:avLst/>
          </a:prstGeom>
        </p:spPr>
        <p:txBody>
          <a:bodyPr vert="horz" wrap="square" lIns="121920" tIns="60960" rIns="121920" bIns="60960" rtlCol="0">
            <a:sp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None/>
              <a:tabLst/>
              <a:defRPr/>
            </a:pPr>
            <a:r>
              <a:rPr kumimoji="0" lang="en-US" b="1" i="0" u="none" strike="noStrike" kern="1200" cap="none" spc="0" normalizeH="0" baseline="0" noProof="0" dirty="0">
                <a:ln>
                  <a:noFill/>
                </a:ln>
                <a:effectLst/>
                <a:uLnTx/>
                <a:uFillTx/>
              </a:rPr>
              <a:t>The simplest way to convert a model is:</a:t>
            </a:r>
          </a:p>
          <a:p>
            <a:pPr marL="285750" indent="-285750" rtl="0">
              <a:buFont typeface="Arial" panose="020B0604020202020204" pitchFamily="34" charset="0"/>
              <a:buChar char="•"/>
            </a:pPr>
            <a:r>
              <a:rPr lang="en-US" altLang="en-US" sz="1600" dirty="0" err="1">
                <a:solidFill>
                  <a:srgbClr val="FFFF00"/>
                </a:solidFill>
              </a:rPr>
              <a:t>mo</a:t>
            </a:r>
            <a:r>
              <a:rPr lang="en-US" altLang="en-US" sz="1600" dirty="0">
                <a:solidFill>
                  <a:srgbClr val="FFFF00"/>
                </a:solidFill>
              </a:rPr>
              <a:t> --</a:t>
            </a:r>
            <a:r>
              <a:rPr lang="en-US" altLang="en-US" sz="1600" dirty="0" err="1">
                <a:solidFill>
                  <a:srgbClr val="FFFF00"/>
                </a:solidFill>
              </a:rPr>
              <a:t>input_model</a:t>
            </a:r>
            <a:r>
              <a:rPr lang="en-US" altLang="en-US" sz="1600" dirty="0">
                <a:solidFill>
                  <a:srgbClr val="FFFF00"/>
                </a:solidFill>
              </a:rPr>
              <a:t> &lt;INPUT_MODEL&gt;</a:t>
            </a:r>
          </a:p>
          <a:p>
            <a:pPr marL="0" marR="0" lvl="0" indent="0" algn="l" defTabSz="914400" rtl="0" eaLnBrk="1" fontAlgn="auto" latinLnBrk="0" hangingPunct="1">
              <a:lnSpc>
                <a:spcPct val="100000"/>
              </a:lnSpc>
              <a:spcBef>
                <a:spcPts val="600"/>
              </a:spcBef>
              <a:spcAft>
                <a:spcPts val="0"/>
              </a:spcAft>
              <a:buClr>
                <a:prstClr val="black"/>
              </a:buClr>
              <a:buSzTx/>
              <a:buFont typeface="Wingdings" panose="05000000000000000000" pitchFamily="2" charset="2"/>
              <a:buNone/>
              <a:tabLst/>
              <a:defRPr/>
            </a:pPr>
            <a:r>
              <a:rPr kumimoji="0" lang="en-US" sz="1800" b="1" i="0" u="none" strike="noStrike" kern="1200" cap="none" spc="0" normalizeH="0" baseline="0" noProof="0" dirty="0">
                <a:ln>
                  <a:noFill/>
                </a:ln>
                <a:effectLst/>
                <a:uLnTx/>
                <a:uFillTx/>
                <a:cs typeface="Arial"/>
              </a:rPr>
              <a:t>To get the full list of conversion parameters available in Model Optimizer, run the following command:</a:t>
            </a:r>
          </a:p>
          <a:p>
            <a:pPr marL="285750" marR="0" lvl="0" indent="-285750" fontAlgn="auto">
              <a:lnSpc>
                <a:spcPct val="100000"/>
              </a:lnSpc>
              <a:spcAft>
                <a:spcPts val="0"/>
              </a:spcAft>
              <a:buSzTx/>
              <a:buFont typeface="Arial" panose="020B0604020202020204" pitchFamily="34" charset="0"/>
              <a:buChar char="•"/>
              <a:tabLst/>
              <a:defRPr/>
            </a:pPr>
            <a:r>
              <a:rPr lang="en-US" altLang="en-US" sz="1600" dirty="0" err="1">
                <a:solidFill>
                  <a:srgbClr val="FFFF00"/>
                </a:solidFill>
              </a:rPr>
              <a:t>mo</a:t>
            </a:r>
            <a:r>
              <a:rPr lang="en-US" altLang="en-US" sz="1600" dirty="0">
                <a:solidFill>
                  <a:srgbClr val="FFFF00"/>
                </a:solidFill>
              </a:rPr>
              <a:t> --help</a:t>
            </a:r>
          </a:p>
        </p:txBody>
      </p:sp>
      <p:sp>
        <p:nvSpPr>
          <p:cNvPr id="27" name="Rectangle: Rounded Corners 26">
            <a:extLst>
              <a:ext uri="{FF2B5EF4-FFF2-40B4-BE49-F238E27FC236}">
                <a16:creationId xmlns:a16="http://schemas.microsoft.com/office/drawing/2014/main" id="{2C1B5247-4EF7-4A4D-B995-580F8E5753AB}"/>
              </a:ext>
            </a:extLst>
          </p:cNvPr>
          <p:cNvSpPr/>
          <p:nvPr/>
        </p:nvSpPr>
        <p:spPr>
          <a:xfrm>
            <a:off x="6292733" y="4376033"/>
            <a:ext cx="1686718" cy="109120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2"/>
                </a:solidFill>
              </a:rPr>
              <a:t>Run Model Optimizer</a:t>
            </a:r>
            <a:endParaRPr lang="en-US" dirty="0">
              <a:solidFill>
                <a:schemeClr val="tx2"/>
              </a:solidFill>
            </a:endParaRPr>
          </a:p>
        </p:txBody>
      </p:sp>
      <p:sp>
        <p:nvSpPr>
          <p:cNvPr id="28" name="Rectangle: Rounded Corners 27">
            <a:extLst>
              <a:ext uri="{FF2B5EF4-FFF2-40B4-BE49-F238E27FC236}">
                <a16:creationId xmlns:a16="http://schemas.microsoft.com/office/drawing/2014/main" id="{3825481A-A8AC-4DA9-A80B-C211043C4747}"/>
              </a:ext>
            </a:extLst>
          </p:cNvPr>
          <p:cNvSpPr/>
          <p:nvPr/>
        </p:nvSpPr>
        <p:spPr>
          <a:xfrm>
            <a:off x="8751903" y="3886059"/>
            <a:ext cx="2376137" cy="2071154"/>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Intermediate </a:t>
            </a:r>
            <a:r>
              <a:rPr lang="en-US" altLang="zh-CN" dirty="0">
                <a:solidFill>
                  <a:schemeClr val="tx2"/>
                </a:solidFill>
              </a:rPr>
              <a:t>Representation (IR)</a:t>
            </a:r>
          </a:p>
          <a:p>
            <a:pPr algn="ctr"/>
            <a:r>
              <a:rPr lang="en-US" altLang="zh-CN" dirty="0">
                <a:solidFill>
                  <a:schemeClr val="tx2"/>
                </a:solidFill>
              </a:rPr>
              <a:t>.xml and .bin</a:t>
            </a:r>
          </a:p>
        </p:txBody>
      </p:sp>
      <p:grpSp>
        <p:nvGrpSpPr>
          <p:cNvPr id="7" name="Group 6">
            <a:extLst>
              <a:ext uri="{FF2B5EF4-FFF2-40B4-BE49-F238E27FC236}">
                <a16:creationId xmlns:a16="http://schemas.microsoft.com/office/drawing/2014/main" id="{12D82EF5-4F8B-4ABD-813A-A5D8347C08CA}"/>
              </a:ext>
            </a:extLst>
          </p:cNvPr>
          <p:cNvGrpSpPr/>
          <p:nvPr/>
        </p:nvGrpSpPr>
        <p:grpSpPr>
          <a:xfrm>
            <a:off x="2310424" y="3613003"/>
            <a:ext cx="3209857" cy="2617265"/>
            <a:chOff x="2689411" y="3579139"/>
            <a:chExt cx="3209857" cy="2617265"/>
          </a:xfrm>
        </p:grpSpPr>
        <p:grpSp>
          <p:nvGrpSpPr>
            <p:cNvPr id="15" name="Group 14">
              <a:extLst>
                <a:ext uri="{FF2B5EF4-FFF2-40B4-BE49-F238E27FC236}">
                  <a16:creationId xmlns:a16="http://schemas.microsoft.com/office/drawing/2014/main" id="{887A31CC-7646-4A29-A70D-B3B0D6087E2C}"/>
                </a:ext>
              </a:extLst>
            </p:cNvPr>
            <p:cNvGrpSpPr/>
            <p:nvPr/>
          </p:nvGrpSpPr>
          <p:grpSpPr>
            <a:xfrm>
              <a:off x="2791425" y="3946425"/>
              <a:ext cx="2731230" cy="2071154"/>
              <a:chOff x="1848658" y="2252349"/>
              <a:chExt cx="1981912" cy="2071154"/>
            </a:xfrm>
          </p:grpSpPr>
          <p:pic>
            <p:nvPicPr>
              <p:cNvPr id="16" name="Picture 15">
                <a:extLst>
                  <a:ext uri="{FF2B5EF4-FFF2-40B4-BE49-F238E27FC236}">
                    <a16:creationId xmlns:a16="http://schemas.microsoft.com/office/drawing/2014/main" id="{2F7D97B8-489C-443A-9E84-A9AC7C066782}"/>
                  </a:ext>
                </a:extLst>
              </p:cNvPr>
              <p:cNvPicPr>
                <a:picLocks noChangeAspect="1"/>
              </p:cNvPicPr>
              <p:nvPr/>
            </p:nvPicPr>
            <p:blipFill>
              <a:blip r:embed="rId4"/>
              <a:srcRect/>
              <a:stretch/>
            </p:blipFill>
            <p:spPr>
              <a:xfrm>
                <a:off x="1848658" y="2818028"/>
                <a:ext cx="584757" cy="198360"/>
              </a:xfrm>
              <a:prstGeom prst="rect">
                <a:avLst/>
              </a:prstGeom>
            </p:spPr>
          </p:pic>
          <p:grpSp>
            <p:nvGrpSpPr>
              <p:cNvPr id="17" name="Group 16">
                <a:extLst>
                  <a:ext uri="{FF2B5EF4-FFF2-40B4-BE49-F238E27FC236}">
                    <a16:creationId xmlns:a16="http://schemas.microsoft.com/office/drawing/2014/main" id="{11072109-30D5-4437-9C59-FDA11AFDFBF6}"/>
                  </a:ext>
                </a:extLst>
              </p:cNvPr>
              <p:cNvGrpSpPr/>
              <p:nvPr/>
            </p:nvGrpSpPr>
            <p:grpSpPr>
              <a:xfrm>
                <a:off x="2606607" y="2252349"/>
                <a:ext cx="1223963" cy="2071154"/>
                <a:chOff x="2606609" y="1634414"/>
                <a:chExt cx="1223964" cy="1502930"/>
              </a:xfrm>
            </p:grpSpPr>
            <p:pic>
              <p:nvPicPr>
                <p:cNvPr id="19" name="Picture 2">
                  <a:extLst>
                    <a:ext uri="{FF2B5EF4-FFF2-40B4-BE49-F238E27FC236}">
                      <a16:creationId xmlns:a16="http://schemas.microsoft.com/office/drawing/2014/main" id="{39A3CD0A-27FA-447F-BFD2-13325E575AA0}"/>
                    </a:ext>
                  </a:extLst>
                </p:cNvPr>
                <p:cNvPicPr>
                  <a:picLocks noChangeAspect="1" noChangeArrowheads="1"/>
                </p:cNvPicPr>
                <p:nvPr/>
              </p:nvPicPr>
              <p:blipFill>
                <a:blip r:embed="rId5"/>
                <a:srcRect/>
                <a:stretch/>
              </p:blipFill>
              <p:spPr bwMode="auto">
                <a:xfrm>
                  <a:off x="2989221" y="2431418"/>
                  <a:ext cx="479355" cy="15978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2CF1E1BE-4E8B-42E9-B8A5-188988433D7B}"/>
                    </a:ext>
                  </a:extLst>
                </p:cNvPr>
                <p:cNvPicPr>
                  <a:picLocks noChangeAspect="1" noChangeArrowheads="1"/>
                </p:cNvPicPr>
                <p:nvPr/>
              </p:nvPicPr>
              <p:blipFill>
                <a:blip r:embed="rId6"/>
                <a:srcRect/>
                <a:stretch/>
              </p:blipFill>
              <p:spPr bwMode="auto">
                <a:xfrm>
                  <a:off x="2760501" y="2789714"/>
                  <a:ext cx="997312" cy="1890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840CCAA6-7D08-41A3-A07B-5035E4B21CE8}"/>
                    </a:ext>
                  </a:extLst>
                </p:cNvPr>
                <p:cNvPicPr>
                  <a:picLocks noChangeAspect="1" noChangeArrowheads="1"/>
                </p:cNvPicPr>
                <p:nvPr/>
              </p:nvPicPr>
              <p:blipFill>
                <a:blip r:embed="rId7"/>
                <a:srcRect/>
                <a:stretch/>
              </p:blipFill>
              <p:spPr bwMode="auto">
                <a:xfrm>
                  <a:off x="3033618" y="2241362"/>
                  <a:ext cx="390561" cy="13515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B275AE7-34BA-4FD2-829A-157EF9C15E08}"/>
                    </a:ext>
                  </a:extLst>
                </p:cNvPr>
                <p:cNvPicPr>
                  <a:picLocks noChangeAspect="1"/>
                </p:cNvPicPr>
                <p:nvPr/>
              </p:nvPicPr>
              <p:blipFill>
                <a:blip r:embed="rId8"/>
                <a:stretch>
                  <a:fillRect/>
                </a:stretch>
              </p:blipFill>
              <p:spPr>
                <a:xfrm>
                  <a:off x="2949385" y="2047275"/>
                  <a:ext cx="559026" cy="139186"/>
                </a:xfrm>
                <a:prstGeom prst="rect">
                  <a:avLst/>
                </a:prstGeom>
              </p:spPr>
            </p:pic>
            <p:pic>
              <p:nvPicPr>
                <p:cNvPr id="24" name="Picture 23">
                  <a:extLst>
                    <a:ext uri="{FF2B5EF4-FFF2-40B4-BE49-F238E27FC236}">
                      <a16:creationId xmlns:a16="http://schemas.microsoft.com/office/drawing/2014/main" id="{4F4713C5-D749-4A9B-B0BE-863A499819C9}"/>
                    </a:ext>
                  </a:extLst>
                </p:cNvPr>
                <p:cNvPicPr>
                  <a:picLocks noChangeAspect="1"/>
                </p:cNvPicPr>
                <p:nvPr/>
              </p:nvPicPr>
              <p:blipFill>
                <a:blip r:embed="rId9"/>
                <a:stretch>
                  <a:fillRect/>
                </a:stretch>
              </p:blipFill>
              <p:spPr>
                <a:xfrm>
                  <a:off x="2978856" y="1723757"/>
                  <a:ext cx="500085" cy="268617"/>
                </a:xfrm>
                <a:prstGeom prst="rect">
                  <a:avLst/>
                </a:prstGeom>
              </p:spPr>
            </p:pic>
            <p:pic>
              <p:nvPicPr>
                <p:cNvPr id="25" name="Picture 24">
                  <a:extLst>
                    <a:ext uri="{FF2B5EF4-FFF2-40B4-BE49-F238E27FC236}">
                      <a16:creationId xmlns:a16="http://schemas.microsoft.com/office/drawing/2014/main" id="{850C00BE-84F6-40B6-BBCD-3C7D2C0670C8}"/>
                    </a:ext>
                  </a:extLst>
                </p:cNvPr>
                <p:cNvPicPr>
                  <a:picLocks noChangeAspect="1"/>
                </p:cNvPicPr>
                <p:nvPr/>
              </p:nvPicPr>
              <p:blipFill>
                <a:blip r:embed="rId10"/>
                <a:stretch>
                  <a:fillRect/>
                </a:stretch>
              </p:blipFill>
              <p:spPr>
                <a:xfrm>
                  <a:off x="2960149" y="2646104"/>
                  <a:ext cx="537498" cy="123729"/>
                </a:xfrm>
                <a:prstGeom prst="rect">
                  <a:avLst/>
                </a:prstGeom>
              </p:spPr>
            </p:pic>
            <p:sp>
              <p:nvSpPr>
                <p:cNvPr id="26" name="Rectangle: Rounded Corners 25">
                  <a:extLst>
                    <a:ext uri="{FF2B5EF4-FFF2-40B4-BE49-F238E27FC236}">
                      <a16:creationId xmlns:a16="http://schemas.microsoft.com/office/drawing/2014/main" id="{4608C7DC-AC90-42D9-9985-2810EB7D66A2}"/>
                    </a:ext>
                  </a:extLst>
                </p:cNvPr>
                <p:cNvSpPr/>
                <p:nvPr/>
              </p:nvSpPr>
              <p:spPr>
                <a:xfrm>
                  <a:off x="2606609" y="1634414"/>
                  <a:ext cx="1223964" cy="1502930"/>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 name="Straight Arrow Connector 17">
                <a:extLst>
                  <a:ext uri="{FF2B5EF4-FFF2-40B4-BE49-F238E27FC236}">
                    <a16:creationId xmlns:a16="http://schemas.microsoft.com/office/drawing/2014/main" id="{A84F45C3-F331-438C-8B74-15A17D9E4A41}"/>
                  </a:ext>
                </a:extLst>
              </p:cNvPr>
              <p:cNvCxnSpPr>
                <a:cxnSpLocks/>
                <a:stCxn id="16" idx="3"/>
                <a:endCxn id="23" idx="1"/>
              </p:cNvCxnSpPr>
              <p:nvPr/>
            </p:nvCxnSpPr>
            <p:spPr>
              <a:xfrm>
                <a:off x="2433415" y="2917208"/>
                <a:ext cx="515968"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31EDADC9-6D01-4AB4-BD89-2F71527CDBB6}"/>
                </a:ext>
              </a:extLst>
            </p:cNvPr>
            <p:cNvSpPr txBox="1"/>
            <p:nvPr/>
          </p:nvSpPr>
          <p:spPr>
            <a:xfrm>
              <a:off x="3348139" y="3579139"/>
              <a:ext cx="1904103" cy="369332"/>
            </a:xfrm>
            <a:prstGeom prst="rect">
              <a:avLst/>
            </a:prstGeom>
            <a:noFill/>
          </p:spPr>
          <p:txBody>
            <a:bodyPr wrap="square" rtlCol="0">
              <a:spAutoFit/>
            </a:bodyPr>
            <a:lstStyle/>
            <a:p>
              <a:r>
                <a:rPr lang="en-US" dirty="0"/>
                <a:t>Get Your Model</a:t>
              </a:r>
            </a:p>
          </p:txBody>
        </p:sp>
        <p:sp>
          <p:nvSpPr>
            <p:cNvPr id="31" name="Rectangle: Rounded Corners 30">
              <a:extLst>
                <a:ext uri="{FF2B5EF4-FFF2-40B4-BE49-F238E27FC236}">
                  <a16:creationId xmlns:a16="http://schemas.microsoft.com/office/drawing/2014/main" id="{52573B21-AB1A-4443-AEDA-814F2B3B4A2D}"/>
                </a:ext>
              </a:extLst>
            </p:cNvPr>
            <p:cNvSpPr/>
            <p:nvPr/>
          </p:nvSpPr>
          <p:spPr>
            <a:xfrm>
              <a:off x="2689411" y="3579139"/>
              <a:ext cx="3209857" cy="2617265"/>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cxnSp>
        <p:nvCxnSpPr>
          <p:cNvPr id="9" name="Straight Arrow Connector 8">
            <a:extLst>
              <a:ext uri="{FF2B5EF4-FFF2-40B4-BE49-F238E27FC236}">
                <a16:creationId xmlns:a16="http://schemas.microsoft.com/office/drawing/2014/main" id="{0658F4E2-D3F5-4F22-AEFE-2B61708296E4}"/>
              </a:ext>
            </a:extLst>
          </p:cNvPr>
          <p:cNvCxnSpPr>
            <a:stCxn id="31" idx="3"/>
            <a:endCxn id="27" idx="1"/>
          </p:cNvCxnSpPr>
          <p:nvPr/>
        </p:nvCxnSpPr>
        <p:spPr>
          <a:xfrm>
            <a:off x="5520281" y="4921636"/>
            <a:ext cx="772452"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066709-7D86-40AC-968F-2BE03FCDB13F}"/>
              </a:ext>
            </a:extLst>
          </p:cNvPr>
          <p:cNvCxnSpPr>
            <a:stCxn id="27" idx="3"/>
            <a:endCxn id="28" idx="1"/>
          </p:cNvCxnSpPr>
          <p:nvPr/>
        </p:nvCxnSpPr>
        <p:spPr>
          <a:xfrm>
            <a:off x="7979451" y="4921636"/>
            <a:ext cx="772452"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04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607483" y="1571551"/>
            <a:ext cx="3435599" cy="3878990"/>
          </a:xfrm>
        </p:spPr>
        <p:txBody>
          <a:bodyPr numCol="1">
            <a:normAutofit/>
          </a:bodyPr>
          <a:lstStyle/>
          <a:p>
            <a:r>
              <a:rPr lang="en-US" sz="2000" dirty="0">
                <a:solidFill>
                  <a:schemeClr val="tx2"/>
                </a:solidFill>
              </a:rPr>
              <a:t>Operations Pruning</a:t>
            </a:r>
          </a:p>
          <a:p>
            <a:pPr lvl="1"/>
            <a:r>
              <a:rPr lang="en-US" sz="1600" dirty="0">
                <a:solidFill>
                  <a:schemeClr val="tx2"/>
                </a:solidFill>
              </a:rPr>
              <a:t>Drop unused operations that only matter for training</a:t>
            </a:r>
          </a:p>
          <a:p>
            <a:pPr lvl="1"/>
            <a:endParaRPr lang="en-US" sz="1600" dirty="0">
              <a:solidFill>
                <a:schemeClr val="tx2"/>
              </a:solidFill>
            </a:endParaRPr>
          </a:p>
          <a:p>
            <a:r>
              <a:rPr lang="en-US" sz="2000" dirty="0">
                <a:solidFill>
                  <a:schemeClr val="tx2"/>
                </a:solidFill>
              </a:rPr>
              <a:t>Linear Operations Fusing</a:t>
            </a:r>
          </a:p>
          <a:p>
            <a:pPr lvl="1"/>
            <a:r>
              <a:rPr lang="en-US" sz="1600" dirty="0">
                <a:solidFill>
                  <a:schemeClr val="tx2"/>
                </a:solidFill>
              </a:rPr>
              <a:t>Many convolution neural networks include “</a:t>
            </a:r>
            <a:r>
              <a:rPr lang="en-US" sz="1600" dirty="0" err="1">
                <a:solidFill>
                  <a:schemeClr val="tx2"/>
                </a:solidFill>
              </a:rPr>
              <a:t>BatchNormalization</a:t>
            </a:r>
            <a:r>
              <a:rPr lang="en-US" sz="1600" dirty="0">
                <a:solidFill>
                  <a:schemeClr val="tx2"/>
                </a:solidFill>
              </a:rPr>
              <a:t>” and “</a:t>
            </a:r>
            <a:r>
              <a:rPr lang="en-US" sz="1600" dirty="0" err="1">
                <a:solidFill>
                  <a:schemeClr val="tx2"/>
                </a:solidFill>
              </a:rPr>
              <a:t>ScaleShift</a:t>
            </a:r>
            <a:r>
              <a:rPr lang="en-US" sz="1600" dirty="0">
                <a:solidFill>
                  <a:schemeClr val="tx2"/>
                </a:solidFill>
              </a:rPr>
              <a:t>” operations that can be fused into previous Convolution or </a:t>
            </a:r>
            <a:r>
              <a:rPr lang="en-US" sz="1600" dirty="0" err="1">
                <a:solidFill>
                  <a:schemeClr val="tx2"/>
                </a:solidFill>
              </a:rPr>
              <a:t>FullyConnected</a:t>
            </a:r>
            <a:r>
              <a:rPr lang="en-US" sz="1600" dirty="0">
                <a:solidFill>
                  <a:schemeClr val="tx2"/>
                </a:solidFill>
              </a:rPr>
              <a:t> operations.</a:t>
            </a:r>
          </a:p>
          <a:p>
            <a:endParaRPr lang="en-US" sz="3200" dirty="0">
              <a:solidFill>
                <a:schemeClr val="tx2"/>
              </a:solidFill>
            </a:endParaRPr>
          </a:p>
          <a:p>
            <a:endParaRPr lang="en-US" sz="3200" dirty="0">
              <a:solidFill>
                <a:schemeClr val="tx2"/>
              </a:solidFill>
            </a:endParaRPr>
          </a:p>
        </p:txBody>
      </p:sp>
      <p:sp>
        <p:nvSpPr>
          <p:cNvPr id="4" name="Title 3"/>
          <p:cNvSpPr>
            <a:spLocks noGrp="1"/>
          </p:cNvSpPr>
          <p:nvPr>
            <p:ph type="title"/>
          </p:nvPr>
        </p:nvSpPr>
        <p:spPr>
          <a:xfrm>
            <a:off x="607483" y="713717"/>
            <a:ext cx="10974916" cy="599723"/>
          </a:xfrm>
        </p:spPr>
        <p:txBody>
          <a:bodyPr/>
          <a:lstStyle/>
          <a:p>
            <a:r>
              <a:rPr lang="en-US" sz="4000" dirty="0">
                <a:latin typeface="+mn-lt"/>
              </a:rPr>
              <a:t>Model Optimizer: Generic Optimization</a:t>
            </a:r>
          </a:p>
        </p:txBody>
      </p:sp>
      <p:sp>
        <p:nvSpPr>
          <p:cNvPr id="8" name="Content Placeholder 2">
            <a:extLst>
              <a:ext uri="{FF2B5EF4-FFF2-40B4-BE49-F238E27FC236}">
                <a16:creationId xmlns:a16="http://schemas.microsoft.com/office/drawing/2014/main" id="{0A2EC60F-3E31-4109-A00B-966D061482DC}"/>
              </a:ext>
            </a:extLst>
          </p:cNvPr>
          <p:cNvSpPr txBox="1">
            <a:spLocks/>
          </p:cNvSpPr>
          <p:nvPr/>
        </p:nvSpPr>
        <p:spPr>
          <a:xfrm>
            <a:off x="4506476" y="1571551"/>
            <a:ext cx="2973516" cy="4981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133" kern="1200">
                <a:solidFill>
                  <a:srgbClr val="0071C5"/>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67"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67"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defTabSz="914356">
              <a:spcBef>
                <a:spcPts val="800"/>
              </a:spcBef>
              <a:buFont typeface="+mj-lt"/>
              <a:buAutoNum type="arabicPeriod"/>
              <a:defRPr/>
            </a:pPr>
            <a:r>
              <a:rPr lang="en-US" sz="1600" b="1" kern="0" dirty="0" err="1">
                <a:solidFill>
                  <a:schemeClr val="tx2"/>
                </a:solidFill>
              </a:rPr>
              <a:t>BatchNorm</a:t>
            </a:r>
            <a:r>
              <a:rPr lang="en-US" sz="1600" b="1" kern="0" dirty="0">
                <a:solidFill>
                  <a:schemeClr val="tx2"/>
                </a:solidFill>
              </a:rPr>
              <a:t> and </a:t>
            </a:r>
            <a:r>
              <a:rPr lang="en-US" sz="1600" b="1" kern="0" dirty="0" err="1">
                <a:solidFill>
                  <a:schemeClr val="tx2"/>
                </a:solidFill>
              </a:rPr>
              <a:t>ScaleShift</a:t>
            </a:r>
            <a:r>
              <a:rPr lang="en-US" sz="1600" b="1" kern="0" dirty="0">
                <a:solidFill>
                  <a:schemeClr val="tx2"/>
                </a:solidFill>
              </a:rPr>
              <a:t> decomposition: </a:t>
            </a:r>
            <a:r>
              <a:rPr lang="en-US" sz="1600" i="1" kern="0" dirty="0">
                <a:solidFill>
                  <a:schemeClr val="tx2"/>
                </a:solidFill>
              </a:rPr>
              <a:t>BN</a:t>
            </a:r>
            <a:r>
              <a:rPr lang="en-US" sz="1600" kern="0" dirty="0">
                <a:solidFill>
                  <a:schemeClr val="tx2"/>
                </a:solidFill>
              </a:rPr>
              <a:t> layers decomposes to </a:t>
            </a:r>
            <a:r>
              <a:rPr lang="en-US" sz="1600" i="1" kern="0" dirty="0">
                <a:solidFill>
                  <a:schemeClr val="tx2"/>
                </a:solidFill>
              </a:rPr>
              <a:t>Mul-&gt;Add-&gt;Mul-&gt;Add</a:t>
            </a:r>
            <a:r>
              <a:rPr lang="en-US" sz="1600" kern="0" dirty="0">
                <a:solidFill>
                  <a:schemeClr val="tx2"/>
                </a:solidFill>
              </a:rPr>
              <a:t> sequence; </a:t>
            </a:r>
            <a:r>
              <a:rPr lang="en-US" sz="1600" kern="0" dirty="0" err="1">
                <a:solidFill>
                  <a:schemeClr val="tx2"/>
                </a:solidFill>
              </a:rPr>
              <a:t>ScaleShift</a:t>
            </a:r>
            <a:r>
              <a:rPr lang="en-US" sz="1600" kern="0" dirty="0">
                <a:solidFill>
                  <a:schemeClr val="tx2"/>
                </a:solidFill>
              </a:rPr>
              <a:t> layers decomposes to </a:t>
            </a:r>
            <a:r>
              <a:rPr lang="en-US" sz="1600" i="1" kern="0" dirty="0">
                <a:solidFill>
                  <a:schemeClr val="tx2"/>
                </a:solidFill>
              </a:rPr>
              <a:t>Mul-&gt;Add</a:t>
            </a:r>
            <a:r>
              <a:rPr lang="en-US" sz="1600" kern="0" dirty="0">
                <a:solidFill>
                  <a:schemeClr val="tx2"/>
                </a:solidFill>
              </a:rPr>
              <a:t> sequence.</a:t>
            </a:r>
          </a:p>
          <a:p>
            <a:pPr marL="342900" indent="-342900" defTabSz="914356">
              <a:spcBef>
                <a:spcPts val="1200"/>
              </a:spcBef>
              <a:buFont typeface="+mj-lt"/>
              <a:buAutoNum type="arabicPeriod"/>
              <a:defRPr/>
            </a:pPr>
            <a:r>
              <a:rPr lang="en-US" sz="1600" b="1" kern="0" dirty="0">
                <a:solidFill>
                  <a:schemeClr val="tx2"/>
                </a:solidFill>
              </a:rPr>
              <a:t>Linear operations merge: </a:t>
            </a:r>
            <a:r>
              <a:rPr lang="en-US" sz="1600" kern="0" dirty="0">
                <a:solidFill>
                  <a:schemeClr val="tx2"/>
                </a:solidFill>
              </a:rPr>
              <a:t>Merges sequences of Mul and Add operations to the </a:t>
            </a:r>
            <a:r>
              <a:rPr lang="en-US" sz="1600" b="1" kern="0" dirty="0">
                <a:solidFill>
                  <a:schemeClr val="tx2"/>
                </a:solidFill>
              </a:rPr>
              <a:t>single</a:t>
            </a:r>
            <a:r>
              <a:rPr lang="en-US" sz="1600" kern="0" dirty="0">
                <a:solidFill>
                  <a:schemeClr val="tx2"/>
                </a:solidFill>
              </a:rPr>
              <a:t> Mul-&gt;Add instance.</a:t>
            </a:r>
          </a:p>
          <a:p>
            <a:pPr marL="342900" indent="-342900" defTabSz="914356">
              <a:spcBef>
                <a:spcPts val="1200"/>
              </a:spcBef>
              <a:spcAft>
                <a:spcPts val="400"/>
              </a:spcAft>
              <a:buFont typeface="+mj-lt"/>
              <a:buAutoNum type="arabicPeriod"/>
              <a:defRPr/>
            </a:pPr>
            <a:r>
              <a:rPr lang="en-US" sz="1600" b="1" dirty="0">
                <a:solidFill>
                  <a:schemeClr val="tx2"/>
                </a:solidFill>
              </a:rPr>
              <a:t>Linear operations fusion: </a:t>
            </a:r>
            <a:r>
              <a:rPr lang="en-US" sz="1600" dirty="0">
                <a:solidFill>
                  <a:schemeClr val="tx2"/>
                </a:solidFill>
              </a:rPr>
              <a:t>Fuses Mul and Add operations to Convolution or </a:t>
            </a:r>
            <a:r>
              <a:rPr lang="en-US" sz="1600" dirty="0" err="1">
                <a:solidFill>
                  <a:schemeClr val="tx2"/>
                </a:solidFill>
              </a:rPr>
              <a:t>FullyConnected</a:t>
            </a:r>
            <a:r>
              <a:rPr lang="en-US" sz="1600" dirty="0">
                <a:solidFill>
                  <a:schemeClr val="tx2"/>
                </a:solidFill>
              </a:rPr>
              <a:t> layers.</a:t>
            </a:r>
          </a:p>
          <a:p>
            <a:pPr>
              <a:spcBef>
                <a:spcPts val="1200"/>
              </a:spcBef>
            </a:pPr>
            <a:endParaRPr lang="en-US" sz="1400" dirty="0">
              <a:solidFill>
                <a:schemeClr val="tx2"/>
              </a:solidFill>
            </a:endParaRPr>
          </a:p>
        </p:txBody>
      </p:sp>
      <p:grpSp>
        <p:nvGrpSpPr>
          <p:cNvPr id="9" name="Group 8">
            <a:extLst>
              <a:ext uri="{FF2B5EF4-FFF2-40B4-BE49-F238E27FC236}">
                <a16:creationId xmlns:a16="http://schemas.microsoft.com/office/drawing/2014/main" id="{9B99B06B-E91F-4492-89DD-765511F89601}"/>
              </a:ext>
            </a:extLst>
          </p:cNvPr>
          <p:cNvGrpSpPr/>
          <p:nvPr/>
        </p:nvGrpSpPr>
        <p:grpSpPr>
          <a:xfrm>
            <a:off x="7677977" y="1773360"/>
            <a:ext cx="4241025" cy="3475372"/>
            <a:chOff x="5351252" y="935182"/>
            <a:chExt cx="6053535" cy="4960661"/>
          </a:xfrm>
        </p:grpSpPr>
        <p:pic>
          <p:nvPicPr>
            <p:cNvPr id="10" name="Picture 4" descr="resnet_269_fused.png">
              <a:extLst>
                <a:ext uri="{FF2B5EF4-FFF2-40B4-BE49-F238E27FC236}">
                  <a16:creationId xmlns:a16="http://schemas.microsoft.com/office/drawing/2014/main" id="{4E47A923-A839-411C-A5A5-7DBF4F3372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8"/>
            <a:stretch/>
          </p:blipFill>
          <p:spPr bwMode="auto">
            <a:xfrm>
              <a:off x="8536177" y="1308128"/>
              <a:ext cx="2868610" cy="39781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net_269.png">
              <a:extLst>
                <a:ext uri="{FF2B5EF4-FFF2-40B4-BE49-F238E27FC236}">
                  <a16:creationId xmlns:a16="http://schemas.microsoft.com/office/drawing/2014/main" id="{C108659B-C573-4E18-A36B-834234E15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1252" y="935182"/>
              <a:ext cx="2902327" cy="4960661"/>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6">
              <a:extLst>
                <a:ext uri="{FF2B5EF4-FFF2-40B4-BE49-F238E27FC236}">
                  <a16:creationId xmlns:a16="http://schemas.microsoft.com/office/drawing/2014/main" id="{B245188C-1E89-4642-88A5-1559D8651C8B}"/>
                </a:ext>
              </a:extLst>
            </p:cNvPr>
            <p:cNvSpPr/>
            <p:nvPr/>
          </p:nvSpPr>
          <p:spPr>
            <a:xfrm>
              <a:off x="8024242" y="3392291"/>
              <a:ext cx="771541" cy="370318"/>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sp>
        <p:nvSpPr>
          <p:cNvPr id="3" name="Left Brace 2">
            <a:extLst>
              <a:ext uri="{FF2B5EF4-FFF2-40B4-BE49-F238E27FC236}">
                <a16:creationId xmlns:a16="http://schemas.microsoft.com/office/drawing/2014/main" id="{68F8E9CA-7677-40C9-A6F9-B64442A5E4F3}"/>
              </a:ext>
            </a:extLst>
          </p:cNvPr>
          <p:cNvSpPr/>
          <p:nvPr/>
        </p:nvSpPr>
        <p:spPr>
          <a:xfrm>
            <a:off x="4132093" y="1721223"/>
            <a:ext cx="439907" cy="3164541"/>
          </a:xfrm>
          <a:prstGeom prst="leftBrace">
            <a:avLst>
              <a:gd name="adj1" fmla="val 8333"/>
              <a:gd name="adj2" fmla="val 4762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E9F0574-C880-41AD-8F68-3E7D44603ADB}"/>
              </a:ext>
            </a:extLst>
          </p:cNvPr>
          <p:cNvSpPr/>
          <p:nvPr/>
        </p:nvSpPr>
        <p:spPr>
          <a:xfrm>
            <a:off x="7677977" y="5248732"/>
            <a:ext cx="203333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ea typeface="+mn-ea"/>
                <a:cs typeface="+mn-cs"/>
              </a:rPr>
              <a:t>Caffe* Resnet269 (Original)</a:t>
            </a:r>
          </a:p>
        </p:txBody>
      </p:sp>
      <p:sp>
        <p:nvSpPr>
          <p:cNvPr id="15" name="Rectangle 14">
            <a:extLst>
              <a:ext uri="{FF2B5EF4-FFF2-40B4-BE49-F238E27FC236}">
                <a16:creationId xmlns:a16="http://schemas.microsoft.com/office/drawing/2014/main" id="{F2A67D27-830D-40A3-9656-B97DF27A2C5B}"/>
              </a:ext>
            </a:extLst>
          </p:cNvPr>
          <p:cNvSpPr/>
          <p:nvPr/>
        </p:nvSpPr>
        <p:spPr>
          <a:xfrm>
            <a:off x="9866241" y="4858120"/>
            <a:ext cx="203333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ea typeface="+mn-ea"/>
                <a:cs typeface="+mn-cs"/>
              </a:rPr>
              <a:t>Caffe* Resnet269 (IR)</a:t>
            </a:r>
          </a:p>
        </p:txBody>
      </p:sp>
    </p:spTree>
    <p:extLst>
      <p:ext uri="{BB962C8B-B14F-4D97-AF65-F5344CB8AC3E}">
        <p14:creationId xmlns:p14="http://schemas.microsoft.com/office/powerpoint/2010/main" val="32815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54BE00-682B-4A74-A82B-9ED2963DCF85}"/>
              </a:ext>
            </a:extLst>
          </p:cNvPr>
          <p:cNvSpPr>
            <a:spLocks noGrp="1"/>
          </p:cNvSpPr>
          <p:nvPr>
            <p:ph type="title"/>
          </p:nvPr>
        </p:nvSpPr>
        <p:spPr/>
        <p:txBody>
          <a:bodyPr/>
          <a:lstStyle/>
          <a:p>
            <a:r>
              <a:rPr lang="en-US" dirty="0">
                <a:solidFill>
                  <a:schemeClr val="tx1"/>
                </a:solidFill>
              </a:rPr>
              <a:t>Setting Input Shapes with:</a:t>
            </a:r>
            <a:br>
              <a:rPr lang="en-US" dirty="0">
                <a:solidFill>
                  <a:schemeClr val="tx1"/>
                </a:solidFill>
              </a:rPr>
            </a:br>
            <a:r>
              <a:rPr lang="en-US" dirty="0">
                <a:solidFill>
                  <a:schemeClr val="tx1"/>
                </a:solidFill>
              </a:rPr>
              <a:t> </a:t>
            </a:r>
            <a:r>
              <a:rPr lang="en-US" sz="2400" dirty="0">
                <a:solidFill>
                  <a:schemeClr val="tx1"/>
                </a:solidFill>
              </a:rPr>
              <a:t>“</a:t>
            </a:r>
            <a:r>
              <a:rPr lang="en-US" sz="2400" dirty="0">
                <a:solidFill>
                  <a:srgbClr val="FFFF00"/>
                </a:solidFill>
              </a:rPr>
              <a:t>--</a:t>
            </a:r>
            <a:r>
              <a:rPr lang="en-US" sz="2400" dirty="0" err="1">
                <a:solidFill>
                  <a:srgbClr val="FFFF00"/>
                </a:solidFill>
              </a:rPr>
              <a:t>input_shape</a:t>
            </a:r>
            <a:r>
              <a:rPr lang="en-US" sz="2400" dirty="0">
                <a:solidFill>
                  <a:schemeClr val="tx1"/>
                </a:solidFill>
              </a:rPr>
              <a:t>”</a:t>
            </a:r>
            <a:endParaRPr lang="en-US" dirty="0">
              <a:solidFill>
                <a:schemeClr val="tx1"/>
              </a:solidFill>
            </a:endParaRPr>
          </a:p>
        </p:txBody>
      </p:sp>
      <p:sp>
        <p:nvSpPr>
          <p:cNvPr id="9" name="Content Placeholder 8">
            <a:extLst>
              <a:ext uri="{FF2B5EF4-FFF2-40B4-BE49-F238E27FC236}">
                <a16:creationId xmlns:a16="http://schemas.microsoft.com/office/drawing/2014/main" id="{860E6F17-8454-4119-8B0E-9914CAEE0EE6}"/>
              </a:ext>
            </a:extLst>
          </p:cNvPr>
          <p:cNvSpPr>
            <a:spLocks noGrp="1"/>
          </p:cNvSpPr>
          <p:nvPr>
            <p:ph sz="quarter" idx="27"/>
          </p:nvPr>
        </p:nvSpPr>
        <p:spPr>
          <a:xfrm>
            <a:off x="571500" y="1785696"/>
            <a:ext cx="10834437" cy="1350536"/>
          </a:xfrm>
        </p:spPr>
        <p:txBody>
          <a:bodyPr>
            <a:normAutofit/>
          </a:bodyPr>
          <a:lstStyle/>
          <a:p>
            <a:pPr marL="0" indent="0">
              <a:buNone/>
            </a:pPr>
            <a:r>
              <a:rPr lang="en-US" dirty="0"/>
              <a:t>Model Optimizer supports conversion of models with dynamic input shapes that contain undefined dimensions. However, if the shape of data is not going to change from one inference to another, it is recommended to set up fully defined shape for the inputs. It can be beneficial from a performance perspective and memory consumption.</a:t>
            </a:r>
          </a:p>
        </p:txBody>
      </p:sp>
      <p:sp>
        <p:nvSpPr>
          <p:cNvPr id="7" name="Text Placeholder 6">
            <a:extLst>
              <a:ext uri="{FF2B5EF4-FFF2-40B4-BE49-F238E27FC236}">
                <a16:creationId xmlns:a16="http://schemas.microsoft.com/office/drawing/2014/main" id="{1FC2BF17-64F0-4B28-BBFF-083A5194F07A}"/>
              </a:ext>
            </a:extLst>
          </p:cNvPr>
          <p:cNvSpPr>
            <a:spLocks noGrp="1"/>
          </p:cNvSpPr>
          <p:nvPr>
            <p:ph sz="quarter" idx="28"/>
          </p:nvPr>
        </p:nvSpPr>
        <p:spPr>
          <a:xfrm>
            <a:off x="678782" y="3184358"/>
            <a:ext cx="10834436" cy="2698071"/>
          </a:xfrm>
        </p:spPr>
        <p:txBody>
          <a:bodyPr/>
          <a:lstStyle/>
          <a:p>
            <a:r>
              <a:rPr lang="en-US" dirty="0"/>
              <a:t>Example1: Run the Model Optimizer for the TensorFlow* </a:t>
            </a:r>
            <a:r>
              <a:rPr lang="en-US" dirty="0" err="1"/>
              <a:t>MobileNet</a:t>
            </a:r>
            <a:r>
              <a:rPr lang="en-US" dirty="0"/>
              <a:t> model with the single input and specify input shape [2,300,300,3].</a:t>
            </a:r>
          </a:p>
          <a:p>
            <a:pPr marL="0" indent="0">
              <a:buNone/>
            </a:pPr>
            <a:r>
              <a:rPr lang="en-US" dirty="0"/>
              <a:t>	</a:t>
            </a:r>
            <a:r>
              <a:rPr lang="en-US" dirty="0" err="1">
                <a:solidFill>
                  <a:srgbClr val="FFFF00"/>
                </a:solidFill>
              </a:rPr>
              <a:t>mo</a:t>
            </a:r>
            <a:r>
              <a:rPr lang="en-US" dirty="0">
                <a:solidFill>
                  <a:srgbClr val="FFFF00"/>
                </a:solidFill>
              </a:rPr>
              <a:t> --</a:t>
            </a:r>
            <a:r>
              <a:rPr lang="en-US" dirty="0" err="1">
                <a:solidFill>
                  <a:srgbClr val="FFFF00"/>
                </a:solidFill>
              </a:rPr>
              <a:t>input_model</a:t>
            </a:r>
            <a:r>
              <a:rPr lang="en-US" dirty="0">
                <a:solidFill>
                  <a:srgbClr val="FFFF00"/>
                </a:solidFill>
              </a:rPr>
              <a:t> </a:t>
            </a:r>
            <a:r>
              <a:rPr lang="en-US" dirty="0" err="1">
                <a:solidFill>
                  <a:srgbClr val="FFFF00"/>
                </a:solidFill>
              </a:rPr>
              <a:t>MobileNet.pb</a:t>
            </a:r>
            <a:r>
              <a:rPr lang="en-US" dirty="0">
                <a:solidFill>
                  <a:srgbClr val="FFFF00"/>
                </a:solidFill>
              </a:rPr>
              <a:t> </a:t>
            </a:r>
            <a:r>
              <a:rPr lang="en-US" b="1" dirty="0">
                <a:solidFill>
                  <a:srgbClr val="FFFF00"/>
                </a:solidFill>
              </a:rPr>
              <a:t>--</a:t>
            </a:r>
            <a:r>
              <a:rPr lang="en-US" b="1" dirty="0" err="1">
                <a:solidFill>
                  <a:srgbClr val="FFFF00"/>
                </a:solidFill>
              </a:rPr>
              <a:t>input_shape</a:t>
            </a:r>
            <a:r>
              <a:rPr lang="en-US" b="1" dirty="0">
                <a:solidFill>
                  <a:srgbClr val="FFFF00"/>
                </a:solidFill>
              </a:rPr>
              <a:t> </a:t>
            </a:r>
            <a:r>
              <a:rPr lang="en-US" dirty="0">
                <a:solidFill>
                  <a:srgbClr val="FFFF00"/>
                </a:solidFill>
              </a:rPr>
              <a:t>[2,300,300,3]</a:t>
            </a:r>
          </a:p>
          <a:p>
            <a:pPr marL="0" indent="0">
              <a:buNone/>
            </a:pPr>
            <a:endParaRPr lang="en-US" dirty="0">
              <a:solidFill>
                <a:srgbClr val="FFFF00"/>
              </a:solidFill>
            </a:endParaRPr>
          </a:p>
          <a:p>
            <a:r>
              <a:rPr lang="en-US" dirty="0"/>
              <a:t>Example2: Launch the Model Optimizer for the ONNX* OCR model with a pair of inputs data and </a:t>
            </a:r>
            <a:r>
              <a:rPr lang="en-US" dirty="0" err="1"/>
              <a:t>seq_len</a:t>
            </a:r>
            <a:r>
              <a:rPr lang="en-US" dirty="0"/>
              <a:t> and specify shapes [3,150,200,1] and [3] for them.	</a:t>
            </a:r>
          </a:p>
          <a:p>
            <a:pPr marL="0" indent="0">
              <a:buNone/>
            </a:pPr>
            <a:r>
              <a:rPr lang="en-US" dirty="0">
                <a:solidFill>
                  <a:srgbClr val="FFFF00"/>
                </a:solidFill>
              </a:rPr>
              <a:t>	</a:t>
            </a:r>
            <a:r>
              <a:rPr lang="en-US" dirty="0" err="1">
                <a:solidFill>
                  <a:srgbClr val="FFFF00"/>
                </a:solidFill>
              </a:rPr>
              <a:t>mo</a:t>
            </a:r>
            <a:r>
              <a:rPr lang="en-US" dirty="0">
                <a:solidFill>
                  <a:srgbClr val="FFFF00"/>
                </a:solidFill>
              </a:rPr>
              <a:t> --</a:t>
            </a:r>
            <a:r>
              <a:rPr lang="en-US" dirty="0" err="1">
                <a:solidFill>
                  <a:srgbClr val="FFFF00"/>
                </a:solidFill>
              </a:rPr>
              <a:t>input_model</a:t>
            </a:r>
            <a:r>
              <a:rPr lang="en-US" dirty="0">
                <a:solidFill>
                  <a:srgbClr val="FFFF00"/>
                </a:solidFill>
              </a:rPr>
              <a:t> </a:t>
            </a:r>
            <a:r>
              <a:rPr lang="en-US" dirty="0" err="1">
                <a:solidFill>
                  <a:srgbClr val="FFFF00"/>
                </a:solidFill>
              </a:rPr>
              <a:t>ocr.onnx</a:t>
            </a:r>
            <a:r>
              <a:rPr lang="en-US" dirty="0">
                <a:solidFill>
                  <a:srgbClr val="FFFF00"/>
                </a:solidFill>
              </a:rPr>
              <a:t> --input </a:t>
            </a:r>
            <a:r>
              <a:rPr lang="en-US" dirty="0" err="1">
                <a:solidFill>
                  <a:srgbClr val="FFFF00"/>
                </a:solidFill>
              </a:rPr>
              <a:t>data,seq_len</a:t>
            </a:r>
            <a:r>
              <a:rPr lang="en-US" dirty="0">
                <a:solidFill>
                  <a:srgbClr val="FFFF00"/>
                </a:solidFill>
              </a:rPr>
              <a:t> </a:t>
            </a:r>
            <a:r>
              <a:rPr lang="en-US" b="1" dirty="0">
                <a:solidFill>
                  <a:srgbClr val="FFFF00"/>
                </a:solidFill>
              </a:rPr>
              <a:t>--</a:t>
            </a:r>
            <a:r>
              <a:rPr lang="en-US" b="1" dirty="0" err="1">
                <a:solidFill>
                  <a:srgbClr val="FFFF00"/>
                </a:solidFill>
              </a:rPr>
              <a:t>input_shape</a:t>
            </a:r>
            <a:r>
              <a:rPr lang="en-US" b="1" dirty="0">
                <a:solidFill>
                  <a:srgbClr val="FFFF00"/>
                </a:solidFill>
              </a:rPr>
              <a:t> </a:t>
            </a:r>
            <a:r>
              <a:rPr lang="en-US" dirty="0">
                <a:solidFill>
                  <a:srgbClr val="FFFF00"/>
                </a:solidFill>
              </a:rPr>
              <a:t>[3,150,200,1],[3]</a:t>
            </a:r>
          </a:p>
        </p:txBody>
      </p:sp>
      <p:sp>
        <p:nvSpPr>
          <p:cNvPr id="13" name="TextBox 12">
            <a:extLst>
              <a:ext uri="{FF2B5EF4-FFF2-40B4-BE49-F238E27FC236}">
                <a16:creationId xmlns:a16="http://schemas.microsoft.com/office/drawing/2014/main" id="{7D6F69DD-E4FD-43BD-AEE5-69A06E14EC95}"/>
              </a:ext>
            </a:extLst>
          </p:cNvPr>
          <p:cNvSpPr txBox="1"/>
          <p:nvPr/>
        </p:nvSpPr>
        <p:spPr>
          <a:xfrm>
            <a:off x="678782" y="6207162"/>
            <a:ext cx="593278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Learn more about Input Shape:</a:t>
            </a:r>
          </a:p>
          <a:p>
            <a:pPr>
              <a:lnSpc>
                <a:spcPct val="100000"/>
              </a:lnSpc>
              <a:spcBef>
                <a:spcPts val="0"/>
              </a:spcBef>
            </a:pPr>
            <a:r>
              <a:rPr lang="en-US" sz="1200" dirty="0">
                <a:hlinkClick r:id="rId2"/>
              </a:rPr>
              <a:t>https://docs.openvino.ai/latest/openvino_docs_MO_DG_prepare_model_convert_model_Converting_Model.html</a:t>
            </a:r>
            <a:endParaRPr lang="en-US" sz="1200" dirty="0"/>
          </a:p>
        </p:txBody>
      </p:sp>
    </p:spTree>
    <p:extLst>
      <p:ext uri="{BB962C8B-B14F-4D97-AF65-F5344CB8AC3E}">
        <p14:creationId xmlns:p14="http://schemas.microsoft.com/office/powerpoint/2010/main" val="394970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54BE00-682B-4A74-A82B-9ED2963DCF85}"/>
              </a:ext>
            </a:extLst>
          </p:cNvPr>
          <p:cNvSpPr>
            <a:spLocks noGrp="1"/>
          </p:cNvSpPr>
          <p:nvPr>
            <p:ph type="title"/>
          </p:nvPr>
        </p:nvSpPr>
        <p:spPr/>
        <p:txBody>
          <a:bodyPr/>
          <a:lstStyle/>
          <a:p>
            <a:r>
              <a:rPr lang="en-US" dirty="0">
                <a:solidFill>
                  <a:schemeClr val="tx1"/>
                </a:solidFill>
              </a:rPr>
              <a:t>Cutting Off Parts of a Model with:</a:t>
            </a:r>
            <a:br>
              <a:rPr lang="en-US" dirty="0">
                <a:solidFill>
                  <a:schemeClr val="tx1"/>
                </a:solidFill>
              </a:rPr>
            </a:br>
            <a:r>
              <a:rPr lang="en-US" dirty="0">
                <a:solidFill>
                  <a:schemeClr val="tx1"/>
                </a:solidFill>
              </a:rPr>
              <a:t> </a:t>
            </a:r>
            <a:r>
              <a:rPr lang="en-US" sz="2400" dirty="0">
                <a:solidFill>
                  <a:srgbClr val="FFFF00"/>
                </a:solidFill>
              </a:rPr>
              <a:t>“--input” and ”--output”</a:t>
            </a:r>
            <a:endParaRPr lang="en-US" dirty="0">
              <a:solidFill>
                <a:srgbClr val="FFFF00"/>
              </a:solidFill>
            </a:endParaRPr>
          </a:p>
        </p:txBody>
      </p:sp>
      <p:sp>
        <p:nvSpPr>
          <p:cNvPr id="9" name="Content Placeholder 8">
            <a:extLst>
              <a:ext uri="{FF2B5EF4-FFF2-40B4-BE49-F238E27FC236}">
                <a16:creationId xmlns:a16="http://schemas.microsoft.com/office/drawing/2014/main" id="{860E6F17-8454-4119-8B0E-9914CAEE0EE6}"/>
              </a:ext>
            </a:extLst>
          </p:cNvPr>
          <p:cNvSpPr>
            <a:spLocks noGrp="1"/>
          </p:cNvSpPr>
          <p:nvPr>
            <p:ph sz="quarter" idx="27"/>
          </p:nvPr>
        </p:nvSpPr>
        <p:spPr>
          <a:xfrm>
            <a:off x="571500" y="1673402"/>
            <a:ext cx="10834437" cy="830808"/>
          </a:xfrm>
        </p:spPr>
        <p:txBody>
          <a:bodyPr>
            <a:normAutofit/>
          </a:bodyPr>
          <a:lstStyle/>
          <a:p>
            <a:pPr marL="0" indent="0">
              <a:buNone/>
            </a:pPr>
            <a:r>
              <a:rPr lang="en-US" sz="2400" dirty="0"/>
              <a:t>Several reasons some parts of a model must be removed while the Model Optimizer is converting models to the Intermediate Representation:</a:t>
            </a:r>
          </a:p>
        </p:txBody>
      </p:sp>
      <p:sp>
        <p:nvSpPr>
          <p:cNvPr id="7" name="Text Placeholder 6">
            <a:extLst>
              <a:ext uri="{FF2B5EF4-FFF2-40B4-BE49-F238E27FC236}">
                <a16:creationId xmlns:a16="http://schemas.microsoft.com/office/drawing/2014/main" id="{1FC2BF17-64F0-4B28-BBFF-083A5194F07A}"/>
              </a:ext>
            </a:extLst>
          </p:cNvPr>
          <p:cNvSpPr>
            <a:spLocks noGrp="1"/>
          </p:cNvSpPr>
          <p:nvPr>
            <p:ph sz="quarter" idx="28"/>
          </p:nvPr>
        </p:nvSpPr>
        <p:spPr>
          <a:xfrm>
            <a:off x="678782" y="4353791"/>
            <a:ext cx="5417218" cy="1368218"/>
          </a:xfrm>
        </p:spPr>
        <p:txBody>
          <a:bodyPr>
            <a:normAutofit/>
          </a:bodyPr>
          <a:lstStyle/>
          <a:p>
            <a:r>
              <a:rPr lang="en-US" dirty="0">
                <a:solidFill>
                  <a:srgbClr val="FFFFFF"/>
                </a:solidFill>
              </a:rPr>
              <a:t>Example: Cutting at the End</a:t>
            </a:r>
          </a:p>
          <a:p>
            <a:pPr marL="457200" lvl="1" indent="0">
              <a:buNone/>
            </a:pPr>
            <a:r>
              <a:rPr lang="en-US" dirty="0" err="1">
                <a:solidFill>
                  <a:srgbClr val="FFFF00"/>
                </a:solidFill>
              </a:rPr>
              <a:t>mo</a:t>
            </a:r>
            <a:r>
              <a:rPr lang="en-US" dirty="0">
                <a:solidFill>
                  <a:srgbClr val="FFFF00"/>
                </a:solidFill>
              </a:rPr>
              <a:t> --</a:t>
            </a:r>
            <a:r>
              <a:rPr lang="en-US" dirty="0" err="1">
                <a:solidFill>
                  <a:srgbClr val="FFFF00"/>
                </a:solidFill>
              </a:rPr>
              <a:t>input_model</a:t>
            </a:r>
            <a:r>
              <a:rPr lang="en-US" dirty="0">
                <a:solidFill>
                  <a:srgbClr val="FFFF00"/>
                </a:solidFill>
              </a:rPr>
              <a:t> inception_v1.pb </a:t>
            </a:r>
            <a:r>
              <a:rPr lang="en-US" b="1" dirty="0">
                <a:solidFill>
                  <a:srgbClr val="FFFF00"/>
                </a:solidFill>
              </a:rPr>
              <a:t>--output</a:t>
            </a:r>
            <a:r>
              <a:rPr lang="en-US" dirty="0">
                <a:solidFill>
                  <a:srgbClr val="FFFF00"/>
                </a:solidFill>
              </a:rPr>
              <a:t>=InceptionV1/InceptionV1/Conv2d_1a_7x7/</a:t>
            </a:r>
            <a:r>
              <a:rPr lang="en-US" dirty="0" err="1">
                <a:solidFill>
                  <a:srgbClr val="FFFF00"/>
                </a:solidFill>
              </a:rPr>
              <a:t>Relu</a:t>
            </a:r>
            <a:endParaRPr lang="en-US" dirty="0">
              <a:solidFill>
                <a:srgbClr val="FFFF00"/>
              </a:solidFill>
            </a:endParaRPr>
          </a:p>
        </p:txBody>
      </p:sp>
      <p:sp>
        <p:nvSpPr>
          <p:cNvPr id="13" name="TextBox 12">
            <a:extLst>
              <a:ext uri="{FF2B5EF4-FFF2-40B4-BE49-F238E27FC236}">
                <a16:creationId xmlns:a16="http://schemas.microsoft.com/office/drawing/2014/main" id="{7D6F69DD-E4FD-43BD-AEE5-69A06E14EC95}"/>
              </a:ext>
            </a:extLst>
          </p:cNvPr>
          <p:cNvSpPr txBox="1"/>
          <p:nvPr/>
        </p:nvSpPr>
        <p:spPr>
          <a:xfrm>
            <a:off x="678782" y="6211669"/>
            <a:ext cx="593278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Learn more about Cutting Off Parts of Model:</a:t>
            </a:r>
          </a:p>
          <a:p>
            <a:pPr>
              <a:lnSpc>
                <a:spcPct val="100000"/>
              </a:lnSpc>
              <a:spcBef>
                <a:spcPts val="0"/>
              </a:spcBef>
            </a:pPr>
            <a:r>
              <a:rPr lang="en-US" sz="1200" dirty="0">
                <a:hlinkClick r:id="rId2"/>
              </a:rPr>
              <a:t>https://docs.openvino.ai/latest/openvino_docs_MO_DG_prepare_model_convert_model_Cutting_Model.html</a:t>
            </a:r>
            <a:r>
              <a:rPr lang="en-US" sz="1200" dirty="0"/>
              <a:t> </a:t>
            </a:r>
          </a:p>
        </p:txBody>
      </p:sp>
      <p:sp>
        <p:nvSpPr>
          <p:cNvPr id="6" name="Text Placeholder 6">
            <a:extLst>
              <a:ext uri="{FF2B5EF4-FFF2-40B4-BE49-F238E27FC236}">
                <a16:creationId xmlns:a16="http://schemas.microsoft.com/office/drawing/2014/main" id="{943C781A-234C-4AB4-951F-A03D5FED3F72}"/>
              </a:ext>
            </a:extLst>
          </p:cNvPr>
          <p:cNvSpPr txBox="1">
            <a:spLocks/>
          </p:cNvSpPr>
          <p:nvPr/>
        </p:nvSpPr>
        <p:spPr>
          <a:xfrm>
            <a:off x="6096000" y="4353791"/>
            <a:ext cx="5417218" cy="1368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FF"/>
                </a:solidFill>
              </a:rPr>
              <a:t>Example: Cutting from the Beginning</a:t>
            </a:r>
          </a:p>
          <a:p>
            <a:pPr marL="457200" lvl="1" indent="0">
              <a:buNone/>
            </a:pPr>
            <a:r>
              <a:rPr lang="en-US" dirty="0" err="1">
                <a:solidFill>
                  <a:srgbClr val="FFFF00"/>
                </a:solidFill>
              </a:rPr>
              <a:t>mo</a:t>
            </a:r>
            <a:r>
              <a:rPr lang="en-US" dirty="0">
                <a:solidFill>
                  <a:srgbClr val="FFFF00"/>
                </a:solidFill>
              </a:rPr>
              <a:t> --</a:t>
            </a:r>
            <a:r>
              <a:rPr lang="en-US" dirty="0" err="1">
                <a:solidFill>
                  <a:srgbClr val="FFFF00"/>
                </a:solidFill>
              </a:rPr>
              <a:t>input_model</a:t>
            </a:r>
            <a:r>
              <a:rPr lang="en-US" dirty="0">
                <a:solidFill>
                  <a:srgbClr val="FFFF00"/>
                </a:solidFill>
              </a:rPr>
              <a:t> inception_v1.pb </a:t>
            </a:r>
            <a:r>
              <a:rPr lang="en-US" b="1" dirty="0">
                <a:solidFill>
                  <a:srgbClr val="FFFF00"/>
                </a:solidFill>
              </a:rPr>
              <a:t>--input </a:t>
            </a:r>
            <a:r>
              <a:rPr lang="en-US" dirty="0">
                <a:solidFill>
                  <a:srgbClr val="FFFF00"/>
                </a:solidFill>
              </a:rPr>
              <a:t>0:InceptionV1/InceptionV1/Conv2d_1a_7x7/</a:t>
            </a:r>
            <a:r>
              <a:rPr lang="en-US" dirty="0" err="1">
                <a:solidFill>
                  <a:srgbClr val="FFFF00"/>
                </a:solidFill>
              </a:rPr>
              <a:t>Relu</a:t>
            </a:r>
            <a:endParaRPr lang="en-US" dirty="0">
              <a:solidFill>
                <a:srgbClr val="FFFF00"/>
              </a:solidFill>
            </a:endParaRPr>
          </a:p>
        </p:txBody>
      </p:sp>
      <p:graphicFrame>
        <p:nvGraphicFramePr>
          <p:cNvPr id="4" name="Diagram 3">
            <a:extLst>
              <a:ext uri="{FF2B5EF4-FFF2-40B4-BE49-F238E27FC236}">
                <a16:creationId xmlns:a16="http://schemas.microsoft.com/office/drawing/2014/main" id="{D6B9DC94-1556-4CDC-8205-55321AACE6A1}"/>
              </a:ext>
            </a:extLst>
          </p:cNvPr>
          <p:cNvGraphicFramePr/>
          <p:nvPr>
            <p:extLst>
              <p:ext uri="{D42A27DB-BD31-4B8C-83A1-F6EECF244321}">
                <p14:modId xmlns:p14="http://schemas.microsoft.com/office/powerpoint/2010/main" val="3646683008"/>
              </p:ext>
            </p:extLst>
          </p:nvPr>
        </p:nvGraphicFramePr>
        <p:xfrm>
          <a:off x="571500" y="2504209"/>
          <a:ext cx="10727155" cy="16209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272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54BE00-682B-4A74-A82B-9ED2963DCF85}"/>
              </a:ext>
            </a:extLst>
          </p:cNvPr>
          <p:cNvSpPr>
            <a:spLocks noGrp="1"/>
          </p:cNvSpPr>
          <p:nvPr>
            <p:ph type="title"/>
          </p:nvPr>
        </p:nvSpPr>
        <p:spPr>
          <a:xfrm>
            <a:off x="571500" y="405245"/>
            <a:ext cx="11010901" cy="1118756"/>
          </a:xfrm>
        </p:spPr>
        <p:txBody>
          <a:bodyPr/>
          <a:lstStyle/>
          <a:p>
            <a:r>
              <a:rPr lang="en-US" dirty="0">
                <a:solidFill>
                  <a:schemeClr val="tx1"/>
                </a:solidFill>
              </a:rPr>
              <a:t>Embedding Preprocessing Computation with:</a:t>
            </a:r>
            <a:br>
              <a:rPr lang="en-US" dirty="0">
                <a:solidFill>
                  <a:schemeClr val="tx1"/>
                </a:solidFill>
              </a:rPr>
            </a:br>
            <a:r>
              <a:rPr lang="en-US" sz="2400" dirty="0">
                <a:solidFill>
                  <a:srgbClr val="FFFF00"/>
                </a:solidFill>
              </a:rPr>
              <a:t>“--</a:t>
            </a:r>
            <a:r>
              <a:rPr lang="en-US" sz="2400" dirty="0" err="1">
                <a:solidFill>
                  <a:srgbClr val="FFFF00"/>
                </a:solidFill>
              </a:rPr>
              <a:t>mean_values</a:t>
            </a:r>
            <a:r>
              <a:rPr lang="en-US" sz="2400" dirty="0">
                <a:solidFill>
                  <a:srgbClr val="FFFF00"/>
                </a:solidFill>
              </a:rPr>
              <a:t>”, “--</a:t>
            </a:r>
            <a:r>
              <a:rPr lang="en-US" sz="2400" dirty="0" err="1">
                <a:solidFill>
                  <a:srgbClr val="FFFF00"/>
                </a:solidFill>
              </a:rPr>
              <a:t>scale_values</a:t>
            </a:r>
            <a:r>
              <a:rPr lang="en-US" sz="2400" dirty="0">
                <a:solidFill>
                  <a:srgbClr val="FFFF00"/>
                </a:solidFill>
              </a:rPr>
              <a:t>”, “--</a:t>
            </a:r>
            <a:r>
              <a:rPr lang="en-US" sz="2400" dirty="0" err="1">
                <a:solidFill>
                  <a:srgbClr val="FFFF00"/>
                </a:solidFill>
              </a:rPr>
              <a:t>reverse_input_channels</a:t>
            </a:r>
            <a:r>
              <a:rPr lang="en-US" sz="2400" dirty="0">
                <a:solidFill>
                  <a:srgbClr val="FFFF00"/>
                </a:solidFill>
              </a:rPr>
              <a:t>”, and “—layout”</a:t>
            </a:r>
            <a:endParaRPr lang="en-US" sz="2800" dirty="0">
              <a:solidFill>
                <a:srgbClr val="FFFF00"/>
              </a:solidFill>
            </a:endParaRPr>
          </a:p>
        </p:txBody>
      </p:sp>
      <p:sp>
        <p:nvSpPr>
          <p:cNvPr id="9" name="Content Placeholder 8">
            <a:extLst>
              <a:ext uri="{FF2B5EF4-FFF2-40B4-BE49-F238E27FC236}">
                <a16:creationId xmlns:a16="http://schemas.microsoft.com/office/drawing/2014/main" id="{860E6F17-8454-4119-8B0E-9914CAEE0EE6}"/>
              </a:ext>
            </a:extLst>
          </p:cNvPr>
          <p:cNvSpPr>
            <a:spLocks noGrp="1"/>
          </p:cNvSpPr>
          <p:nvPr>
            <p:ph sz="quarter" idx="27"/>
          </p:nvPr>
        </p:nvSpPr>
        <p:spPr>
          <a:xfrm>
            <a:off x="571500" y="1605722"/>
            <a:ext cx="10834437" cy="1269708"/>
          </a:xfrm>
        </p:spPr>
        <p:txBody>
          <a:bodyPr>
            <a:normAutofit fontScale="92500" lnSpcReduction="20000"/>
          </a:bodyPr>
          <a:lstStyle/>
          <a:p>
            <a:r>
              <a:rPr lang="en-US" sz="1800" dirty="0"/>
              <a:t>Input data for inference can be different from the training dataset and requires additional preprocessing before inference. </a:t>
            </a:r>
          </a:p>
          <a:p>
            <a:r>
              <a:rPr lang="en-US" sz="1800" dirty="0"/>
              <a:t>Based on these parameters, Model Optimizer generates IR with additionally inserted sub-graph that performs the defined preprocessing so it will be offloaded to the inference device. </a:t>
            </a:r>
          </a:p>
          <a:p>
            <a:r>
              <a:rPr lang="en-US" sz="1800" dirty="0"/>
              <a:t>As a result, you can end up with faster end-to-end execution time</a:t>
            </a:r>
          </a:p>
        </p:txBody>
      </p:sp>
      <p:sp>
        <p:nvSpPr>
          <p:cNvPr id="13" name="TextBox 12">
            <a:extLst>
              <a:ext uri="{FF2B5EF4-FFF2-40B4-BE49-F238E27FC236}">
                <a16:creationId xmlns:a16="http://schemas.microsoft.com/office/drawing/2014/main" id="{7D6F69DD-E4FD-43BD-AEE5-69A06E14EC95}"/>
              </a:ext>
            </a:extLst>
          </p:cNvPr>
          <p:cNvSpPr txBox="1"/>
          <p:nvPr/>
        </p:nvSpPr>
        <p:spPr>
          <a:xfrm>
            <a:off x="693466" y="6211669"/>
            <a:ext cx="593278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Learn more about Embedding Processing Computation:</a:t>
            </a:r>
          </a:p>
          <a:p>
            <a:pPr>
              <a:lnSpc>
                <a:spcPct val="100000"/>
              </a:lnSpc>
              <a:spcBef>
                <a:spcPts val="0"/>
              </a:spcBef>
            </a:pPr>
            <a:r>
              <a:rPr lang="en-US" sz="1200" dirty="0">
                <a:hlinkClick r:id="rId2"/>
              </a:rPr>
              <a:t>https://docs.openvino.ai/latest/openvino_docs_MO_DG_Additional_Optimization_Use_Cases.html</a:t>
            </a:r>
            <a:r>
              <a:rPr lang="en-US" sz="1200" dirty="0"/>
              <a:t> </a:t>
            </a:r>
          </a:p>
        </p:txBody>
      </p:sp>
      <p:graphicFrame>
        <p:nvGraphicFramePr>
          <p:cNvPr id="10" name="Content Placeholder 9">
            <a:extLst>
              <a:ext uri="{FF2B5EF4-FFF2-40B4-BE49-F238E27FC236}">
                <a16:creationId xmlns:a16="http://schemas.microsoft.com/office/drawing/2014/main" id="{E7B6D9E1-FD29-419C-A68A-ECA763DD3590}"/>
              </a:ext>
            </a:extLst>
          </p:cNvPr>
          <p:cNvGraphicFramePr>
            <a:graphicFrameLocks noGrp="1"/>
          </p:cNvGraphicFramePr>
          <p:nvPr>
            <p:ph sz="quarter" idx="28"/>
            <p:extLst>
              <p:ext uri="{D42A27DB-BD31-4B8C-83A1-F6EECF244321}">
                <p14:modId xmlns:p14="http://schemas.microsoft.com/office/powerpoint/2010/main" val="2262502281"/>
              </p:ext>
            </p:extLst>
          </p:nvPr>
        </p:nvGraphicFramePr>
        <p:xfrm>
          <a:off x="693466" y="2955365"/>
          <a:ext cx="10590503" cy="3005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757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54BE00-682B-4A74-A82B-9ED2963DCF85}"/>
              </a:ext>
            </a:extLst>
          </p:cNvPr>
          <p:cNvSpPr>
            <a:spLocks noGrp="1"/>
          </p:cNvSpPr>
          <p:nvPr>
            <p:ph type="title"/>
          </p:nvPr>
        </p:nvSpPr>
        <p:spPr/>
        <p:txBody>
          <a:bodyPr/>
          <a:lstStyle/>
          <a:p>
            <a:r>
              <a:rPr lang="en-US" dirty="0">
                <a:solidFill>
                  <a:schemeClr val="tx1"/>
                </a:solidFill>
              </a:rPr>
              <a:t>Compression of a Model to FP16 with:</a:t>
            </a:r>
            <a:br>
              <a:rPr lang="en-US" dirty="0">
                <a:solidFill>
                  <a:schemeClr val="tx1"/>
                </a:solidFill>
              </a:rPr>
            </a:br>
            <a:r>
              <a:rPr lang="en-US" dirty="0">
                <a:solidFill>
                  <a:schemeClr val="tx1"/>
                </a:solidFill>
              </a:rPr>
              <a:t> </a:t>
            </a:r>
            <a:r>
              <a:rPr lang="en-US" sz="2400" dirty="0">
                <a:solidFill>
                  <a:schemeClr val="tx1"/>
                </a:solidFill>
              </a:rPr>
              <a:t>“</a:t>
            </a:r>
            <a:r>
              <a:rPr lang="en-US" sz="2400" dirty="0">
                <a:solidFill>
                  <a:srgbClr val="FFFF00"/>
                </a:solidFill>
              </a:rPr>
              <a:t>--</a:t>
            </a:r>
            <a:r>
              <a:rPr lang="en-US" sz="2400" dirty="0" err="1">
                <a:solidFill>
                  <a:srgbClr val="FFFF00"/>
                </a:solidFill>
              </a:rPr>
              <a:t>data_type</a:t>
            </a:r>
            <a:r>
              <a:rPr lang="en-US" sz="2400" dirty="0">
                <a:solidFill>
                  <a:schemeClr val="tx1"/>
                </a:solidFill>
              </a:rPr>
              <a:t>”</a:t>
            </a:r>
            <a:endParaRPr lang="en-US" dirty="0">
              <a:solidFill>
                <a:schemeClr val="tx1"/>
              </a:solidFill>
            </a:endParaRPr>
          </a:p>
        </p:txBody>
      </p:sp>
      <p:sp>
        <p:nvSpPr>
          <p:cNvPr id="9" name="Content Placeholder 8">
            <a:extLst>
              <a:ext uri="{FF2B5EF4-FFF2-40B4-BE49-F238E27FC236}">
                <a16:creationId xmlns:a16="http://schemas.microsoft.com/office/drawing/2014/main" id="{860E6F17-8454-4119-8B0E-9914CAEE0EE6}"/>
              </a:ext>
            </a:extLst>
          </p:cNvPr>
          <p:cNvSpPr>
            <a:spLocks noGrp="1"/>
          </p:cNvSpPr>
          <p:nvPr>
            <p:ph sz="quarter" idx="27"/>
          </p:nvPr>
        </p:nvSpPr>
        <p:spPr>
          <a:xfrm>
            <a:off x="571500" y="1812471"/>
            <a:ext cx="10834437" cy="2010128"/>
          </a:xfrm>
        </p:spPr>
        <p:txBody>
          <a:bodyPr>
            <a:normAutofit/>
          </a:bodyPr>
          <a:lstStyle/>
          <a:p>
            <a:r>
              <a:rPr lang="en-US" sz="2400" dirty="0"/>
              <a:t>Model Optimizer can convert all floating-point weights to FP16 data type. </a:t>
            </a:r>
          </a:p>
          <a:p>
            <a:r>
              <a:rPr lang="en-US" sz="2400" dirty="0"/>
              <a:t>The resulting model will occupy about half the disk space and runtime memory.</a:t>
            </a:r>
          </a:p>
          <a:p>
            <a:r>
              <a:rPr lang="en-US" sz="2400" dirty="0"/>
              <a:t>FP16 is recommended data type for GPU optimizations, and only supported data type for VPU</a:t>
            </a:r>
          </a:p>
        </p:txBody>
      </p:sp>
      <p:sp>
        <p:nvSpPr>
          <p:cNvPr id="7" name="Text Placeholder 6">
            <a:extLst>
              <a:ext uri="{FF2B5EF4-FFF2-40B4-BE49-F238E27FC236}">
                <a16:creationId xmlns:a16="http://schemas.microsoft.com/office/drawing/2014/main" id="{1FC2BF17-64F0-4B28-BBFF-083A5194F07A}"/>
              </a:ext>
            </a:extLst>
          </p:cNvPr>
          <p:cNvSpPr>
            <a:spLocks noGrp="1"/>
          </p:cNvSpPr>
          <p:nvPr>
            <p:ph sz="quarter" idx="28"/>
          </p:nvPr>
        </p:nvSpPr>
        <p:spPr>
          <a:xfrm>
            <a:off x="732423" y="4067810"/>
            <a:ext cx="6746064" cy="417563"/>
          </a:xfrm>
        </p:spPr>
        <p:txBody>
          <a:bodyPr/>
          <a:lstStyle/>
          <a:p>
            <a:pPr marL="0" indent="0">
              <a:buNone/>
            </a:pPr>
            <a:r>
              <a:rPr lang="en-US" dirty="0" err="1">
                <a:solidFill>
                  <a:srgbClr val="FFFF00"/>
                </a:solidFill>
              </a:rPr>
              <a:t>mo</a:t>
            </a:r>
            <a:r>
              <a:rPr lang="en-US" dirty="0">
                <a:solidFill>
                  <a:srgbClr val="FFFF00"/>
                </a:solidFill>
              </a:rPr>
              <a:t> --</a:t>
            </a:r>
            <a:r>
              <a:rPr lang="en-US" dirty="0" err="1">
                <a:solidFill>
                  <a:srgbClr val="FFFF00"/>
                </a:solidFill>
              </a:rPr>
              <a:t>input_model</a:t>
            </a:r>
            <a:r>
              <a:rPr lang="en-US" dirty="0">
                <a:solidFill>
                  <a:srgbClr val="FFFF00"/>
                </a:solidFill>
              </a:rPr>
              <a:t> INPUT_MODEL </a:t>
            </a:r>
            <a:r>
              <a:rPr lang="en-US" b="1" dirty="0">
                <a:solidFill>
                  <a:srgbClr val="FFFF00"/>
                </a:solidFill>
              </a:rPr>
              <a:t>--</a:t>
            </a:r>
            <a:r>
              <a:rPr lang="en-US" b="1" dirty="0" err="1">
                <a:solidFill>
                  <a:srgbClr val="FFFF00"/>
                </a:solidFill>
              </a:rPr>
              <a:t>data_type</a:t>
            </a:r>
            <a:r>
              <a:rPr lang="en-US" b="1" dirty="0">
                <a:solidFill>
                  <a:srgbClr val="FFFF00"/>
                </a:solidFill>
              </a:rPr>
              <a:t> </a:t>
            </a:r>
            <a:r>
              <a:rPr lang="en-US" dirty="0">
                <a:solidFill>
                  <a:srgbClr val="FFFF00"/>
                </a:solidFill>
              </a:rPr>
              <a:t>FP16</a:t>
            </a:r>
          </a:p>
        </p:txBody>
      </p:sp>
      <p:sp>
        <p:nvSpPr>
          <p:cNvPr id="13" name="TextBox 12">
            <a:extLst>
              <a:ext uri="{FF2B5EF4-FFF2-40B4-BE49-F238E27FC236}">
                <a16:creationId xmlns:a16="http://schemas.microsoft.com/office/drawing/2014/main" id="{7D6F69DD-E4FD-43BD-AEE5-69A06E14EC95}"/>
              </a:ext>
            </a:extLst>
          </p:cNvPr>
          <p:cNvSpPr txBox="1"/>
          <p:nvPr/>
        </p:nvSpPr>
        <p:spPr>
          <a:xfrm>
            <a:off x="678782" y="6286499"/>
            <a:ext cx="6122263"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Learn more about FP16 compression:</a:t>
            </a:r>
          </a:p>
          <a:p>
            <a:pPr>
              <a:lnSpc>
                <a:spcPct val="100000"/>
              </a:lnSpc>
              <a:spcBef>
                <a:spcPts val="0"/>
              </a:spcBef>
            </a:pPr>
            <a:r>
              <a:rPr lang="en-US" sz="1200" dirty="0">
                <a:hlinkClick r:id="rId2"/>
              </a:rPr>
              <a:t>https://docs.openvino.ai/latest/openvino_docs_MO_DG_FP16_Compression.html</a:t>
            </a:r>
            <a:r>
              <a:rPr lang="en-US" sz="1200" dirty="0"/>
              <a:t> </a:t>
            </a:r>
          </a:p>
        </p:txBody>
      </p:sp>
      <p:pic>
        <p:nvPicPr>
          <p:cNvPr id="8" name="Picture 7">
            <a:extLst>
              <a:ext uri="{FF2B5EF4-FFF2-40B4-BE49-F238E27FC236}">
                <a16:creationId xmlns:a16="http://schemas.microsoft.com/office/drawing/2014/main" id="{8C95F6E0-E3F7-4441-81D2-86164A8805DC}"/>
              </a:ext>
            </a:extLst>
          </p:cNvPr>
          <p:cNvPicPr>
            <a:picLocks noChangeAspect="1"/>
          </p:cNvPicPr>
          <p:nvPr/>
        </p:nvPicPr>
        <p:blipFill rotWithShape="1">
          <a:blip r:embed="rId3"/>
          <a:srcRect t="11592"/>
          <a:stretch/>
        </p:blipFill>
        <p:spPr>
          <a:xfrm>
            <a:off x="7632648" y="3822599"/>
            <a:ext cx="3667781" cy="1763982"/>
          </a:xfrm>
          <a:prstGeom prst="rect">
            <a:avLst/>
          </a:prstGeom>
        </p:spPr>
      </p:pic>
      <p:sp>
        <p:nvSpPr>
          <p:cNvPr id="2" name="Rectangle: Rounded Corners 1">
            <a:extLst>
              <a:ext uri="{FF2B5EF4-FFF2-40B4-BE49-F238E27FC236}">
                <a16:creationId xmlns:a16="http://schemas.microsoft.com/office/drawing/2014/main" id="{0D059A4F-3929-4928-87D9-4FC678C83AD5}"/>
              </a:ext>
            </a:extLst>
          </p:cNvPr>
          <p:cNvSpPr/>
          <p:nvPr/>
        </p:nvSpPr>
        <p:spPr>
          <a:xfrm>
            <a:off x="8842549" y="4485373"/>
            <a:ext cx="492370" cy="17235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55EFD8-06EB-4E54-8102-D6179DC15EE8}"/>
              </a:ext>
            </a:extLst>
          </p:cNvPr>
          <p:cNvSpPr/>
          <p:nvPr/>
        </p:nvSpPr>
        <p:spPr>
          <a:xfrm>
            <a:off x="8842549" y="5194033"/>
            <a:ext cx="492370" cy="17235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9BF86A9-F284-4635-9258-DDCBC16E0790}"/>
              </a:ext>
            </a:extLst>
          </p:cNvPr>
          <p:cNvSpPr txBox="1"/>
          <p:nvPr/>
        </p:nvSpPr>
        <p:spPr>
          <a:xfrm>
            <a:off x="678782" y="5813282"/>
            <a:ext cx="6122263" cy="461665"/>
          </a:xfrm>
          <a:prstGeom prst="rect">
            <a:avLst/>
          </a:prstGeom>
          <a:noFill/>
        </p:spPr>
        <p:txBody>
          <a:bodyPr wrap="square" rtlCol="0">
            <a:spAutoFit/>
          </a:bodyPr>
          <a:lstStyle/>
          <a:p>
            <a:r>
              <a:rPr lang="en-US" sz="1200" b="1" dirty="0">
                <a:solidFill>
                  <a:srgbClr val="FFFF00"/>
                </a:solidFill>
              </a:rPr>
              <a:t>Note: </a:t>
            </a:r>
            <a:r>
              <a:rPr lang="en-US" sz="1200" dirty="0"/>
              <a:t>FP16 compression may have some accuracy drop, although for the majority of models accuracy degradation is negligible.</a:t>
            </a:r>
          </a:p>
        </p:txBody>
      </p:sp>
    </p:spTree>
    <p:extLst>
      <p:ext uri="{BB962C8B-B14F-4D97-AF65-F5344CB8AC3E}">
        <p14:creationId xmlns:p14="http://schemas.microsoft.com/office/powerpoint/2010/main" val="335254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18" y="2998106"/>
            <a:ext cx="10688782" cy="1199822"/>
          </a:xfrm>
        </p:spPr>
        <p:txBody>
          <a:bodyPr vert="horz" lIns="91440" tIns="45720" rIns="91440" bIns="45720" rtlCol="0" anchor="t" anchorCtr="0">
            <a:normAutofit/>
          </a:bodyPr>
          <a:lstStyle/>
          <a:p>
            <a:pPr fontAlgn="base"/>
            <a:r>
              <a:rPr lang="en-US" sz="4700" b="1" dirty="0"/>
              <a:t>OpenVINO™ Runtime</a:t>
            </a:r>
          </a:p>
        </p:txBody>
      </p:sp>
      <p:sp>
        <p:nvSpPr>
          <p:cNvPr id="6" name="Text Placeholder 5">
            <a:extLst>
              <a:ext uri="{FF2B5EF4-FFF2-40B4-BE49-F238E27FC236}">
                <a16:creationId xmlns:a16="http://schemas.microsoft.com/office/drawing/2014/main" id="{7277D0D8-8F85-47C8-8616-A7A91B5B3778}"/>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287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0" y="571501"/>
            <a:ext cx="11010901" cy="952500"/>
          </a:xfrm>
        </p:spPr>
        <p:txBody>
          <a:bodyPr vert="horz" lIns="0" tIns="0" rIns="0" bIns="0" rtlCol="0" anchor="ctr">
            <a:normAutofit/>
          </a:bodyPr>
          <a:lstStyle/>
          <a:p>
            <a:r>
              <a:rPr lang="en-US" kern="1200" dirty="0">
                <a:latin typeface="+mj-lt"/>
                <a:ea typeface="+mj-ea"/>
                <a:cs typeface="+mj-cs"/>
              </a:rPr>
              <a:t>Introducing OpenVINO™ Runtime</a:t>
            </a:r>
            <a:endParaRPr lang="en-US" i="1" kern="1200" dirty="0">
              <a:latin typeface="+mj-lt"/>
              <a:ea typeface="+mj-ea"/>
              <a:cs typeface="+mj-cs"/>
            </a:endParaRPr>
          </a:p>
        </p:txBody>
      </p:sp>
      <p:pic>
        <p:nvPicPr>
          <p:cNvPr id="80" name="Graphic 79">
            <a:extLst>
              <a:ext uri="{FF2B5EF4-FFF2-40B4-BE49-F238E27FC236}">
                <a16:creationId xmlns:a16="http://schemas.microsoft.com/office/drawing/2014/main" id="{87619606-0E01-455C-8E62-938719A619C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7616"/>
          <a:stretch/>
        </p:blipFill>
        <p:spPr>
          <a:xfrm>
            <a:off x="571500" y="2050114"/>
            <a:ext cx="5288525" cy="3829289"/>
          </a:xfrm>
          <a:prstGeom prst="rect">
            <a:avLst/>
          </a:prstGeom>
        </p:spPr>
      </p:pic>
      <p:sp>
        <p:nvSpPr>
          <p:cNvPr id="46" name="Content Placeholder 10"/>
          <p:cNvSpPr txBox="1">
            <a:spLocks/>
          </p:cNvSpPr>
          <p:nvPr/>
        </p:nvSpPr>
        <p:spPr>
          <a:xfrm>
            <a:off x="6289113" y="1671285"/>
            <a:ext cx="5288525" cy="4586947"/>
          </a:xfrm>
          <a:prstGeom prst="rect">
            <a:avLst/>
          </a:prstGeom>
        </p:spPr>
        <p:style>
          <a:lnRef idx="1">
            <a:schemeClr val="accent2"/>
          </a:lnRef>
          <a:fillRef idx="3">
            <a:schemeClr val="accent2"/>
          </a:fillRef>
          <a:effectRef idx="2">
            <a:schemeClr val="accent2"/>
          </a:effectRef>
          <a:fontRef idx="minor">
            <a:schemeClr val="lt1"/>
          </a:fontRef>
        </p:style>
        <p:txBody>
          <a:bodyPr vert="horz" lIns="91440" tIns="45720" rIns="91440" bIns="45720" numCol="1" rtlCol="0">
            <a:normAutofit/>
          </a:bodyPr>
          <a:lstStyle>
            <a:lvl1pPr marL="0" indent="0" algn="l" defTabSz="914400" rtl="0" eaLnBrk="1" latinLnBrk="0" hangingPunct="1">
              <a:spcBef>
                <a:spcPts val="600"/>
              </a:spcBef>
              <a:buClr>
                <a:schemeClr val="tx1"/>
              </a:buClr>
              <a:buFont typeface="Wingdings" panose="05000000000000000000" pitchFamily="2" charset="2"/>
              <a:buNone/>
              <a:defRPr sz="1800" kern="1200">
                <a:solidFill>
                  <a:schemeClr val="tx1"/>
                </a:solidFill>
                <a:latin typeface="+mn-lt"/>
                <a:ea typeface="+mn-ea"/>
                <a:cs typeface="+mn-cs"/>
              </a:defRPr>
            </a:lvl1pPr>
            <a:lvl2pPr marL="171450" indent="-171450" algn="l" defTabSz="914400" rtl="0" eaLnBrk="1" latinLnBrk="0" hangingPunct="1">
              <a:spcBef>
                <a:spcPts val="600"/>
              </a:spcBef>
              <a:buClr>
                <a:schemeClr val="tx1"/>
              </a:buClr>
              <a:buFont typeface="Wingdings" panose="05000000000000000000" pitchFamily="2" charset="2"/>
              <a:buChar char="§"/>
              <a:defRPr sz="1800" kern="1200">
                <a:solidFill>
                  <a:schemeClr val="tx1"/>
                </a:solidFill>
                <a:latin typeface="+mn-lt"/>
                <a:ea typeface="+mn-ea"/>
                <a:cs typeface="+mn-cs"/>
              </a:defRPr>
            </a:lvl2pPr>
            <a:lvl3pPr marL="347663" indent="-171450" algn="l" defTabSz="914400" rtl="0" eaLnBrk="1" latinLnBrk="0" hangingPunct="1">
              <a:spcBef>
                <a:spcPts val="600"/>
              </a:spcBef>
              <a:buClr>
                <a:schemeClr val="tx1"/>
              </a:buClr>
              <a:buFont typeface="Intel Clear" panose="020B0604020203020204" pitchFamily="34" charset="0"/>
              <a:buChar char="–"/>
              <a:defRPr sz="1800" kern="1200">
                <a:solidFill>
                  <a:schemeClr val="tx1"/>
                </a:solidFill>
                <a:latin typeface="+mn-lt"/>
                <a:ea typeface="+mn-ea"/>
                <a:cs typeface="+mn-cs"/>
              </a:defRPr>
            </a:lvl3pPr>
            <a:lvl4pPr marL="511175" indent="-171450" algn="l" defTabSz="914400" rtl="0" eaLnBrk="1" latinLnBrk="0" hangingPunct="1">
              <a:spcBef>
                <a:spcPts val="600"/>
              </a:spcBef>
              <a:buClr>
                <a:schemeClr val="tx1"/>
              </a:buClr>
              <a:buFont typeface="Intel Clear" panose="020B0604020203020204" pitchFamily="34" charset="0"/>
              <a:buChar char="–"/>
              <a:defRPr sz="1600" kern="1200">
                <a:solidFill>
                  <a:schemeClr val="tx1"/>
                </a:solidFill>
                <a:latin typeface="+mn-lt"/>
                <a:ea typeface="+mn-ea"/>
                <a:cs typeface="+mn-cs"/>
              </a:defRPr>
            </a:lvl4pPr>
            <a:lvl5pPr marL="688975" indent="-168275" algn="l" defTabSz="914400" rtl="0" eaLnBrk="1" latinLnBrk="0" hangingPunct="1">
              <a:spcBef>
                <a:spcPts val="600"/>
              </a:spcBef>
              <a:buClr>
                <a:schemeClr val="tx1"/>
              </a:buClr>
              <a:buFont typeface="Intel Clear" panose="020B0604020203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0981" indent="-228600">
              <a:lnSpc>
                <a:spcPct val="90000"/>
              </a:lnSpc>
              <a:buClr>
                <a:schemeClr val="accent2"/>
              </a:buClr>
              <a:buFont typeface="IntelOne Display Regular" panose="020B0503020203020204" pitchFamily="34" charset="0"/>
              <a:buChar char="•"/>
            </a:pPr>
            <a:endParaRPr lang="en-US" sz="2000" dirty="0"/>
          </a:p>
          <a:p>
            <a:pPr marL="380981" indent="-228600">
              <a:lnSpc>
                <a:spcPct val="90000"/>
              </a:lnSpc>
              <a:buClr>
                <a:schemeClr val="accent2"/>
              </a:buClr>
              <a:buFont typeface="IntelOne Display Regular" panose="020B0503020203020204" pitchFamily="34" charset="0"/>
              <a:buChar char="•"/>
            </a:pPr>
            <a:endParaRPr lang="en-US" sz="2000" dirty="0"/>
          </a:p>
          <a:p>
            <a:pPr marL="380981" indent="-228600">
              <a:lnSpc>
                <a:spcPct val="90000"/>
              </a:lnSpc>
              <a:buClr>
                <a:schemeClr val="accent2"/>
              </a:buClr>
              <a:buFont typeface="IntelOne Display Regular" panose="020B0503020203020204" pitchFamily="34" charset="0"/>
              <a:buChar char="•"/>
            </a:pPr>
            <a:endParaRPr lang="en-US" sz="2000" dirty="0"/>
          </a:p>
          <a:p>
            <a:pPr marL="380981" indent="-228600">
              <a:lnSpc>
                <a:spcPct val="90000"/>
              </a:lnSpc>
              <a:buClr>
                <a:schemeClr val="accent2"/>
              </a:buClr>
              <a:buFont typeface="IntelOne Display Regular" panose="020B0503020203020204" pitchFamily="34" charset="0"/>
              <a:buChar char="•"/>
            </a:pPr>
            <a:r>
              <a:rPr lang="en-US" sz="2000" dirty="0"/>
              <a:t>OpenVINO™ Runtime is a set of C++ libraries with C and Python bindings providing a common API to deliver inference solutions on the platform of your choice. Use the OpenVINO Runtime API to read an Intermediate Representation (IR), ONNX, or </a:t>
            </a:r>
            <a:r>
              <a:rPr lang="en-US" sz="2000" dirty="0" err="1"/>
              <a:t>PaddlePaddle</a:t>
            </a:r>
            <a:r>
              <a:rPr lang="en-US" sz="2000" dirty="0"/>
              <a:t> model and execute it on preferred devices.</a:t>
            </a:r>
          </a:p>
          <a:p>
            <a:pPr indent="-228600">
              <a:lnSpc>
                <a:spcPct val="90000"/>
              </a:lnSpc>
              <a:buClr>
                <a:schemeClr val="accent2"/>
              </a:buClr>
              <a:buFont typeface="IntelOne Display Regular" panose="020B0503020203020204" pitchFamily="34" charset="0"/>
              <a:buChar char="•"/>
            </a:pPr>
            <a:endParaRPr lang="en-US" sz="2000" dirty="0"/>
          </a:p>
        </p:txBody>
      </p:sp>
      <p:sp>
        <p:nvSpPr>
          <p:cNvPr id="2" name="Rectangle 1">
            <a:extLst>
              <a:ext uri="{FF2B5EF4-FFF2-40B4-BE49-F238E27FC236}">
                <a16:creationId xmlns:a16="http://schemas.microsoft.com/office/drawing/2014/main" id="{C31E1EDA-8D88-4955-8D6C-7257BD268F32}"/>
              </a:ext>
            </a:extLst>
          </p:cNvPr>
          <p:cNvSpPr/>
          <p:nvPr/>
        </p:nvSpPr>
        <p:spPr>
          <a:xfrm>
            <a:off x="2583402" y="3882531"/>
            <a:ext cx="2141661" cy="9245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236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CB20C69D-7602-BC48-BF8F-631644F6D14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0074"/>
          <a:stretch/>
        </p:blipFill>
        <p:spPr>
          <a:xfrm>
            <a:off x="4048051" y="1212475"/>
            <a:ext cx="7678845" cy="4656687"/>
          </a:xfrm>
          <a:prstGeom prst="rect">
            <a:avLst/>
          </a:prstGeom>
        </p:spPr>
      </p:pic>
      <p:grpSp>
        <p:nvGrpSpPr>
          <p:cNvPr id="4" name="Group 3">
            <a:extLst>
              <a:ext uri="{FF2B5EF4-FFF2-40B4-BE49-F238E27FC236}">
                <a16:creationId xmlns:a16="http://schemas.microsoft.com/office/drawing/2014/main" id="{DF7DD847-81A0-4D24-A7E9-981D2E2DD8E9}"/>
              </a:ext>
            </a:extLst>
          </p:cNvPr>
          <p:cNvGrpSpPr/>
          <p:nvPr/>
        </p:nvGrpSpPr>
        <p:grpSpPr>
          <a:xfrm>
            <a:off x="4159821" y="1727441"/>
            <a:ext cx="7567076" cy="3753056"/>
            <a:chOff x="4094724" y="2580166"/>
            <a:chExt cx="6608575" cy="3277666"/>
          </a:xfrm>
        </p:grpSpPr>
        <p:sp>
          <p:nvSpPr>
            <p:cNvPr id="33" name="Pentagon 549">
              <a:extLst>
                <a:ext uri="{FF2B5EF4-FFF2-40B4-BE49-F238E27FC236}">
                  <a16:creationId xmlns:a16="http://schemas.microsoft.com/office/drawing/2014/main" id="{0A8D7816-7FA9-314D-947D-2BC44E9E23BB}"/>
                </a:ext>
              </a:extLst>
            </p:cNvPr>
            <p:cNvSpPr/>
            <p:nvPr/>
          </p:nvSpPr>
          <p:spPr>
            <a:xfrm rot="5400000">
              <a:off x="4765954" y="4289125"/>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34" name="TextBox 33">
              <a:extLst>
                <a:ext uri="{FF2B5EF4-FFF2-40B4-BE49-F238E27FC236}">
                  <a16:creationId xmlns:a16="http://schemas.microsoft.com/office/drawing/2014/main" id="{B15F981D-B0C0-1147-A802-C7325DE90938}"/>
                </a:ext>
              </a:extLst>
            </p:cNvPr>
            <p:cNvSpPr txBox="1"/>
            <p:nvPr/>
          </p:nvSpPr>
          <p:spPr>
            <a:xfrm>
              <a:off x="4125989" y="2580166"/>
              <a:ext cx="5646543" cy="287785"/>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Applications</a:t>
              </a:r>
            </a:p>
          </p:txBody>
        </p:sp>
        <p:sp>
          <p:nvSpPr>
            <p:cNvPr id="44" name="TextBox 43">
              <a:extLst>
                <a:ext uri="{FF2B5EF4-FFF2-40B4-BE49-F238E27FC236}">
                  <a16:creationId xmlns:a16="http://schemas.microsoft.com/office/drawing/2014/main" id="{D1E5B7E4-635A-F540-9FA9-B83A9462FB42}"/>
                </a:ext>
              </a:extLst>
            </p:cNvPr>
            <p:cNvSpPr txBox="1"/>
            <p:nvPr/>
          </p:nvSpPr>
          <p:spPr>
            <a:xfrm>
              <a:off x="4125989" y="3195949"/>
              <a:ext cx="5646543" cy="287785"/>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OpenVINO Runtime</a:t>
              </a:r>
              <a:r>
                <a:rPr lang="en-US" sz="1100" dirty="0">
                  <a:solidFill>
                    <a:schemeClr val="tx2"/>
                  </a:solidFill>
                  <a:latin typeface="IntelOne Text" panose="020B0503020203020204" pitchFamily="34" charset="77"/>
                </a:rPr>
                <a:t> </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(Common API)</a:t>
              </a:r>
            </a:p>
          </p:txBody>
        </p:sp>
        <p:sp>
          <p:nvSpPr>
            <p:cNvPr id="45" name="TextBox 44">
              <a:extLst>
                <a:ext uri="{FF2B5EF4-FFF2-40B4-BE49-F238E27FC236}">
                  <a16:creationId xmlns:a16="http://schemas.microsoft.com/office/drawing/2014/main" id="{BC8CFFE6-72A5-FF43-ACEB-A22365C12FC6}"/>
                </a:ext>
              </a:extLst>
            </p:cNvPr>
            <p:cNvSpPr txBox="1"/>
            <p:nvPr/>
          </p:nvSpPr>
          <p:spPr>
            <a:xfrm>
              <a:off x="4125989" y="4866109"/>
              <a:ext cx="1653813"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Intrinsics</a:t>
              </a:r>
            </a:p>
          </p:txBody>
        </p:sp>
        <p:sp>
          <p:nvSpPr>
            <p:cNvPr id="46" name="TextBox 45">
              <a:extLst>
                <a:ext uri="{FF2B5EF4-FFF2-40B4-BE49-F238E27FC236}">
                  <a16:creationId xmlns:a16="http://schemas.microsoft.com/office/drawing/2014/main" id="{4BD692E2-0747-B84E-B770-70DD30023F07}"/>
                </a:ext>
              </a:extLst>
            </p:cNvPr>
            <p:cNvSpPr txBox="1"/>
            <p:nvPr/>
          </p:nvSpPr>
          <p:spPr>
            <a:xfrm>
              <a:off x="8599406" y="3570192"/>
              <a:ext cx="1173130" cy="875361"/>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GNA plugin</a:t>
              </a:r>
            </a:p>
          </p:txBody>
        </p:sp>
        <p:sp>
          <p:nvSpPr>
            <p:cNvPr id="48" name="TextBox 47">
              <a:extLst>
                <a:ext uri="{FF2B5EF4-FFF2-40B4-BE49-F238E27FC236}">
                  <a16:creationId xmlns:a16="http://schemas.microsoft.com/office/drawing/2014/main" id="{6CE88666-C1F3-B34A-8F10-2BF66DCC489D}"/>
                </a:ext>
              </a:extLst>
            </p:cNvPr>
            <p:cNvSpPr txBox="1"/>
            <p:nvPr/>
          </p:nvSpPr>
          <p:spPr>
            <a:xfrm>
              <a:off x="4125989" y="3570192"/>
              <a:ext cx="1653309" cy="875361"/>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CPU plugin</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(MKL-DNN , </a:t>
              </a:r>
              <a:r>
                <a:rPr lang="en-US" sz="1100" dirty="0" err="1">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oneDNN</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p>
          </p:txBody>
        </p:sp>
        <p:sp>
          <p:nvSpPr>
            <p:cNvPr id="49" name="TextBox 48">
              <a:extLst>
                <a:ext uri="{FF2B5EF4-FFF2-40B4-BE49-F238E27FC236}">
                  <a16:creationId xmlns:a16="http://schemas.microsoft.com/office/drawing/2014/main" id="{163BCE95-1A07-F44E-AB7A-21D53A6290BC}"/>
                </a:ext>
              </a:extLst>
            </p:cNvPr>
            <p:cNvSpPr txBox="1"/>
            <p:nvPr/>
          </p:nvSpPr>
          <p:spPr>
            <a:xfrm>
              <a:off x="5899819" y="3570192"/>
              <a:ext cx="1285415" cy="875361"/>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GPU plugin</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r>
                <a:rPr lang="en-US" sz="1100" dirty="0" err="1">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clDNN</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p>
          </p:txBody>
        </p:sp>
        <p:sp>
          <p:nvSpPr>
            <p:cNvPr id="50" name="TextBox 49">
              <a:extLst>
                <a:ext uri="{FF2B5EF4-FFF2-40B4-BE49-F238E27FC236}">
                  <a16:creationId xmlns:a16="http://schemas.microsoft.com/office/drawing/2014/main" id="{6D81FBBD-6C66-364B-B252-E97F10D058E3}"/>
                </a:ext>
              </a:extLst>
            </p:cNvPr>
            <p:cNvSpPr txBox="1"/>
            <p:nvPr/>
          </p:nvSpPr>
          <p:spPr>
            <a:xfrm>
              <a:off x="7305754" y="3570192"/>
              <a:ext cx="1173130" cy="875361"/>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Myriad and HDDL plugins</a:t>
              </a:r>
            </a:p>
          </p:txBody>
        </p:sp>
        <p:sp>
          <p:nvSpPr>
            <p:cNvPr id="51" name="TextBox 50">
              <a:extLst>
                <a:ext uri="{FF2B5EF4-FFF2-40B4-BE49-F238E27FC236}">
                  <a16:creationId xmlns:a16="http://schemas.microsoft.com/office/drawing/2014/main" id="{B1AC79C9-79CC-3D4A-BE66-810A03027A0D}"/>
                </a:ext>
              </a:extLst>
            </p:cNvPr>
            <p:cNvSpPr txBox="1"/>
            <p:nvPr/>
          </p:nvSpPr>
          <p:spPr>
            <a:xfrm>
              <a:off x="5899819" y="4866109"/>
              <a:ext cx="1285415"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OpenCL™</a:t>
              </a:r>
            </a:p>
          </p:txBody>
        </p:sp>
        <p:sp>
          <p:nvSpPr>
            <p:cNvPr id="52" name="TextBox 51">
              <a:extLst>
                <a:ext uri="{FF2B5EF4-FFF2-40B4-BE49-F238E27FC236}">
                  <a16:creationId xmlns:a16="http://schemas.microsoft.com/office/drawing/2014/main" id="{514ABD25-898E-3545-9A85-8C6496A4813E}"/>
                </a:ext>
              </a:extLst>
            </p:cNvPr>
            <p:cNvSpPr txBox="1"/>
            <p:nvPr/>
          </p:nvSpPr>
          <p:spPr>
            <a:xfrm>
              <a:off x="7305754" y="4866109"/>
              <a:ext cx="1173130"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Movidius™  API</a:t>
              </a:r>
            </a:p>
          </p:txBody>
        </p:sp>
        <p:sp>
          <p:nvSpPr>
            <p:cNvPr id="53" name="TextBox 52">
              <a:extLst>
                <a:ext uri="{FF2B5EF4-FFF2-40B4-BE49-F238E27FC236}">
                  <a16:creationId xmlns:a16="http://schemas.microsoft.com/office/drawing/2014/main" id="{5CF831B7-3E0D-5E4F-8836-49EE34512262}"/>
                </a:ext>
              </a:extLst>
            </p:cNvPr>
            <p:cNvSpPr txBox="1"/>
            <p:nvPr/>
          </p:nvSpPr>
          <p:spPr>
            <a:xfrm>
              <a:off x="8599406" y="4866109"/>
              <a:ext cx="1173130"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GNA API</a:t>
              </a:r>
            </a:p>
          </p:txBody>
        </p:sp>
        <p:sp>
          <p:nvSpPr>
            <p:cNvPr id="54" name="Pentagon 549">
              <a:extLst>
                <a:ext uri="{FF2B5EF4-FFF2-40B4-BE49-F238E27FC236}">
                  <a16:creationId xmlns:a16="http://schemas.microsoft.com/office/drawing/2014/main" id="{919C9E6C-1052-5C47-80DE-989225114FC5}"/>
                </a:ext>
              </a:extLst>
            </p:cNvPr>
            <p:cNvSpPr/>
            <p:nvPr/>
          </p:nvSpPr>
          <p:spPr>
            <a:xfrm rot="5400000">
              <a:off x="6391266" y="4289124"/>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55" name="Pentagon 549">
              <a:extLst>
                <a:ext uri="{FF2B5EF4-FFF2-40B4-BE49-F238E27FC236}">
                  <a16:creationId xmlns:a16="http://schemas.microsoft.com/office/drawing/2014/main" id="{1B36E504-007A-404D-91B6-FE4D1D7D0EAD}"/>
                </a:ext>
              </a:extLst>
            </p:cNvPr>
            <p:cNvSpPr/>
            <p:nvPr/>
          </p:nvSpPr>
          <p:spPr>
            <a:xfrm rot="5400000">
              <a:off x="7722344" y="4289124"/>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56" name="Pentagon 549">
              <a:extLst>
                <a:ext uri="{FF2B5EF4-FFF2-40B4-BE49-F238E27FC236}">
                  <a16:creationId xmlns:a16="http://schemas.microsoft.com/office/drawing/2014/main" id="{5542EDFA-A129-D643-B4FF-8356AD2E1AC2}"/>
                </a:ext>
              </a:extLst>
            </p:cNvPr>
            <p:cNvSpPr/>
            <p:nvPr/>
          </p:nvSpPr>
          <p:spPr>
            <a:xfrm rot="5400000">
              <a:off x="9053422" y="4292896"/>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57" name="Rectangle 56">
              <a:extLst>
                <a:ext uri="{FF2B5EF4-FFF2-40B4-BE49-F238E27FC236}">
                  <a16:creationId xmlns:a16="http://schemas.microsoft.com/office/drawing/2014/main" id="{2BD4BB52-5E4A-BC4F-BC32-81777FC996A8}"/>
                </a:ext>
              </a:extLst>
            </p:cNvPr>
            <p:cNvSpPr/>
            <p:nvPr/>
          </p:nvSpPr>
          <p:spPr>
            <a:xfrm rot="5400000">
              <a:off x="10056286" y="4395203"/>
              <a:ext cx="917717" cy="376308"/>
            </a:xfrm>
            <a:prstGeom prst="rect">
              <a:avLst/>
            </a:prstGeom>
          </p:spPr>
          <p:txBody>
            <a:bodyPr wrap="square">
              <a:spAutoFit/>
            </a:bodyPr>
            <a:lstStyle/>
            <a:p>
              <a:pPr algn="ct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Plugin Architecture</a:t>
              </a:r>
              <a:endParaRPr lang="en-US" sz="1100" dirty="0">
                <a:solidFill>
                  <a:schemeClr val="tx2"/>
                </a:solidFill>
                <a:latin typeface="IntelOne Text" panose="020B0503020203020204" pitchFamily="34" charset="77"/>
              </a:endParaRPr>
            </a:p>
          </p:txBody>
        </p:sp>
        <p:sp>
          <p:nvSpPr>
            <p:cNvPr id="58" name="Pentagon 549">
              <a:extLst>
                <a:ext uri="{FF2B5EF4-FFF2-40B4-BE49-F238E27FC236}">
                  <a16:creationId xmlns:a16="http://schemas.microsoft.com/office/drawing/2014/main" id="{25D368A2-79DF-5E43-9AF2-96F8CDE3F8B6}"/>
                </a:ext>
              </a:extLst>
            </p:cNvPr>
            <p:cNvSpPr/>
            <p:nvPr/>
          </p:nvSpPr>
          <p:spPr>
            <a:xfrm rot="5400000">
              <a:off x="6847542" y="1694963"/>
              <a:ext cx="265095" cy="2614668"/>
            </a:xfrm>
            <a:prstGeom prst="homePlate">
              <a:avLst>
                <a:gd name="adj" fmla="val 66922"/>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59" name="Right Brace 58">
              <a:extLst>
                <a:ext uri="{FF2B5EF4-FFF2-40B4-BE49-F238E27FC236}">
                  <a16:creationId xmlns:a16="http://schemas.microsoft.com/office/drawing/2014/main" id="{2FA593F4-A6DA-0B4B-A992-63F3FE0B0F41}"/>
                </a:ext>
              </a:extLst>
            </p:cNvPr>
            <p:cNvSpPr/>
            <p:nvPr/>
          </p:nvSpPr>
          <p:spPr>
            <a:xfrm>
              <a:off x="9907216" y="3336193"/>
              <a:ext cx="439335" cy="2338864"/>
            </a:xfrm>
            <a:prstGeom prst="rightBrace">
              <a:avLst>
                <a:gd name="adj1" fmla="val 55210"/>
                <a:gd name="adj2" fmla="val 51871"/>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61" name="object 9">
              <a:extLst>
                <a:ext uri="{FF2B5EF4-FFF2-40B4-BE49-F238E27FC236}">
                  <a16:creationId xmlns:a16="http://schemas.microsoft.com/office/drawing/2014/main" id="{102C15AA-C35D-0A47-B3BF-38521A7EE196}"/>
                </a:ext>
              </a:extLst>
            </p:cNvPr>
            <p:cNvSpPr/>
            <p:nvPr/>
          </p:nvSpPr>
          <p:spPr>
            <a:xfrm>
              <a:off x="8935405" y="5262638"/>
              <a:ext cx="505536" cy="572987"/>
            </a:xfrm>
            <a:prstGeom prst="rect">
              <a:avLst/>
            </a:prstGeom>
            <a:blipFill>
              <a:blip r:embed="rId3" cstate="print"/>
              <a:stretch>
                <a:fillRect/>
              </a:stretch>
            </a:blipFill>
          </p:spPr>
          <p:txBody>
            <a:bodyPr wrap="square" lIns="0" tIns="0" rIns="0" bIns="0" rtlCol="0"/>
            <a:lstStyle/>
            <a:p>
              <a:endParaRPr/>
            </a:p>
          </p:txBody>
        </p:sp>
        <p:pic>
          <p:nvPicPr>
            <p:cNvPr id="62" name="Picture 61">
              <a:extLst>
                <a:ext uri="{FF2B5EF4-FFF2-40B4-BE49-F238E27FC236}">
                  <a16:creationId xmlns:a16="http://schemas.microsoft.com/office/drawing/2014/main" id="{F5A194CB-9191-2949-96FE-03CFE2513CFF}"/>
                </a:ext>
              </a:extLst>
            </p:cNvPr>
            <p:cNvPicPr>
              <a:picLocks noChangeAspect="1"/>
            </p:cNvPicPr>
            <p:nvPr/>
          </p:nvPicPr>
          <p:blipFill>
            <a:blip r:embed="rId4"/>
            <a:stretch>
              <a:fillRect/>
            </a:stretch>
          </p:blipFill>
          <p:spPr>
            <a:xfrm>
              <a:off x="6253324" y="5316248"/>
              <a:ext cx="530966" cy="530966"/>
            </a:xfrm>
            <a:prstGeom prst="rect">
              <a:avLst/>
            </a:prstGeom>
          </p:spPr>
        </p:pic>
        <p:pic>
          <p:nvPicPr>
            <p:cNvPr id="63" name="Picture 62">
              <a:extLst>
                <a:ext uri="{FF2B5EF4-FFF2-40B4-BE49-F238E27FC236}">
                  <a16:creationId xmlns:a16="http://schemas.microsoft.com/office/drawing/2014/main" id="{28D04D11-221B-B14F-AD16-9087F41DC5C1}"/>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4094724" y="5325958"/>
              <a:ext cx="528508" cy="528508"/>
            </a:xfrm>
            <a:prstGeom prst="rect">
              <a:avLst/>
            </a:prstGeom>
            <a:effectLst/>
          </p:spPr>
        </p:pic>
        <p:pic>
          <p:nvPicPr>
            <p:cNvPr id="64" name="Picture 63">
              <a:extLst>
                <a:ext uri="{FF2B5EF4-FFF2-40B4-BE49-F238E27FC236}">
                  <a16:creationId xmlns:a16="http://schemas.microsoft.com/office/drawing/2014/main" id="{B62A4EAF-43EB-6D4F-9098-995DCC8C77B7}"/>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7568787" y="5275713"/>
              <a:ext cx="582119" cy="582119"/>
            </a:xfrm>
            <a:prstGeom prst="rect">
              <a:avLst/>
            </a:prstGeom>
          </p:spPr>
        </p:pic>
        <p:pic>
          <p:nvPicPr>
            <p:cNvPr id="65" name="Picture 64" descr="A close up of a sign&#10;&#10;Description automatically generated">
              <a:extLst>
                <a:ext uri="{FF2B5EF4-FFF2-40B4-BE49-F238E27FC236}">
                  <a16:creationId xmlns:a16="http://schemas.microsoft.com/office/drawing/2014/main" id="{52208040-F324-2A4D-9559-A473253A4CC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44705" y="5316247"/>
              <a:ext cx="534592" cy="534593"/>
            </a:xfrm>
            <a:prstGeom prst="rect">
              <a:avLst/>
            </a:prstGeom>
          </p:spPr>
        </p:pic>
        <p:pic>
          <p:nvPicPr>
            <p:cNvPr id="66" name="Picture 65">
              <a:extLst>
                <a:ext uri="{FF2B5EF4-FFF2-40B4-BE49-F238E27FC236}">
                  <a16:creationId xmlns:a16="http://schemas.microsoft.com/office/drawing/2014/main" id="{5690449D-494F-5244-8C1B-ABD46AB9DCC5}"/>
                </a:ext>
              </a:extLst>
            </p:cNvPr>
            <p:cNvPicPr>
              <a:picLocks noChangeAspect="1"/>
            </p:cNvPicPr>
            <p:nvPr/>
          </p:nvPicPr>
          <p:blipFill>
            <a:blip r:embed="rId8"/>
            <a:stretch>
              <a:fillRect/>
            </a:stretch>
          </p:blipFill>
          <p:spPr>
            <a:xfrm>
              <a:off x="4674156" y="5325958"/>
              <a:ext cx="530966" cy="528508"/>
            </a:xfrm>
            <a:prstGeom prst="rect">
              <a:avLst/>
            </a:prstGeom>
          </p:spPr>
        </p:pic>
      </p:grpSp>
      <p:sp>
        <p:nvSpPr>
          <p:cNvPr id="47" name="Title 2">
            <a:extLst>
              <a:ext uri="{FF2B5EF4-FFF2-40B4-BE49-F238E27FC236}">
                <a16:creationId xmlns:a16="http://schemas.microsoft.com/office/drawing/2014/main" id="{A0D4EE07-0C97-4EFF-8192-0D1D85133126}"/>
              </a:ext>
            </a:extLst>
          </p:cNvPr>
          <p:cNvSpPr txBox="1">
            <a:spLocks/>
          </p:cNvSpPr>
          <p:nvPr/>
        </p:nvSpPr>
        <p:spPr>
          <a:xfrm>
            <a:off x="383407" y="324328"/>
            <a:ext cx="10730757" cy="631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dirty="0">
                <a:cs typeface="Intel Clear Pro Bold"/>
              </a:rPr>
              <a:t>OpenVINO™ Runtime Plugin Architecture</a:t>
            </a:r>
            <a:endParaRPr lang="en-US" sz="3600" i="1" dirty="0">
              <a:solidFill>
                <a:schemeClr val="accent1"/>
              </a:solidFill>
            </a:endParaRPr>
          </a:p>
        </p:txBody>
      </p:sp>
      <p:sp>
        <p:nvSpPr>
          <p:cNvPr id="60" name="Content Placeholder 3">
            <a:extLst>
              <a:ext uri="{FF2B5EF4-FFF2-40B4-BE49-F238E27FC236}">
                <a16:creationId xmlns:a16="http://schemas.microsoft.com/office/drawing/2014/main" id="{8AAD93E5-E7BA-49EB-8350-E9EDC0C4F75E}"/>
              </a:ext>
            </a:extLst>
          </p:cNvPr>
          <p:cNvSpPr txBox="1">
            <a:spLocks/>
          </p:cNvSpPr>
          <p:nvPr/>
        </p:nvSpPr>
        <p:spPr>
          <a:xfrm>
            <a:off x="796616" y="1727441"/>
            <a:ext cx="3251435" cy="4013582"/>
          </a:xfrm>
          <a:prstGeom prst="rect">
            <a:avLst/>
          </a:prstGeom>
        </p:spPr>
        <p:txBody>
          <a:bodyPr>
            <a:no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solidFill>
                  <a:srgbClr val="FFFFFF"/>
                </a:solidFill>
                <a:latin typeface="IntelOne Text" panose="020B0503020203020204" pitchFamily="34" charset="77"/>
              </a:rPr>
              <a:t>OpenVINO</a:t>
            </a:r>
            <a:r>
              <a:rPr lang="en-US" sz="1600" dirty="0">
                <a:solidFill>
                  <a:srgbClr val="FFFFFF"/>
                </a:solidFill>
                <a:latin typeface="IntelOne Text" panose="020B0503020203020204" pitchFamily="34" charset="77"/>
              </a:rPr>
              <a:t>™ Runtime  uses a plugin architecture.</a:t>
            </a:r>
          </a:p>
          <a:p>
            <a:r>
              <a:rPr lang="en-US" sz="1600" dirty="0">
                <a:solidFill>
                  <a:srgbClr val="FFFFFF"/>
                </a:solidFill>
                <a:latin typeface="IntelOne Text" panose="020B0503020203020204" pitchFamily="34" charset="77"/>
              </a:rPr>
              <a:t>Its plugins are software components that contain complete implementation for inference on a particular Intel® hardware device: CPU, GPU, VPU, etc.</a:t>
            </a:r>
          </a:p>
          <a:p>
            <a:r>
              <a:rPr lang="en-US" sz="1600" dirty="0">
                <a:solidFill>
                  <a:srgbClr val="FFFFFF"/>
                </a:solidFill>
                <a:latin typeface="IntelOne Text" panose="020B0503020203020204" pitchFamily="34" charset="77"/>
              </a:rPr>
              <a:t>Each plugin implements the unified API and provides additional hardware-specific APIs, for configuring devices, or API interoperability between OpenVINO Runtime and underlying plugin backend.</a:t>
            </a:r>
          </a:p>
        </p:txBody>
      </p:sp>
    </p:spTree>
    <p:extLst>
      <p:ext uri="{BB962C8B-B14F-4D97-AF65-F5344CB8AC3E}">
        <p14:creationId xmlns:p14="http://schemas.microsoft.com/office/powerpoint/2010/main" val="386622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483" y="341496"/>
            <a:ext cx="10974916" cy="852064"/>
          </a:xfrm>
        </p:spPr>
        <p:txBody>
          <a:bodyPr vert="horz" lIns="0" tIns="0" rIns="0" bIns="0" rtlCol="0" anchor="t" anchorCtr="0">
            <a:noAutofit/>
          </a:bodyPr>
          <a:lstStyle/>
          <a:p>
            <a:pPr>
              <a:spcBef>
                <a:spcPts val="600"/>
              </a:spcBef>
            </a:pPr>
            <a:r>
              <a:rPr lang="en-US" sz="3200" dirty="0">
                <a:latin typeface="+mn-lt"/>
              </a:rPr>
              <a:t>Common Workflow for using the </a:t>
            </a:r>
            <a:r>
              <a:rPr lang="en-US" sz="3200" dirty="0" err="1">
                <a:latin typeface="+mn-lt"/>
              </a:rPr>
              <a:t>OpenVINO</a:t>
            </a:r>
            <a:r>
              <a:rPr lang="en-US" sz="3200" dirty="0">
                <a:latin typeface="+mn-lt"/>
              </a:rPr>
              <a:t>™ Runtime API to Implement Inference Pipeline</a:t>
            </a:r>
          </a:p>
        </p:txBody>
      </p:sp>
      <p:sp>
        <p:nvSpPr>
          <p:cNvPr id="28" name="TextBox 27">
            <a:extLst>
              <a:ext uri="{FF2B5EF4-FFF2-40B4-BE49-F238E27FC236}">
                <a16:creationId xmlns:a16="http://schemas.microsoft.com/office/drawing/2014/main" id="{C2546229-A47F-44DE-9A31-B2E11DE06FA3}"/>
              </a:ext>
            </a:extLst>
          </p:cNvPr>
          <p:cNvSpPr txBox="1"/>
          <p:nvPr/>
        </p:nvSpPr>
        <p:spPr>
          <a:xfrm>
            <a:off x="500348" y="1670199"/>
            <a:ext cx="1575421" cy="184666"/>
          </a:xfrm>
          <a:prstGeom prst="rect">
            <a:avLst/>
          </a:prstGeom>
          <a:noFill/>
        </p:spPr>
        <p:txBody>
          <a:bodyPr vert="horz" wrap="square" lIns="0" tIns="0" rIns="0" bIns="0" rtlCol="0">
            <a:spAutoFit/>
          </a:bodyPr>
          <a:lstStyle/>
          <a:p>
            <a:r>
              <a:rPr lang="en-US" sz="1200" dirty="0">
                <a:solidFill>
                  <a:srgbClr val="FFFF00"/>
                </a:solidFill>
              </a:rPr>
              <a:t>core = </a:t>
            </a:r>
            <a:r>
              <a:rPr lang="en-US" sz="1200" dirty="0" err="1">
                <a:solidFill>
                  <a:srgbClr val="FFFF00"/>
                </a:solidFill>
              </a:rPr>
              <a:t>ov.Core</a:t>
            </a:r>
            <a:r>
              <a:rPr lang="en-US" sz="1200" dirty="0">
                <a:solidFill>
                  <a:srgbClr val="FFFF00"/>
                </a:solidFill>
              </a:rPr>
              <a:t>() </a:t>
            </a:r>
          </a:p>
        </p:txBody>
      </p:sp>
      <p:sp>
        <p:nvSpPr>
          <p:cNvPr id="35" name="TextBox 34">
            <a:extLst>
              <a:ext uri="{FF2B5EF4-FFF2-40B4-BE49-F238E27FC236}">
                <a16:creationId xmlns:a16="http://schemas.microsoft.com/office/drawing/2014/main" id="{B378CDA1-0FE9-46FE-BEA9-BB5C775B2B7B}"/>
              </a:ext>
            </a:extLst>
          </p:cNvPr>
          <p:cNvSpPr txBox="1"/>
          <p:nvPr/>
        </p:nvSpPr>
        <p:spPr>
          <a:xfrm>
            <a:off x="4204202" y="1305747"/>
            <a:ext cx="2506133" cy="553998"/>
          </a:xfrm>
          <a:prstGeom prst="rect">
            <a:avLst/>
          </a:prstGeom>
          <a:noFill/>
        </p:spPr>
        <p:txBody>
          <a:bodyPr vert="horz" wrap="square" lIns="0" tIns="0" rIns="0" bIns="0" rtlCol="0">
            <a:spAutoFit/>
          </a:bodyPr>
          <a:lstStyle/>
          <a:p>
            <a:r>
              <a:rPr lang="it-IT" sz="1200" dirty="0">
                <a:solidFill>
                  <a:srgbClr val="FFFF00"/>
                </a:solidFill>
              </a:rPr>
              <a:t>compiled_model = core.compile_model("model.xml", "AUTO")</a:t>
            </a:r>
            <a:r>
              <a:rPr lang="en-US" sz="1200" dirty="0">
                <a:solidFill>
                  <a:srgbClr val="FFFF00"/>
                </a:solidFill>
              </a:rPr>
              <a:t> </a:t>
            </a:r>
          </a:p>
        </p:txBody>
      </p:sp>
      <p:sp>
        <p:nvSpPr>
          <p:cNvPr id="36" name="TextBox 35">
            <a:extLst>
              <a:ext uri="{FF2B5EF4-FFF2-40B4-BE49-F238E27FC236}">
                <a16:creationId xmlns:a16="http://schemas.microsoft.com/office/drawing/2014/main" id="{A0C8478D-20DA-4D8A-A70A-549613D439DC}"/>
              </a:ext>
            </a:extLst>
          </p:cNvPr>
          <p:cNvSpPr txBox="1"/>
          <p:nvPr/>
        </p:nvSpPr>
        <p:spPr>
          <a:xfrm>
            <a:off x="7723767" y="1474446"/>
            <a:ext cx="3404160" cy="369332"/>
          </a:xfrm>
          <a:prstGeom prst="rect">
            <a:avLst/>
          </a:prstGeom>
          <a:noFill/>
        </p:spPr>
        <p:txBody>
          <a:bodyPr vert="horz" wrap="square" lIns="0" tIns="0" rIns="0" bIns="0" rtlCol="0">
            <a:spAutoFit/>
          </a:bodyPr>
          <a:lstStyle/>
          <a:p>
            <a:r>
              <a:rPr lang="en-US" sz="1200" dirty="0" err="1">
                <a:solidFill>
                  <a:srgbClr val="FFFF00"/>
                </a:solidFill>
              </a:rPr>
              <a:t>infer_request</a:t>
            </a:r>
            <a:r>
              <a:rPr lang="en-US" sz="1200" dirty="0">
                <a:solidFill>
                  <a:srgbClr val="FFFF00"/>
                </a:solidFill>
              </a:rPr>
              <a:t> = </a:t>
            </a:r>
            <a:r>
              <a:rPr lang="en-US" sz="1200" dirty="0" err="1">
                <a:solidFill>
                  <a:srgbClr val="FFFF00"/>
                </a:solidFill>
              </a:rPr>
              <a:t>compiled_model.create_infer_request</a:t>
            </a:r>
            <a:r>
              <a:rPr lang="en-US" sz="1200" dirty="0">
                <a:solidFill>
                  <a:srgbClr val="FFFF00"/>
                </a:solidFill>
              </a:rPr>
              <a:t>()</a:t>
            </a:r>
          </a:p>
        </p:txBody>
      </p:sp>
      <p:sp>
        <p:nvSpPr>
          <p:cNvPr id="37" name="TextBox 36">
            <a:extLst>
              <a:ext uri="{FF2B5EF4-FFF2-40B4-BE49-F238E27FC236}">
                <a16:creationId xmlns:a16="http://schemas.microsoft.com/office/drawing/2014/main" id="{F9537341-05CA-47D7-8A75-9D55B4E45269}"/>
              </a:ext>
            </a:extLst>
          </p:cNvPr>
          <p:cNvSpPr txBox="1"/>
          <p:nvPr/>
        </p:nvSpPr>
        <p:spPr>
          <a:xfrm>
            <a:off x="8826379" y="5051546"/>
            <a:ext cx="3281641" cy="553998"/>
          </a:xfrm>
          <a:prstGeom prst="rect">
            <a:avLst/>
          </a:prstGeom>
          <a:noFill/>
        </p:spPr>
        <p:txBody>
          <a:bodyPr vert="horz" wrap="square" lIns="0" tIns="0" rIns="0" bIns="0" rtlCol="0">
            <a:spAutoFit/>
          </a:bodyPr>
          <a:lstStyle/>
          <a:p>
            <a:r>
              <a:rPr lang="en-US" sz="1200" dirty="0" err="1">
                <a:solidFill>
                  <a:srgbClr val="FFFF00"/>
                </a:solidFill>
              </a:rPr>
              <a:t>input_tensor</a:t>
            </a:r>
            <a:r>
              <a:rPr lang="en-US" sz="1200" dirty="0">
                <a:solidFill>
                  <a:srgbClr val="FFFF00"/>
                </a:solidFill>
              </a:rPr>
              <a:t> = </a:t>
            </a:r>
            <a:r>
              <a:rPr lang="en-US" sz="1200" dirty="0" err="1">
                <a:solidFill>
                  <a:srgbClr val="FFFF00"/>
                </a:solidFill>
              </a:rPr>
              <a:t>ov.Tensor</a:t>
            </a:r>
            <a:r>
              <a:rPr lang="en-US" sz="1200" dirty="0">
                <a:solidFill>
                  <a:srgbClr val="FFFF00"/>
                </a:solidFill>
              </a:rPr>
              <a:t>(array=memory, </a:t>
            </a:r>
            <a:r>
              <a:rPr lang="en-US" sz="1200" dirty="0" err="1">
                <a:solidFill>
                  <a:srgbClr val="FFFF00"/>
                </a:solidFill>
              </a:rPr>
              <a:t>shared_memory</a:t>
            </a:r>
            <a:r>
              <a:rPr lang="en-US" sz="1200" dirty="0">
                <a:solidFill>
                  <a:srgbClr val="FFFF00"/>
                </a:solidFill>
              </a:rPr>
              <a:t>=True)</a:t>
            </a:r>
          </a:p>
          <a:p>
            <a:r>
              <a:rPr lang="en-US" sz="1200" dirty="0" err="1">
                <a:solidFill>
                  <a:srgbClr val="FFFF00"/>
                </a:solidFill>
              </a:rPr>
              <a:t>infer_request.set_input_tensor</a:t>
            </a:r>
            <a:r>
              <a:rPr lang="en-US" sz="1200" dirty="0">
                <a:solidFill>
                  <a:srgbClr val="FFFF00"/>
                </a:solidFill>
              </a:rPr>
              <a:t>(</a:t>
            </a:r>
            <a:r>
              <a:rPr lang="en-US" sz="1200" dirty="0" err="1">
                <a:solidFill>
                  <a:srgbClr val="FFFF00"/>
                </a:solidFill>
              </a:rPr>
              <a:t>input_tensor</a:t>
            </a:r>
            <a:r>
              <a:rPr lang="en-US" sz="1200" dirty="0">
                <a:solidFill>
                  <a:srgbClr val="FFFF00"/>
                </a:solidFill>
              </a:rPr>
              <a:t>)</a:t>
            </a:r>
          </a:p>
        </p:txBody>
      </p:sp>
      <p:sp>
        <p:nvSpPr>
          <p:cNvPr id="38" name="TextBox 37">
            <a:extLst>
              <a:ext uri="{FF2B5EF4-FFF2-40B4-BE49-F238E27FC236}">
                <a16:creationId xmlns:a16="http://schemas.microsoft.com/office/drawing/2014/main" id="{5D518832-CC99-4C40-A3D3-D7109DEFE60D}"/>
              </a:ext>
            </a:extLst>
          </p:cNvPr>
          <p:cNvSpPr txBox="1"/>
          <p:nvPr/>
        </p:nvSpPr>
        <p:spPr>
          <a:xfrm>
            <a:off x="495511" y="3520955"/>
            <a:ext cx="3138673" cy="369332"/>
          </a:xfrm>
          <a:prstGeom prst="rect">
            <a:avLst/>
          </a:prstGeom>
          <a:noFill/>
        </p:spPr>
        <p:txBody>
          <a:bodyPr vert="horz" wrap="square" lIns="0" tIns="0" rIns="0" bIns="0" rtlCol="0">
            <a:spAutoFit/>
          </a:bodyPr>
          <a:lstStyle/>
          <a:p>
            <a:r>
              <a:rPr lang="en-US" sz="1200" dirty="0">
                <a:solidFill>
                  <a:srgbClr val="FFFF00"/>
                </a:solidFill>
              </a:rPr>
              <a:t>output = </a:t>
            </a:r>
            <a:r>
              <a:rPr lang="en-US" sz="1200" dirty="0" err="1">
                <a:solidFill>
                  <a:srgbClr val="FFFF00"/>
                </a:solidFill>
              </a:rPr>
              <a:t>infer_request.get_output_tensor</a:t>
            </a:r>
            <a:r>
              <a:rPr lang="en-US" sz="1200" dirty="0">
                <a:solidFill>
                  <a:srgbClr val="FFFF00"/>
                </a:solidFill>
              </a:rPr>
              <a:t>()</a:t>
            </a:r>
          </a:p>
          <a:p>
            <a:r>
              <a:rPr lang="en-US" sz="1200" dirty="0" err="1">
                <a:solidFill>
                  <a:srgbClr val="FFFF00"/>
                </a:solidFill>
              </a:rPr>
              <a:t>output_buffer</a:t>
            </a:r>
            <a:r>
              <a:rPr lang="en-US" sz="1200" dirty="0">
                <a:solidFill>
                  <a:srgbClr val="FFFF00"/>
                </a:solidFill>
              </a:rPr>
              <a:t> = </a:t>
            </a:r>
            <a:r>
              <a:rPr lang="en-US" sz="1200" dirty="0" err="1">
                <a:solidFill>
                  <a:srgbClr val="FFFF00"/>
                </a:solidFill>
              </a:rPr>
              <a:t>output.data</a:t>
            </a:r>
            <a:endParaRPr lang="en-US" sz="1200" dirty="0">
              <a:solidFill>
                <a:srgbClr val="FFFF00"/>
              </a:solidFill>
            </a:endParaRPr>
          </a:p>
        </p:txBody>
      </p:sp>
      <p:sp>
        <p:nvSpPr>
          <p:cNvPr id="39" name="TextBox 38">
            <a:extLst>
              <a:ext uri="{FF2B5EF4-FFF2-40B4-BE49-F238E27FC236}">
                <a16:creationId xmlns:a16="http://schemas.microsoft.com/office/drawing/2014/main" id="{66DD4FAE-C1C9-47F0-BB11-B3412F84A717}"/>
              </a:ext>
            </a:extLst>
          </p:cNvPr>
          <p:cNvSpPr txBox="1"/>
          <p:nvPr/>
        </p:nvSpPr>
        <p:spPr>
          <a:xfrm>
            <a:off x="4190570" y="3537593"/>
            <a:ext cx="2306562" cy="369332"/>
          </a:xfrm>
          <a:prstGeom prst="rect">
            <a:avLst/>
          </a:prstGeom>
          <a:noFill/>
        </p:spPr>
        <p:txBody>
          <a:bodyPr vert="horz" wrap="square" lIns="0" tIns="0" rIns="0" bIns="0" rtlCol="0">
            <a:spAutoFit/>
          </a:bodyPr>
          <a:lstStyle/>
          <a:p>
            <a:r>
              <a:rPr lang="en-US" sz="1200" dirty="0" err="1">
                <a:solidFill>
                  <a:srgbClr val="FFFF00"/>
                </a:solidFill>
              </a:rPr>
              <a:t>infer_request.start_async</a:t>
            </a:r>
            <a:r>
              <a:rPr lang="en-US" sz="1200" dirty="0">
                <a:solidFill>
                  <a:srgbClr val="FFFF00"/>
                </a:solidFill>
              </a:rPr>
              <a:t>()</a:t>
            </a:r>
          </a:p>
          <a:p>
            <a:r>
              <a:rPr lang="en-US" sz="1200" dirty="0" err="1">
                <a:solidFill>
                  <a:srgbClr val="FFFF00"/>
                </a:solidFill>
              </a:rPr>
              <a:t>infer_request.wait</a:t>
            </a:r>
            <a:r>
              <a:rPr lang="en-US" sz="1200" dirty="0">
                <a:solidFill>
                  <a:srgbClr val="FFFF00"/>
                </a:solidFill>
              </a:rPr>
              <a:t>()  </a:t>
            </a:r>
          </a:p>
        </p:txBody>
      </p:sp>
      <p:sp>
        <p:nvSpPr>
          <p:cNvPr id="11" name="TextBox 10">
            <a:extLst>
              <a:ext uri="{FF2B5EF4-FFF2-40B4-BE49-F238E27FC236}">
                <a16:creationId xmlns:a16="http://schemas.microsoft.com/office/drawing/2014/main" id="{884DC49E-C9A2-42C1-ABC1-8F3356BA17D4}"/>
              </a:ext>
            </a:extLst>
          </p:cNvPr>
          <p:cNvSpPr txBox="1"/>
          <p:nvPr/>
        </p:nvSpPr>
        <p:spPr>
          <a:xfrm>
            <a:off x="495511" y="1877694"/>
            <a:ext cx="1967790" cy="1081757"/>
          </a:xfrm>
          <a:prstGeom prst="roundRect">
            <a:avLst>
              <a:gd name="adj" fmla="val 0"/>
            </a:avLst>
          </a:prstGeom>
          <a:solidFill>
            <a:schemeClr val="accent1"/>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600" dirty="0">
                <a:solidFill>
                  <a:schemeClr val="tx2"/>
                </a:solidFill>
                <a:latin typeface="+mn-lt"/>
                <a:ea typeface="Intel Clear Light" panose="020B0404020203020204" pitchFamily="34" charset="0"/>
                <a:cs typeface="Intel Clear Light" panose="020B0404020203020204" pitchFamily="34" charset="0"/>
              </a:rPr>
              <a:t>1. </a:t>
            </a:r>
            <a:r>
              <a:rPr lang="en-US" sz="1600" b="1" dirty="0">
                <a:latin typeface="+mn-lt"/>
                <a:ea typeface="Intel Clear Light" panose="020B0404020203020204" pitchFamily="34" charset="0"/>
                <a:cs typeface="Intel Clear Light" panose="020B0404020203020204" pitchFamily="34" charset="0"/>
              </a:rPr>
              <a:t>Create OpenVINO™ Runtime  Core </a:t>
            </a:r>
          </a:p>
        </p:txBody>
      </p:sp>
      <p:sp>
        <p:nvSpPr>
          <p:cNvPr id="15" name="TextBox 14">
            <a:extLst>
              <a:ext uri="{FF2B5EF4-FFF2-40B4-BE49-F238E27FC236}">
                <a16:creationId xmlns:a16="http://schemas.microsoft.com/office/drawing/2014/main" id="{B89AADB6-101D-43C2-86F6-9A1228C83B03}"/>
              </a:ext>
            </a:extLst>
          </p:cNvPr>
          <p:cNvSpPr txBox="1"/>
          <p:nvPr/>
        </p:nvSpPr>
        <p:spPr>
          <a:xfrm>
            <a:off x="4194306" y="1888952"/>
            <a:ext cx="1967790" cy="1081757"/>
          </a:xfrm>
          <a:prstGeom prst="roundRect">
            <a:avLst>
              <a:gd name="adj" fmla="val 0"/>
            </a:avLst>
          </a:prstGeom>
          <a:solidFill>
            <a:schemeClr val="accent1"/>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600" dirty="0">
                <a:solidFill>
                  <a:schemeClr val="tx2"/>
                </a:solidFill>
                <a:latin typeface="+mn-lt"/>
                <a:ea typeface="Intel Clear Light" panose="020B0404020203020204" pitchFamily="34" charset="0"/>
                <a:cs typeface="Intel Clear Light" panose="020B0404020203020204" pitchFamily="34" charset="0"/>
              </a:rPr>
              <a:t>2. </a:t>
            </a:r>
            <a:r>
              <a:rPr lang="en-US" sz="1600" b="1" dirty="0">
                <a:latin typeface="+mn-lt"/>
                <a:ea typeface="Intel Clear Light" panose="020B0404020203020204" pitchFamily="34" charset="0"/>
                <a:cs typeface="Intel Clear Light" panose="020B0404020203020204" pitchFamily="34" charset="0"/>
              </a:rPr>
              <a:t>Compile Model   </a:t>
            </a:r>
          </a:p>
        </p:txBody>
      </p:sp>
      <p:sp>
        <p:nvSpPr>
          <p:cNvPr id="16" name="TextBox 15">
            <a:extLst>
              <a:ext uri="{FF2B5EF4-FFF2-40B4-BE49-F238E27FC236}">
                <a16:creationId xmlns:a16="http://schemas.microsoft.com/office/drawing/2014/main" id="{0B60C223-A186-4B86-AD17-506CF210AB5A}"/>
              </a:ext>
            </a:extLst>
          </p:cNvPr>
          <p:cNvSpPr txBox="1"/>
          <p:nvPr/>
        </p:nvSpPr>
        <p:spPr>
          <a:xfrm>
            <a:off x="500348" y="3913714"/>
            <a:ext cx="1967790" cy="1081757"/>
          </a:xfrm>
          <a:prstGeom prst="roundRect">
            <a:avLst>
              <a:gd name="adj" fmla="val 0"/>
            </a:avLst>
          </a:prstGeom>
          <a:solidFill>
            <a:schemeClr val="accent1"/>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600" b="1" dirty="0">
                <a:solidFill>
                  <a:schemeClr val="tx2"/>
                </a:solidFill>
                <a:latin typeface="+mn-lt"/>
                <a:ea typeface="Intel Clear Light" panose="020B0404020203020204" pitchFamily="34" charset="0"/>
                <a:cs typeface="Intel Clear Light" panose="020B0404020203020204" pitchFamily="34" charset="0"/>
              </a:rPr>
              <a:t>6. Process Inference Results</a:t>
            </a:r>
            <a:r>
              <a:rPr lang="en-US" sz="1600" b="1" dirty="0">
                <a:latin typeface="+mn-lt"/>
                <a:ea typeface="Intel Clear Light" panose="020B0404020203020204" pitchFamily="34" charset="0"/>
                <a:cs typeface="Intel Clear Light" panose="020B0404020203020204" pitchFamily="34" charset="0"/>
              </a:rPr>
              <a:t> </a:t>
            </a:r>
          </a:p>
        </p:txBody>
      </p:sp>
      <p:sp>
        <p:nvSpPr>
          <p:cNvPr id="18" name="TextBox 17">
            <a:extLst>
              <a:ext uri="{FF2B5EF4-FFF2-40B4-BE49-F238E27FC236}">
                <a16:creationId xmlns:a16="http://schemas.microsoft.com/office/drawing/2014/main" id="{79A0A2AB-638B-49BB-9D24-4CDE2A2B44CF}"/>
              </a:ext>
            </a:extLst>
          </p:cNvPr>
          <p:cNvSpPr txBox="1"/>
          <p:nvPr/>
        </p:nvSpPr>
        <p:spPr>
          <a:xfrm>
            <a:off x="4194306" y="3913714"/>
            <a:ext cx="1967790" cy="1081757"/>
          </a:xfrm>
          <a:prstGeom prst="roundRect">
            <a:avLst>
              <a:gd name="adj" fmla="val 0"/>
            </a:avLst>
          </a:prstGeom>
          <a:solidFill>
            <a:schemeClr val="accent1"/>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600" b="1" dirty="0">
                <a:solidFill>
                  <a:schemeClr val="tx2"/>
                </a:solidFill>
                <a:latin typeface="+mn-lt"/>
                <a:ea typeface="Intel Clear Light" panose="020B0404020203020204" pitchFamily="34" charset="0"/>
                <a:cs typeface="Intel Clear Light" panose="020B0404020203020204" pitchFamily="34" charset="0"/>
              </a:rPr>
              <a:t>5. Start Inference</a:t>
            </a:r>
            <a:endParaRPr lang="en-US" sz="1600" b="1" dirty="0">
              <a:latin typeface="+mn-lt"/>
              <a:ea typeface="Intel Clear Light" panose="020B0404020203020204" pitchFamily="34" charset="0"/>
              <a:cs typeface="Intel Clear Light" panose="020B0404020203020204" pitchFamily="34" charset="0"/>
            </a:endParaRPr>
          </a:p>
        </p:txBody>
      </p:sp>
      <p:sp>
        <p:nvSpPr>
          <p:cNvPr id="19" name="TextBox 18">
            <a:extLst>
              <a:ext uri="{FF2B5EF4-FFF2-40B4-BE49-F238E27FC236}">
                <a16:creationId xmlns:a16="http://schemas.microsoft.com/office/drawing/2014/main" id="{834C4F84-432E-482C-866E-B711DB84EF47}"/>
              </a:ext>
            </a:extLst>
          </p:cNvPr>
          <p:cNvSpPr txBox="1"/>
          <p:nvPr/>
        </p:nvSpPr>
        <p:spPr>
          <a:xfrm>
            <a:off x="7723767" y="1877694"/>
            <a:ext cx="1967790" cy="1081757"/>
          </a:xfrm>
          <a:prstGeom prst="roundRect">
            <a:avLst>
              <a:gd name="adj" fmla="val 0"/>
            </a:avLst>
          </a:prstGeom>
          <a:solidFill>
            <a:schemeClr val="accent1"/>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600" b="1" dirty="0">
                <a:solidFill>
                  <a:schemeClr val="tx2"/>
                </a:solidFill>
                <a:latin typeface="+mn-lt"/>
                <a:ea typeface="Intel Clear Light" panose="020B0404020203020204" pitchFamily="34" charset="0"/>
                <a:cs typeface="Intel Clear Light" panose="020B0404020203020204" pitchFamily="34" charset="0"/>
              </a:rPr>
              <a:t>3. Create Inference Request</a:t>
            </a:r>
            <a:r>
              <a:rPr lang="en-US" sz="1600" b="1" dirty="0">
                <a:latin typeface="+mn-lt"/>
                <a:ea typeface="Intel Clear Light" panose="020B0404020203020204" pitchFamily="34" charset="0"/>
                <a:cs typeface="Intel Clear Light" panose="020B0404020203020204" pitchFamily="34" charset="0"/>
              </a:rPr>
              <a:t>  </a:t>
            </a:r>
          </a:p>
        </p:txBody>
      </p:sp>
      <p:sp>
        <p:nvSpPr>
          <p:cNvPr id="20" name="TextBox 19">
            <a:extLst>
              <a:ext uri="{FF2B5EF4-FFF2-40B4-BE49-F238E27FC236}">
                <a16:creationId xmlns:a16="http://schemas.microsoft.com/office/drawing/2014/main" id="{B9169E5F-1B0D-4CD5-BE0C-1B69F9756696}"/>
              </a:ext>
            </a:extLst>
          </p:cNvPr>
          <p:cNvSpPr txBox="1"/>
          <p:nvPr/>
        </p:nvSpPr>
        <p:spPr>
          <a:xfrm>
            <a:off x="7723767" y="3909614"/>
            <a:ext cx="1967790" cy="1081757"/>
          </a:xfrm>
          <a:prstGeom prst="roundRect">
            <a:avLst>
              <a:gd name="adj" fmla="val 0"/>
            </a:avLst>
          </a:prstGeom>
          <a:solidFill>
            <a:schemeClr val="accent1"/>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600" b="1" dirty="0">
                <a:solidFill>
                  <a:schemeClr val="tx2"/>
                </a:solidFill>
                <a:latin typeface="+mn-lt"/>
                <a:ea typeface="Intel Clear Light" panose="020B0404020203020204" pitchFamily="34" charset="0"/>
                <a:cs typeface="Intel Clear Light" panose="020B0404020203020204" pitchFamily="34" charset="0"/>
              </a:rPr>
              <a:t>4. Set Inputs</a:t>
            </a:r>
            <a:r>
              <a:rPr lang="en-US" sz="1600" b="1" dirty="0">
                <a:latin typeface="+mn-lt"/>
                <a:ea typeface="Intel Clear Light" panose="020B0404020203020204" pitchFamily="34" charset="0"/>
                <a:cs typeface="Intel Clear Light" panose="020B0404020203020204" pitchFamily="34" charset="0"/>
              </a:rPr>
              <a:t>  </a:t>
            </a:r>
          </a:p>
        </p:txBody>
      </p:sp>
      <p:cxnSp>
        <p:nvCxnSpPr>
          <p:cNvPr id="9" name="Straight Arrow Connector 8">
            <a:extLst>
              <a:ext uri="{FF2B5EF4-FFF2-40B4-BE49-F238E27FC236}">
                <a16:creationId xmlns:a16="http://schemas.microsoft.com/office/drawing/2014/main" id="{E5FD22A5-8FBF-47B8-895A-FACCBF428D2B}"/>
              </a:ext>
            </a:extLst>
          </p:cNvPr>
          <p:cNvCxnSpPr>
            <a:cxnSpLocks/>
            <a:stCxn id="11" idx="3"/>
            <a:endCxn id="15" idx="1"/>
          </p:cNvCxnSpPr>
          <p:nvPr/>
        </p:nvCxnSpPr>
        <p:spPr>
          <a:xfrm>
            <a:off x="2463301" y="2418573"/>
            <a:ext cx="1731005" cy="11258"/>
          </a:xfrm>
          <a:prstGeom prst="straightConnector1">
            <a:avLst/>
          </a:prstGeom>
          <a:ln w="762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F908808F-FFB2-49E2-85D3-BD3009F50D07}"/>
              </a:ext>
            </a:extLst>
          </p:cNvPr>
          <p:cNvCxnSpPr>
            <a:cxnSpLocks/>
            <a:stCxn id="15" idx="3"/>
            <a:endCxn id="19" idx="1"/>
          </p:cNvCxnSpPr>
          <p:nvPr/>
        </p:nvCxnSpPr>
        <p:spPr>
          <a:xfrm flipV="1">
            <a:off x="6162096" y="2418573"/>
            <a:ext cx="1561671" cy="11258"/>
          </a:xfrm>
          <a:prstGeom prst="straightConnector1">
            <a:avLst/>
          </a:prstGeom>
          <a:ln w="762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E16D01C1-CA30-41FA-8B32-8D922A1383C5}"/>
              </a:ext>
            </a:extLst>
          </p:cNvPr>
          <p:cNvCxnSpPr>
            <a:cxnSpLocks/>
            <a:stCxn id="18" idx="1"/>
            <a:endCxn id="16" idx="3"/>
          </p:cNvCxnSpPr>
          <p:nvPr/>
        </p:nvCxnSpPr>
        <p:spPr>
          <a:xfrm flipH="1">
            <a:off x="2468138" y="4454593"/>
            <a:ext cx="1726168" cy="0"/>
          </a:xfrm>
          <a:prstGeom prst="straightConnector1">
            <a:avLst/>
          </a:prstGeom>
          <a:ln w="762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609EFB2E-0477-4D14-AD7B-2F424BF4E3F6}"/>
              </a:ext>
            </a:extLst>
          </p:cNvPr>
          <p:cNvCxnSpPr>
            <a:cxnSpLocks/>
            <a:stCxn id="20" idx="1"/>
            <a:endCxn id="18" idx="3"/>
          </p:cNvCxnSpPr>
          <p:nvPr/>
        </p:nvCxnSpPr>
        <p:spPr>
          <a:xfrm flipH="1">
            <a:off x="6162096" y="4450493"/>
            <a:ext cx="1561671" cy="4100"/>
          </a:xfrm>
          <a:prstGeom prst="straightConnector1">
            <a:avLst/>
          </a:prstGeom>
          <a:ln w="762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9EF3629E-5948-4FC4-8D61-12EA4974301D}"/>
              </a:ext>
            </a:extLst>
          </p:cNvPr>
          <p:cNvCxnSpPr>
            <a:cxnSpLocks/>
            <a:stCxn id="19" idx="2"/>
            <a:endCxn id="20" idx="0"/>
          </p:cNvCxnSpPr>
          <p:nvPr/>
        </p:nvCxnSpPr>
        <p:spPr>
          <a:xfrm>
            <a:off x="8707662" y="2959451"/>
            <a:ext cx="0" cy="950163"/>
          </a:xfrm>
          <a:prstGeom prst="straightConnector1">
            <a:avLst/>
          </a:prstGeom>
          <a:ln w="76200">
            <a:solidFill>
              <a:schemeClr val="accent2"/>
            </a:solidFill>
            <a:tailEnd type="triangle"/>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BF289A5B-C684-4744-83EB-0F1A8D3FFE42}"/>
              </a:ext>
            </a:extLst>
          </p:cNvPr>
          <p:cNvSpPr txBox="1"/>
          <p:nvPr/>
        </p:nvSpPr>
        <p:spPr>
          <a:xfrm>
            <a:off x="607483" y="6206768"/>
            <a:ext cx="593278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Learn more about Inference Pipeline:</a:t>
            </a:r>
          </a:p>
          <a:p>
            <a:r>
              <a:rPr kumimoji="0" lang="en-US" sz="1200" b="0" i="0" u="none" strike="noStrike" kern="1200" cap="none" spc="0" normalizeH="0" baseline="0" noProof="0" dirty="0">
                <a:ln>
                  <a:noFill/>
                </a:ln>
                <a:solidFill>
                  <a:prstClr val="black"/>
                </a:solidFill>
                <a:effectLst/>
                <a:uLnTx/>
                <a:uFillTx/>
                <a:ea typeface="+mn-ea"/>
                <a:cs typeface="+mn-cs"/>
                <a:hlinkClick r:id="rId3"/>
              </a:rPr>
              <a:t>https://docs.openvino.ai/latest/openvino_docs_OV_UG_Integrate_OV_with_your_application.html</a:t>
            </a:r>
            <a:r>
              <a:rPr kumimoji="0" lang="en-US" sz="1200" b="0" i="0" u="none" strike="noStrike" kern="1200" cap="none" spc="0" normalizeH="0" baseline="0" noProof="0" dirty="0">
                <a:ln>
                  <a:noFill/>
                </a:ln>
                <a:solidFill>
                  <a:prstClr val="black"/>
                </a:solidFill>
                <a:effectLst/>
                <a:uLnTx/>
                <a:uFillTx/>
                <a:ea typeface="+mn-ea"/>
                <a:cs typeface="+mn-cs"/>
              </a:rPr>
              <a:t> </a:t>
            </a:r>
          </a:p>
        </p:txBody>
      </p:sp>
      <p:cxnSp>
        <p:nvCxnSpPr>
          <p:cNvPr id="23" name="Connector: Elbow 22">
            <a:extLst>
              <a:ext uri="{FF2B5EF4-FFF2-40B4-BE49-F238E27FC236}">
                <a16:creationId xmlns:a16="http://schemas.microsoft.com/office/drawing/2014/main" id="{F10A05A6-537E-48F4-8226-445C6793BDA5}"/>
              </a:ext>
            </a:extLst>
          </p:cNvPr>
          <p:cNvCxnSpPr>
            <a:stCxn id="16" idx="2"/>
            <a:endCxn id="20" idx="2"/>
          </p:cNvCxnSpPr>
          <p:nvPr/>
        </p:nvCxnSpPr>
        <p:spPr>
          <a:xfrm rot="5400000" flipH="1" flipV="1">
            <a:off x="5093902" y="1381711"/>
            <a:ext cx="4100" cy="7223419"/>
          </a:xfrm>
          <a:prstGeom prst="bentConnector3">
            <a:avLst>
              <a:gd name="adj1" fmla="val -1577939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3E639D8-DC84-40D7-A8EC-5D28C4E72F6A}"/>
              </a:ext>
            </a:extLst>
          </p:cNvPr>
          <p:cNvSpPr txBox="1"/>
          <p:nvPr/>
        </p:nvSpPr>
        <p:spPr>
          <a:xfrm>
            <a:off x="4303987" y="5359323"/>
            <a:ext cx="2306562" cy="246221"/>
          </a:xfrm>
          <a:prstGeom prst="rect">
            <a:avLst/>
          </a:prstGeom>
          <a:noFill/>
        </p:spPr>
        <p:txBody>
          <a:bodyPr vert="horz" wrap="square" lIns="0" tIns="0" rIns="0" bIns="0" rtlCol="0">
            <a:spAutoFit/>
          </a:bodyPr>
          <a:lstStyle/>
          <a:p>
            <a:pPr algn="ctr"/>
            <a:r>
              <a:rPr lang="en-US" sz="1600" dirty="0"/>
              <a:t>Inference Loop</a:t>
            </a:r>
          </a:p>
        </p:txBody>
      </p:sp>
    </p:spTree>
    <p:extLst>
      <p:ext uri="{BB962C8B-B14F-4D97-AF65-F5344CB8AC3E}">
        <p14:creationId xmlns:p14="http://schemas.microsoft.com/office/powerpoint/2010/main" val="112867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09600" y="1366221"/>
            <a:ext cx="10972800" cy="4873214"/>
          </a:xfrm>
        </p:spPr>
        <p:txBody>
          <a:bodyPr numCol="1" spcCol="457200">
            <a:normAutofit/>
          </a:bodyPr>
          <a:lstStyle/>
          <a:p>
            <a:pPr marL="546100" lvl="1" indent="-342900">
              <a:lnSpc>
                <a:spcPct val="110000"/>
              </a:lnSpc>
              <a:spcBef>
                <a:spcPts val="600"/>
              </a:spcBef>
            </a:pPr>
            <a:r>
              <a:rPr lang="en-US" sz="1800" dirty="0"/>
              <a:t>Introduction to OpenVINO™ Toolkit </a:t>
            </a:r>
          </a:p>
          <a:p>
            <a:pPr marL="546100" lvl="1" indent="-342900">
              <a:lnSpc>
                <a:spcPct val="110000"/>
              </a:lnSpc>
              <a:spcBef>
                <a:spcPts val="600"/>
              </a:spcBef>
            </a:pPr>
            <a:r>
              <a:rPr lang="en-US" sz="1800" dirty="0"/>
              <a:t>System Requirements </a:t>
            </a:r>
          </a:p>
          <a:p>
            <a:pPr marL="546100" lvl="1" indent="-342900">
              <a:lnSpc>
                <a:spcPct val="110000"/>
              </a:lnSpc>
              <a:spcBef>
                <a:spcPts val="600"/>
              </a:spcBef>
            </a:pPr>
            <a:r>
              <a:rPr lang="en-US" sz="1800" dirty="0"/>
              <a:t>Installation Methods </a:t>
            </a:r>
          </a:p>
          <a:p>
            <a:pPr marL="1003300" lvl="2" indent="-342900">
              <a:lnSpc>
                <a:spcPct val="110000"/>
              </a:lnSpc>
              <a:spcBef>
                <a:spcPts val="600"/>
              </a:spcBef>
            </a:pPr>
            <a:r>
              <a:rPr lang="en-US" sz="1800" dirty="0"/>
              <a:t>[Demo/Lab1] - Hello World</a:t>
            </a:r>
          </a:p>
          <a:p>
            <a:pPr marL="546100" lvl="1" indent="-342900">
              <a:lnSpc>
                <a:spcPct val="110000"/>
              </a:lnSpc>
              <a:spcBef>
                <a:spcPts val="600"/>
              </a:spcBef>
            </a:pPr>
            <a:r>
              <a:rPr lang="en-US" sz="1800" dirty="0"/>
              <a:t>Open Model Zoo</a:t>
            </a:r>
          </a:p>
          <a:p>
            <a:pPr marL="1003300" lvl="2" indent="-342900">
              <a:lnSpc>
                <a:spcPct val="110000"/>
              </a:lnSpc>
              <a:spcBef>
                <a:spcPts val="600"/>
              </a:spcBef>
            </a:pPr>
            <a:r>
              <a:rPr lang="en-US" sz="1800" dirty="0"/>
              <a:t>[Demo/Lab2] -  Model Tools</a:t>
            </a:r>
          </a:p>
          <a:p>
            <a:pPr marL="546100" lvl="1" indent="-342900">
              <a:lnSpc>
                <a:spcPct val="110000"/>
              </a:lnSpc>
              <a:spcBef>
                <a:spcPts val="600"/>
              </a:spcBef>
            </a:pPr>
            <a:r>
              <a:rPr lang="en-US" sz="1800" dirty="0"/>
              <a:t>Model Optimizer</a:t>
            </a:r>
          </a:p>
          <a:p>
            <a:pPr marL="546100" lvl="1" indent="-342900">
              <a:lnSpc>
                <a:spcPct val="110000"/>
              </a:lnSpc>
              <a:spcBef>
                <a:spcPts val="600"/>
              </a:spcBef>
            </a:pPr>
            <a:r>
              <a:rPr lang="en-US" sz="1800" dirty="0"/>
              <a:t>OpenVINO™ Runtime</a:t>
            </a:r>
          </a:p>
          <a:p>
            <a:pPr marL="1003300" lvl="2" indent="-342900">
              <a:lnSpc>
                <a:spcPct val="110000"/>
              </a:lnSpc>
              <a:spcBef>
                <a:spcPts val="600"/>
              </a:spcBef>
            </a:pPr>
            <a:r>
              <a:rPr lang="en-US" sz="1800" dirty="0"/>
              <a:t>[Demo/Lab3] - OpenVINO API</a:t>
            </a:r>
          </a:p>
          <a:p>
            <a:pPr marL="1003300" lvl="2" indent="-342900">
              <a:lnSpc>
                <a:spcPct val="110000"/>
              </a:lnSpc>
              <a:spcBef>
                <a:spcPts val="600"/>
              </a:spcBef>
            </a:pPr>
            <a:r>
              <a:rPr lang="en-US" sz="1800" dirty="0"/>
              <a:t>[Demo/Lab4] - Convert TensorFlow/PyTorch/</a:t>
            </a:r>
            <a:r>
              <a:rPr lang="en-US" sz="1800" dirty="0" err="1"/>
              <a:t>PaddlePaddle</a:t>
            </a:r>
            <a:r>
              <a:rPr lang="en-US" sz="1800" dirty="0"/>
              <a:t> to IR and run the inference</a:t>
            </a:r>
          </a:p>
          <a:p>
            <a:pPr marL="1003300" lvl="2" indent="-342900">
              <a:lnSpc>
                <a:spcPct val="110000"/>
              </a:lnSpc>
              <a:spcBef>
                <a:spcPts val="600"/>
              </a:spcBef>
            </a:pPr>
            <a:r>
              <a:rPr lang="en-US" sz="1800" dirty="0"/>
              <a:t>[Demo/Lab5] - Speech to Text Recognition Sample using Dynamic Shape</a:t>
            </a:r>
          </a:p>
          <a:p>
            <a:pPr marL="546100" lvl="1" indent="-342900">
              <a:lnSpc>
                <a:spcPct val="110000"/>
              </a:lnSpc>
              <a:spcBef>
                <a:spcPts val="600"/>
              </a:spcBef>
            </a:pPr>
            <a:r>
              <a:rPr lang="en-US" sz="1800" dirty="0"/>
              <a:t>Multiple Models in One Application</a:t>
            </a:r>
          </a:p>
          <a:p>
            <a:pPr marL="1003300" lvl="2" indent="-342900">
              <a:lnSpc>
                <a:spcPct val="110000"/>
              </a:lnSpc>
              <a:spcBef>
                <a:spcPts val="600"/>
              </a:spcBef>
            </a:pPr>
            <a:r>
              <a:rPr lang="en-US" sz="1800" dirty="0"/>
              <a:t>[Demo/Lab6] – Optical Character Recognition Sample with Two Models in Use</a:t>
            </a:r>
          </a:p>
        </p:txBody>
      </p:sp>
      <p:sp>
        <p:nvSpPr>
          <p:cNvPr id="3" name="Title 2"/>
          <p:cNvSpPr>
            <a:spLocks noGrp="1"/>
          </p:cNvSpPr>
          <p:nvPr>
            <p:ph type="title"/>
          </p:nvPr>
        </p:nvSpPr>
        <p:spPr>
          <a:xfrm>
            <a:off x="609600" y="636497"/>
            <a:ext cx="10972800" cy="615553"/>
          </a:xfrm>
        </p:spPr>
        <p:txBody>
          <a:bodyPr anchor="t">
            <a:normAutofit/>
          </a:bodyPr>
          <a:lstStyle/>
          <a:p>
            <a:r>
              <a:rPr lang="en-US" sz="4100" dirty="0">
                <a:latin typeface="+mn-lt"/>
              </a:rPr>
              <a:t>Agenda</a:t>
            </a:r>
          </a:p>
        </p:txBody>
      </p:sp>
    </p:spTree>
    <p:extLst>
      <p:ext uri="{BB962C8B-B14F-4D97-AF65-F5344CB8AC3E}">
        <p14:creationId xmlns:p14="http://schemas.microsoft.com/office/powerpoint/2010/main" val="133917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762D09-192E-46A7-BC54-B04715BDFEC9}"/>
              </a:ext>
            </a:extLst>
          </p:cNvPr>
          <p:cNvSpPr>
            <a:spLocks noGrp="1"/>
          </p:cNvSpPr>
          <p:nvPr>
            <p:ph type="title"/>
          </p:nvPr>
        </p:nvSpPr>
        <p:spPr>
          <a:xfrm>
            <a:off x="571500" y="571501"/>
            <a:ext cx="11010901" cy="952500"/>
          </a:xfrm>
        </p:spPr>
        <p:txBody>
          <a:bodyPr anchor="ctr">
            <a:normAutofit/>
          </a:bodyPr>
          <a:lstStyle/>
          <a:p>
            <a:r>
              <a:rPr lang="en-US"/>
              <a:t>Model Caching</a:t>
            </a:r>
          </a:p>
        </p:txBody>
      </p:sp>
      <p:sp>
        <p:nvSpPr>
          <p:cNvPr id="2" name="Content Placeholder 1">
            <a:extLst>
              <a:ext uri="{FF2B5EF4-FFF2-40B4-BE49-F238E27FC236}">
                <a16:creationId xmlns:a16="http://schemas.microsoft.com/office/drawing/2014/main" id="{60AE4C03-6C64-4E92-B3FE-9088B950F10C}"/>
              </a:ext>
            </a:extLst>
          </p:cNvPr>
          <p:cNvSpPr>
            <a:spLocks noGrp="1"/>
          </p:cNvSpPr>
          <p:nvPr>
            <p:ph sz="quarter" idx="27"/>
          </p:nvPr>
        </p:nvSpPr>
        <p:spPr>
          <a:xfrm>
            <a:off x="571500" y="1671285"/>
            <a:ext cx="4868247" cy="4586947"/>
          </a:xfrm>
        </p:spPr>
        <p:txBody>
          <a:bodyPr>
            <a:normAutofit/>
          </a:bodyPr>
          <a:lstStyle/>
          <a:p>
            <a:r>
              <a:rPr lang="en-US" sz="1800" dirty="0"/>
              <a:t>Compile and load network to device can potentially perform several time-consuming device-specific optimizations and network compilations, and such delays can lead to a bad user experience on application startup. </a:t>
            </a:r>
          </a:p>
          <a:p>
            <a:endParaRPr lang="en-US" sz="1800" dirty="0"/>
          </a:p>
          <a:p>
            <a:r>
              <a:rPr lang="en-US" sz="1800" dirty="0"/>
              <a:t>To avoid this, some devices offer import/export network capability, and it is possible to enable model caching to export compiled model automatically. </a:t>
            </a:r>
          </a:p>
          <a:p>
            <a:endParaRPr lang="en-US" sz="1800" dirty="0"/>
          </a:p>
          <a:p>
            <a:r>
              <a:rPr lang="en-US" sz="1800" dirty="0"/>
              <a:t>Reusing cached model can significantly reduce compile model time.</a:t>
            </a:r>
          </a:p>
        </p:txBody>
      </p:sp>
      <p:pic>
        <p:nvPicPr>
          <p:cNvPr id="1028" name="Picture 4" descr="Graphical user interface, text, application&#10;&#10;Description automatically generated">
            <a:extLst>
              <a:ext uri="{FF2B5EF4-FFF2-40B4-BE49-F238E27FC236}">
                <a16:creationId xmlns:a16="http://schemas.microsoft.com/office/drawing/2014/main" id="{65374211-1140-4E11-BACD-5F8F06B1CF2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767873" y="804767"/>
            <a:ext cx="5524500" cy="3369944"/>
          </a:xfrm>
          <a:prstGeom prst="rect">
            <a:avLst/>
          </a:prstGeom>
          <a:solidFill>
            <a:srgbClr val="FFFFFF"/>
          </a:solidFill>
        </p:spPr>
      </p:pic>
      <p:sp>
        <p:nvSpPr>
          <p:cNvPr id="6" name="Content Placeholder 1">
            <a:extLst>
              <a:ext uri="{FF2B5EF4-FFF2-40B4-BE49-F238E27FC236}">
                <a16:creationId xmlns:a16="http://schemas.microsoft.com/office/drawing/2014/main" id="{9464A0B5-6F72-4A2C-88B7-822EF3B294E2}"/>
              </a:ext>
            </a:extLst>
          </p:cNvPr>
          <p:cNvSpPr txBox="1">
            <a:spLocks/>
          </p:cNvSpPr>
          <p:nvPr/>
        </p:nvSpPr>
        <p:spPr>
          <a:xfrm>
            <a:off x="5439747" y="4560061"/>
            <a:ext cx="6180753" cy="1688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t>Code Example:</a:t>
            </a:r>
          </a:p>
          <a:p>
            <a:pPr marL="457200" lvl="1" indent="0">
              <a:lnSpc>
                <a:spcPct val="100000"/>
              </a:lnSpc>
              <a:spcBef>
                <a:spcPts val="0"/>
              </a:spcBef>
              <a:buNone/>
            </a:pPr>
            <a:r>
              <a:rPr lang="en-US" sz="1400" dirty="0">
                <a:solidFill>
                  <a:srgbClr val="FFFF00"/>
                </a:solidFill>
              </a:rPr>
              <a:t>core = Core()</a:t>
            </a:r>
          </a:p>
          <a:p>
            <a:pPr marL="457200" lvl="1" indent="0">
              <a:lnSpc>
                <a:spcPct val="100000"/>
              </a:lnSpc>
              <a:spcBef>
                <a:spcPts val="0"/>
              </a:spcBef>
              <a:buNone/>
            </a:pPr>
            <a:r>
              <a:rPr lang="en-US" sz="1400" dirty="0">
                <a:solidFill>
                  <a:srgbClr val="FFFF00"/>
                </a:solidFill>
              </a:rPr>
              <a:t>#Set “</a:t>
            </a:r>
            <a:r>
              <a:rPr lang="en-US" sz="1400" dirty="0" err="1">
                <a:solidFill>
                  <a:srgbClr val="FFFF00"/>
                </a:solidFill>
              </a:rPr>
              <a:t>cache_dir</a:t>
            </a:r>
            <a:r>
              <a:rPr lang="en-US" sz="1400" dirty="0">
                <a:solidFill>
                  <a:srgbClr val="FFFF00"/>
                </a:solidFill>
              </a:rPr>
              <a:t>” config option to enable model caching</a:t>
            </a:r>
          </a:p>
          <a:p>
            <a:pPr marL="457200" lvl="1" indent="0">
              <a:lnSpc>
                <a:spcPct val="100000"/>
              </a:lnSpc>
              <a:spcBef>
                <a:spcPts val="0"/>
              </a:spcBef>
              <a:buNone/>
            </a:pPr>
            <a:r>
              <a:rPr lang="en-US" sz="1400" dirty="0" err="1">
                <a:solidFill>
                  <a:srgbClr val="FFFF00"/>
                </a:solidFill>
              </a:rPr>
              <a:t>core.</a:t>
            </a:r>
            <a:r>
              <a:rPr lang="en-US" sz="1400" b="1" dirty="0" err="1">
                <a:solidFill>
                  <a:srgbClr val="00B050"/>
                </a:solidFill>
              </a:rPr>
              <a:t>set_property</a:t>
            </a:r>
            <a:r>
              <a:rPr lang="en-US" sz="1400" dirty="0">
                <a:solidFill>
                  <a:srgbClr val="FFFF00"/>
                </a:solidFill>
              </a:rPr>
              <a:t>({'CACHE_DIR': '/path/to/cache/</a:t>
            </a:r>
            <a:r>
              <a:rPr lang="en-US" sz="1400" dirty="0" err="1">
                <a:solidFill>
                  <a:srgbClr val="FFFF00"/>
                </a:solidFill>
              </a:rPr>
              <a:t>dir</a:t>
            </a:r>
            <a:r>
              <a:rPr lang="en-US" sz="1400" dirty="0">
                <a:solidFill>
                  <a:srgbClr val="FFFF00"/>
                </a:solidFill>
              </a:rPr>
              <a:t>'})</a:t>
            </a:r>
          </a:p>
          <a:p>
            <a:pPr marL="457200" lvl="1" indent="0">
              <a:lnSpc>
                <a:spcPct val="100000"/>
              </a:lnSpc>
              <a:spcBef>
                <a:spcPts val="0"/>
              </a:spcBef>
              <a:buNone/>
            </a:pPr>
            <a:r>
              <a:rPr lang="en-US" sz="1400" dirty="0" err="1">
                <a:solidFill>
                  <a:srgbClr val="FFFF00"/>
                </a:solidFill>
              </a:rPr>
              <a:t>compiled_model</a:t>
            </a:r>
            <a:r>
              <a:rPr lang="en-US" sz="1400" dirty="0">
                <a:solidFill>
                  <a:srgbClr val="FFFF00"/>
                </a:solidFill>
              </a:rPr>
              <a:t> = </a:t>
            </a:r>
            <a:r>
              <a:rPr lang="en-US" sz="1400" dirty="0" err="1">
                <a:solidFill>
                  <a:srgbClr val="FFFF00"/>
                </a:solidFill>
              </a:rPr>
              <a:t>core.compile_model</a:t>
            </a:r>
            <a:r>
              <a:rPr lang="en-US" sz="1400" dirty="0">
                <a:solidFill>
                  <a:srgbClr val="FFFF00"/>
                </a:solidFill>
              </a:rPr>
              <a:t>(</a:t>
            </a:r>
            <a:r>
              <a:rPr lang="en-US" sz="1400" dirty="0" err="1">
                <a:solidFill>
                  <a:srgbClr val="FFFF00"/>
                </a:solidFill>
              </a:rPr>
              <a:t>model_path</a:t>
            </a:r>
            <a:r>
              <a:rPr lang="en-US" sz="1400" dirty="0">
                <a:solidFill>
                  <a:srgbClr val="FFFF00"/>
                </a:solidFill>
              </a:rPr>
              <a:t>=</a:t>
            </a:r>
            <a:r>
              <a:rPr lang="en-US" sz="1400" dirty="0" err="1">
                <a:solidFill>
                  <a:srgbClr val="FFFF00"/>
                </a:solidFill>
              </a:rPr>
              <a:t>xml_path</a:t>
            </a:r>
            <a:r>
              <a:rPr lang="en-US" sz="1400" dirty="0">
                <a:solidFill>
                  <a:srgbClr val="FFFF00"/>
                </a:solidFill>
              </a:rPr>
              <a:t>, </a:t>
            </a:r>
            <a:r>
              <a:rPr lang="en-US" sz="1400" dirty="0" err="1">
                <a:solidFill>
                  <a:srgbClr val="FFFF00"/>
                </a:solidFill>
              </a:rPr>
              <a:t>device_name</a:t>
            </a:r>
            <a:r>
              <a:rPr lang="en-US" sz="1400" dirty="0">
                <a:solidFill>
                  <a:srgbClr val="FFFF00"/>
                </a:solidFill>
              </a:rPr>
              <a:t>=</a:t>
            </a:r>
            <a:r>
              <a:rPr lang="en-US" sz="1400" dirty="0" err="1">
                <a:solidFill>
                  <a:srgbClr val="FFFF00"/>
                </a:solidFill>
              </a:rPr>
              <a:t>device_name</a:t>
            </a:r>
            <a:r>
              <a:rPr lang="en-US" sz="1400" dirty="0">
                <a:solidFill>
                  <a:srgbClr val="FFFF00"/>
                </a:solidFill>
              </a:rPr>
              <a:t>)</a:t>
            </a:r>
          </a:p>
        </p:txBody>
      </p:sp>
      <p:sp>
        <p:nvSpPr>
          <p:cNvPr id="8" name="TextBox 7">
            <a:extLst>
              <a:ext uri="{FF2B5EF4-FFF2-40B4-BE49-F238E27FC236}">
                <a16:creationId xmlns:a16="http://schemas.microsoft.com/office/drawing/2014/main" id="{B5314706-3050-4E97-8E97-EB7444AD12FD}"/>
              </a:ext>
            </a:extLst>
          </p:cNvPr>
          <p:cNvSpPr txBox="1"/>
          <p:nvPr/>
        </p:nvSpPr>
        <p:spPr>
          <a:xfrm>
            <a:off x="607483" y="6206768"/>
            <a:ext cx="5932788"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Learn more about Model Caching:</a:t>
            </a:r>
          </a:p>
          <a:p>
            <a:r>
              <a:rPr kumimoji="0" lang="en-US" sz="1200" b="0" i="0" u="none" strike="noStrike" kern="1200" cap="none" spc="0" normalizeH="0" baseline="0" noProof="0" dirty="0">
                <a:ln>
                  <a:noFill/>
                </a:ln>
                <a:solidFill>
                  <a:prstClr val="black"/>
                </a:solidFill>
                <a:effectLst/>
                <a:uLnTx/>
                <a:uFillTx/>
                <a:ea typeface="+mn-ea"/>
                <a:cs typeface="+mn-cs"/>
                <a:hlinkClick r:id="rId3"/>
              </a:rPr>
              <a:t>https://docs.openvino.ai/latest/openvino_docs_OV_UG_Model_caching_overview.html#doxid-openvino-docs-o-v-u-g-model-caching-overview</a:t>
            </a:r>
            <a:r>
              <a:rPr kumimoji="0" lang="en-US" sz="1200" b="0" i="0" u="none" strike="noStrike" kern="1200" cap="none" spc="0" normalizeH="0" baseline="0" noProof="0" dirty="0">
                <a:ln>
                  <a:noFill/>
                </a:ln>
                <a:solidFill>
                  <a:prstClr val="black"/>
                </a:solidFill>
                <a:effectLst/>
                <a:uLnTx/>
                <a:uFillTx/>
                <a:ea typeface="+mn-ea"/>
                <a:cs typeface="+mn-cs"/>
              </a:rPr>
              <a:t> </a:t>
            </a:r>
          </a:p>
        </p:txBody>
      </p:sp>
    </p:spTree>
    <p:extLst>
      <p:ext uri="{BB962C8B-B14F-4D97-AF65-F5344CB8AC3E}">
        <p14:creationId xmlns:p14="http://schemas.microsoft.com/office/powerpoint/2010/main" val="315065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8242" y="540977"/>
            <a:ext cx="10972800" cy="664797"/>
          </a:xfrm>
        </p:spPr>
        <p:txBody>
          <a:bodyPr/>
          <a:lstStyle/>
          <a:p>
            <a:r>
              <a:rPr lang="en-US" sz="4800" dirty="0">
                <a:latin typeface="+mn-lt"/>
              </a:rPr>
              <a:t>Synchronous vs. Asynchronous</a:t>
            </a:r>
          </a:p>
        </p:txBody>
      </p:sp>
      <p:grpSp>
        <p:nvGrpSpPr>
          <p:cNvPr id="2" name="Group 1">
            <a:extLst>
              <a:ext uri="{FF2B5EF4-FFF2-40B4-BE49-F238E27FC236}">
                <a16:creationId xmlns:a16="http://schemas.microsoft.com/office/drawing/2014/main" id="{87AB91C2-9035-40DD-A3CA-B03E62E3AC02}"/>
              </a:ext>
            </a:extLst>
          </p:cNvPr>
          <p:cNvGrpSpPr/>
          <p:nvPr/>
        </p:nvGrpSpPr>
        <p:grpSpPr>
          <a:xfrm>
            <a:off x="618242" y="3354836"/>
            <a:ext cx="11027204" cy="2895357"/>
            <a:chOff x="618242" y="3354836"/>
            <a:chExt cx="11027204" cy="2895357"/>
          </a:xfrm>
        </p:grpSpPr>
        <p:pic>
          <p:nvPicPr>
            <p:cNvPr id="30" name="Picture 29">
              <a:extLst>
                <a:ext uri="{FF2B5EF4-FFF2-40B4-BE49-F238E27FC236}">
                  <a16:creationId xmlns:a16="http://schemas.microsoft.com/office/drawing/2014/main" id="{A266583B-D972-444A-8CB1-C056C671E0C4}"/>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0074"/>
            <a:stretch/>
          </p:blipFill>
          <p:spPr>
            <a:xfrm>
              <a:off x="618242" y="3354836"/>
              <a:ext cx="11027204" cy="2895357"/>
            </a:xfrm>
            <a:prstGeom prst="rect">
              <a:avLst/>
            </a:prstGeom>
          </p:spPr>
        </p:pic>
        <p:grpSp>
          <p:nvGrpSpPr>
            <p:cNvPr id="23" name="Group 22">
              <a:extLst>
                <a:ext uri="{FF2B5EF4-FFF2-40B4-BE49-F238E27FC236}">
                  <a16:creationId xmlns:a16="http://schemas.microsoft.com/office/drawing/2014/main" id="{48C45EA8-56A2-4EBF-B863-4CD9447C5729}"/>
                </a:ext>
              </a:extLst>
            </p:cNvPr>
            <p:cNvGrpSpPr/>
            <p:nvPr/>
          </p:nvGrpSpPr>
          <p:grpSpPr>
            <a:xfrm>
              <a:off x="711665" y="3429000"/>
              <a:ext cx="10746976" cy="2724374"/>
              <a:chOff x="2146414" y="3984454"/>
              <a:chExt cx="8010144" cy="2030583"/>
            </a:xfrm>
          </p:grpSpPr>
          <p:grpSp>
            <p:nvGrpSpPr>
              <p:cNvPr id="4" name="Group 3"/>
              <p:cNvGrpSpPr/>
              <p:nvPr/>
            </p:nvGrpSpPr>
            <p:grpSpPr>
              <a:xfrm>
                <a:off x="4204905" y="3984454"/>
                <a:ext cx="4159373" cy="2030583"/>
                <a:chOff x="4189043" y="2624364"/>
                <a:chExt cx="4159373" cy="2030583"/>
              </a:xfrm>
            </p:grpSpPr>
            <p:sp>
              <p:nvSpPr>
                <p:cNvPr id="7" name="TextBox 6"/>
                <p:cNvSpPr txBox="1"/>
                <p:nvPr/>
              </p:nvSpPr>
              <p:spPr>
                <a:xfrm>
                  <a:off x="4189043" y="2624364"/>
                  <a:ext cx="773724" cy="226646"/>
                </a:xfrm>
                <a:prstGeom prst="rect">
                  <a:avLst/>
                </a:prstGeom>
                <a:solidFill>
                  <a:schemeClr val="tx2">
                    <a:lumMod val="20000"/>
                    <a:lumOff val="80000"/>
                  </a:schemeClr>
                </a:solidFill>
                <a:ln w="25400">
                  <a:solidFill>
                    <a:schemeClr val="accent1">
                      <a:shade val="50000"/>
                    </a:schemeClr>
                  </a:solidFill>
                </a:ln>
              </p:spPr>
              <p:txBody>
                <a:bodyPr vert="horz" wrap="square" lIns="0" tIns="0" rIns="0" bIns="0" rtlCol="0" anchor="ctr">
                  <a:noAutofit/>
                </a:bodyPr>
                <a:lstStyle/>
                <a:p>
                  <a:pPr algn="ctr"/>
                  <a:r>
                    <a:rPr lang="en-US" sz="1200" dirty="0">
                      <a:solidFill>
                        <a:srgbClr val="003C71"/>
                      </a:solidFill>
                    </a:rPr>
                    <a:t>Transfer 1</a:t>
                  </a:r>
                </a:p>
              </p:txBody>
            </p:sp>
            <p:sp>
              <p:nvSpPr>
                <p:cNvPr id="8" name="TextBox 7"/>
                <p:cNvSpPr txBox="1"/>
                <p:nvPr/>
              </p:nvSpPr>
              <p:spPr>
                <a:xfrm>
                  <a:off x="5068274" y="2930950"/>
                  <a:ext cx="1145320" cy="216480"/>
                </a:xfrm>
                <a:prstGeom prst="rect">
                  <a:avLst/>
                </a:prstGeom>
                <a:solidFill>
                  <a:schemeClr val="accent6">
                    <a:lumMod val="20000"/>
                    <a:lumOff val="80000"/>
                  </a:schemeClr>
                </a:solidFill>
                <a:ln w="22225">
                  <a:solidFill>
                    <a:schemeClr val="accent1">
                      <a:shade val="50000"/>
                    </a:schemeClr>
                  </a:solidFill>
                </a:ln>
              </p:spPr>
              <p:txBody>
                <a:bodyPr vert="horz" wrap="square" lIns="0" tIns="0" rIns="0" bIns="0" rtlCol="0" anchor="ctr">
                  <a:noAutofit/>
                </a:bodyPr>
                <a:lstStyle/>
                <a:p>
                  <a:pPr algn="ctr"/>
                  <a:r>
                    <a:rPr lang="en-US" sz="1200" dirty="0">
                      <a:solidFill>
                        <a:srgbClr val="003C71"/>
                      </a:solidFill>
                    </a:rPr>
                    <a:t>Inference 1</a:t>
                  </a:r>
                </a:p>
              </p:txBody>
            </p:sp>
            <p:sp>
              <p:nvSpPr>
                <p:cNvPr id="9" name="TextBox 8"/>
                <p:cNvSpPr txBox="1"/>
                <p:nvPr/>
              </p:nvSpPr>
              <p:spPr>
                <a:xfrm>
                  <a:off x="6340414" y="2624364"/>
                  <a:ext cx="773724" cy="226646"/>
                </a:xfrm>
                <a:prstGeom prst="rect">
                  <a:avLst/>
                </a:prstGeom>
                <a:solidFill>
                  <a:schemeClr val="tx2">
                    <a:lumMod val="20000"/>
                    <a:lumOff val="80000"/>
                  </a:schemeClr>
                </a:solidFill>
                <a:ln w="25400">
                  <a:solidFill>
                    <a:schemeClr val="accent1">
                      <a:shade val="50000"/>
                    </a:schemeClr>
                  </a:solidFill>
                </a:ln>
              </p:spPr>
              <p:txBody>
                <a:bodyPr vert="horz" wrap="square" lIns="0" tIns="0" rIns="0" bIns="0" rtlCol="0" anchor="ctr">
                  <a:noAutofit/>
                </a:bodyPr>
                <a:lstStyle/>
                <a:p>
                  <a:pPr algn="ctr"/>
                  <a:r>
                    <a:rPr lang="en-US" sz="1200" dirty="0">
                      <a:solidFill>
                        <a:srgbClr val="003C71"/>
                      </a:solidFill>
                    </a:rPr>
                    <a:t>Transfer </a:t>
                  </a:r>
                  <a:r>
                    <a:rPr lang="ru-RU" sz="1200" dirty="0">
                      <a:solidFill>
                        <a:srgbClr val="003C71"/>
                      </a:solidFill>
                    </a:rPr>
                    <a:t>2</a:t>
                  </a:r>
                  <a:endParaRPr lang="en-US" sz="1200" dirty="0">
                    <a:solidFill>
                      <a:srgbClr val="003C71"/>
                    </a:solidFill>
                  </a:endParaRPr>
                </a:p>
              </p:txBody>
            </p:sp>
            <p:sp>
              <p:nvSpPr>
                <p:cNvPr id="10" name="TextBox 9"/>
                <p:cNvSpPr txBox="1"/>
                <p:nvPr/>
              </p:nvSpPr>
              <p:spPr>
                <a:xfrm>
                  <a:off x="4189043" y="4111158"/>
                  <a:ext cx="773724" cy="226646"/>
                </a:xfrm>
                <a:prstGeom prst="rect">
                  <a:avLst/>
                </a:prstGeom>
                <a:solidFill>
                  <a:schemeClr val="tx2">
                    <a:lumMod val="20000"/>
                    <a:lumOff val="80000"/>
                  </a:schemeClr>
                </a:solidFill>
                <a:ln w="25400">
                  <a:solidFill>
                    <a:schemeClr val="accent1">
                      <a:shade val="50000"/>
                    </a:schemeClr>
                  </a:solidFill>
                </a:ln>
              </p:spPr>
              <p:txBody>
                <a:bodyPr vert="horz" wrap="square" lIns="0" tIns="0" rIns="0" bIns="0" rtlCol="0" anchor="ctr">
                  <a:noAutofit/>
                </a:bodyPr>
                <a:lstStyle/>
                <a:p>
                  <a:pPr algn="ctr"/>
                  <a:r>
                    <a:rPr lang="en-US" sz="1200" dirty="0">
                      <a:solidFill>
                        <a:srgbClr val="003C71"/>
                      </a:solidFill>
                    </a:rPr>
                    <a:t>Transfer 1</a:t>
                  </a:r>
                </a:p>
              </p:txBody>
            </p:sp>
            <p:sp>
              <p:nvSpPr>
                <p:cNvPr id="11" name="TextBox 10"/>
                <p:cNvSpPr txBox="1"/>
                <p:nvPr/>
              </p:nvSpPr>
              <p:spPr>
                <a:xfrm>
                  <a:off x="5153720" y="4111158"/>
                  <a:ext cx="773724" cy="226646"/>
                </a:xfrm>
                <a:prstGeom prst="rect">
                  <a:avLst/>
                </a:prstGeom>
                <a:solidFill>
                  <a:schemeClr val="tx2">
                    <a:lumMod val="20000"/>
                    <a:lumOff val="80000"/>
                  </a:schemeClr>
                </a:solidFill>
                <a:ln w="25400">
                  <a:solidFill>
                    <a:schemeClr val="accent1">
                      <a:shade val="50000"/>
                    </a:schemeClr>
                  </a:solidFill>
                </a:ln>
              </p:spPr>
              <p:txBody>
                <a:bodyPr vert="horz" wrap="square" lIns="0" tIns="0" rIns="0" bIns="0" rtlCol="0" anchor="ctr">
                  <a:noAutofit/>
                </a:bodyPr>
                <a:lstStyle/>
                <a:p>
                  <a:pPr algn="ctr"/>
                  <a:r>
                    <a:rPr lang="en-US" sz="1200" dirty="0">
                      <a:solidFill>
                        <a:srgbClr val="003C71"/>
                      </a:solidFill>
                    </a:rPr>
                    <a:t>Transfer </a:t>
                  </a:r>
                  <a:r>
                    <a:rPr lang="ru-RU" sz="1200" dirty="0">
                      <a:solidFill>
                        <a:srgbClr val="003C71"/>
                      </a:solidFill>
                    </a:rPr>
                    <a:t>2</a:t>
                  </a:r>
                  <a:endParaRPr lang="en-US" sz="1200" dirty="0">
                    <a:solidFill>
                      <a:srgbClr val="003C71"/>
                    </a:solidFill>
                  </a:endParaRPr>
                </a:p>
              </p:txBody>
            </p:sp>
            <p:sp>
              <p:nvSpPr>
                <p:cNvPr id="12" name="TextBox 11"/>
                <p:cNvSpPr txBox="1"/>
                <p:nvPr/>
              </p:nvSpPr>
              <p:spPr>
                <a:xfrm>
                  <a:off x="7203096" y="2930950"/>
                  <a:ext cx="1145320" cy="216480"/>
                </a:xfrm>
                <a:prstGeom prst="rect">
                  <a:avLst/>
                </a:prstGeom>
                <a:solidFill>
                  <a:schemeClr val="accent6">
                    <a:lumMod val="20000"/>
                    <a:lumOff val="80000"/>
                  </a:schemeClr>
                </a:solidFill>
                <a:ln w="22225">
                  <a:solidFill>
                    <a:schemeClr val="accent1">
                      <a:shade val="50000"/>
                    </a:schemeClr>
                  </a:solidFill>
                </a:ln>
              </p:spPr>
              <p:txBody>
                <a:bodyPr vert="horz" wrap="square" lIns="0" tIns="0" rIns="0" bIns="0" rtlCol="0" anchor="ctr">
                  <a:noAutofit/>
                </a:bodyPr>
                <a:lstStyle/>
                <a:p>
                  <a:pPr algn="ctr"/>
                  <a:r>
                    <a:rPr lang="en-US" sz="1200" dirty="0">
                      <a:solidFill>
                        <a:srgbClr val="003C71"/>
                      </a:solidFill>
                    </a:rPr>
                    <a:t>Inference </a:t>
                  </a:r>
                  <a:r>
                    <a:rPr lang="ru-RU" sz="1200" dirty="0">
                      <a:solidFill>
                        <a:srgbClr val="003C71"/>
                      </a:solidFill>
                    </a:rPr>
                    <a:t>2</a:t>
                  </a:r>
                  <a:endParaRPr lang="en-US" sz="1200" dirty="0">
                    <a:solidFill>
                      <a:srgbClr val="003C71"/>
                    </a:solidFill>
                  </a:endParaRPr>
                </a:p>
              </p:txBody>
            </p:sp>
            <p:sp>
              <p:nvSpPr>
                <p:cNvPr id="13" name="TextBox 12"/>
                <p:cNvSpPr txBox="1"/>
                <p:nvPr/>
              </p:nvSpPr>
              <p:spPr>
                <a:xfrm>
                  <a:off x="5068274" y="4438467"/>
                  <a:ext cx="1145320" cy="216480"/>
                </a:xfrm>
                <a:prstGeom prst="rect">
                  <a:avLst/>
                </a:prstGeom>
                <a:solidFill>
                  <a:schemeClr val="accent6">
                    <a:lumMod val="20000"/>
                    <a:lumOff val="80000"/>
                  </a:schemeClr>
                </a:solidFill>
                <a:ln w="22225">
                  <a:solidFill>
                    <a:schemeClr val="accent1">
                      <a:shade val="50000"/>
                    </a:schemeClr>
                  </a:solidFill>
                </a:ln>
              </p:spPr>
              <p:txBody>
                <a:bodyPr vert="horz" wrap="square" lIns="0" tIns="0" rIns="0" bIns="0" rtlCol="0" anchor="ctr">
                  <a:noAutofit/>
                </a:bodyPr>
                <a:lstStyle/>
                <a:p>
                  <a:pPr algn="ctr"/>
                  <a:r>
                    <a:rPr lang="en-US" sz="1200" dirty="0">
                      <a:solidFill>
                        <a:srgbClr val="003C71"/>
                      </a:solidFill>
                    </a:rPr>
                    <a:t>Inference 1</a:t>
                  </a:r>
                </a:p>
              </p:txBody>
            </p:sp>
            <p:sp>
              <p:nvSpPr>
                <p:cNvPr id="14" name="TextBox 13"/>
                <p:cNvSpPr txBox="1"/>
                <p:nvPr/>
              </p:nvSpPr>
              <p:spPr>
                <a:xfrm>
                  <a:off x="6340414" y="4438467"/>
                  <a:ext cx="1145320" cy="216480"/>
                </a:xfrm>
                <a:prstGeom prst="rect">
                  <a:avLst/>
                </a:prstGeom>
                <a:solidFill>
                  <a:schemeClr val="accent6">
                    <a:lumMod val="20000"/>
                    <a:lumOff val="80000"/>
                  </a:schemeClr>
                </a:solidFill>
                <a:ln w="22225">
                  <a:solidFill>
                    <a:schemeClr val="accent1">
                      <a:shade val="50000"/>
                    </a:schemeClr>
                  </a:solidFill>
                </a:ln>
              </p:spPr>
              <p:txBody>
                <a:bodyPr vert="horz" wrap="square" lIns="0" tIns="0" rIns="0" bIns="0" rtlCol="0" anchor="ctr">
                  <a:noAutofit/>
                </a:bodyPr>
                <a:lstStyle/>
                <a:p>
                  <a:pPr algn="ctr"/>
                  <a:r>
                    <a:rPr lang="en-US" sz="1200" dirty="0">
                      <a:solidFill>
                        <a:srgbClr val="003C71"/>
                      </a:solidFill>
                    </a:rPr>
                    <a:t>Inference </a:t>
                  </a:r>
                  <a:r>
                    <a:rPr lang="ru-RU" sz="1200" dirty="0">
                      <a:solidFill>
                        <a:srgbClr val="003C71"/>
                      </a:solidFill>
                    </a:rPr>
                    <a:t>2</a:t>
                  </a:r>
                  <a:endParaRPr lang="en-US" sz="1200" dirty="0">
                    <a:solidFill>
                      <a:srgbClr val="003C71"/>
                    </a:solidFill>
                  </a:endParaRPr>
                </a:p>
              </p:txBody>
            </p:sp>
            <p:cxnSp>
              <p:nvCxnSpPr>
                <p:cNvPr id="15" name="Straight Arrow Connector 14"/>
                <p:cNvCxnSpPr>
                  <a:stCxn id="13" idx="3"/>
                </p:cNvCxnSpPr>
                <p:nvPr/>
              </p:nvCxnSpPr>
              <p:spPr>
                <a:xfrm flipV="1">
                  <a:off x="6213594" y="3842565"/>
                  <a:ext cx="0" cy="704142"/>
                </a:xfrm>
                <a:prstGeom prst="straightConnector1">
                  <a:avLst/>
                </a:prstGeom>
                <a:ln>
                  <a:solidFill>
                    <a:schemeClr val="tx2"/>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213594" y="3147430"/>
                  <a:ext cx="0" cy="361678"/>
                </a:xfrm>
                <a:prstGeom prst="straightConnector1">
                  <a:avLst/>
                </a:prstGeom>
                <a:ln>
                  <a:solidFill>
                    <a:schemeClr val="tx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598132" y="3363407"/>
                  <a:ext cx="597877" cy="156614"/>
                </a:xfrm>
                <a:prstGeom prst="rect">
                  <a:avLst/>
                </a:prstGeom>
                <a:noFill/>
              </p:spPr>
              <p:txBody>
                <a:bodyPr vert="horz" wrap="square" lIns="0" tIns="0" rIns="0" bIns="0" rtlCol="0">
                  <a:spAutoFit/>
                </a:bodyPr>
                <a:lstStyle/>
                <a:p>
                  <a:r>
                    <a:rPr lang="en-US" sz="1200" dirty="0">
                      <a:solidFill>
                        <a:schemeClr val="accent2"/>
                      </a:solidFill>
                    </a:rPr>
                    <a:t>Result 1</a:t>
                  </a:r>
                </a:p>
              </p:txBody>
            </p:sp>
            <p:sp>
              <p:nvSpPr>
                <p:cNvPr id="18" name="TextBox 17"/>
                <p:cNvSpPr txBox="1"/>
                <p:nvPr/>
              </p:nvSpPr>
              <p:spPr>
                <a:xfrm>
                  <a:off x="5598133" y="3842565"/>
                  <a:ext cx="597877" cy="156614"/>
                </a:xfrm>
                <a:prstGeom prst="rect">
                  <a:avLst/>
                </a:prstGeom>
                <a:noFill/>
              </p:spPr>
              <p:txBody>
                <a:bodyPr vert="horz" wrap="square" lIns="0" tIns="0" rIns="0" bIns="0" rtlCol="0">
                  <a:spAutoFit/>
                </a:bodyPr>
                <a:lstStyle/>
                <a:p>
                  <a:r>
                    <a:rPr lang="en-US" sz="1200" dirty="0">
                      <a:solidFill>
                        <a:schemeClr val="accent2"/>
                      </a:solidFill>
                    </a:rPr>
                    <a:t>Result 1</a:t>
                  </a:r>
                </a:p>
              </p:txBody>
            </p:sp>
            <p:cxnSp>
              <p:nvCxnSpPr>
                <p:cNvPr id="19" name="Straight Arrow Connector 18"/>
                <p:cNvCxnSpPr/>
                <p:nvPr/>
              </p:nvCxnSpPr>
              <p:spPr>
                <a:xfrm>
                  <a:off x="8340601" y="3123985"/>
                  <a:ext cx="0" cy="361678"/>
                </a:xfrm>
                <a:prstGeom prst="straightConnector1">
                  <a:avLst/>
                </a:prstGeom>
                <a:ln>
                  <a:solidFill>
                    <a:schemeClr val="tx2"/>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696560" y="3351262"/>
                  <a:ext cx="597877" cy="156614"/>
                </a:xfrm>
                <a:prstGeom prst="rect">
                  <a:avLst/>
                </a:prstGeom>
                <a:noFill/>
              </p:spPr>
              <p:txBody>
                <a:bodyPr vert="horz" wrap="square" lIns="0" tIns="0" rIns="0" bIns="0" rtlCol="0">
                  <a:spAutoFit/>
                </a:bodyPr>
                <a:lstStyle/>
                <a:p>
                  <a:r>
                    <a:rPr lang="en-US" sz="1200" dirty="0">
                      <a:solidFill>
                        <a:schemeClr val="accent2"/>
                      </a:solidFill>
                    </a:rPr>
                    <a:t>Result </a:t>
                  </a:r>
                  <a:r>
                    <a:rPr lang="ru-RU" sz="1200" dirty="0">
                      <a:solidFill>
                        <a:schemeClr val="accent2"/>
                      </a:solidFill>
                    </a:rPr>
                    <a:t>2</a:t>
                  </a:r>
                  <a:endParaRPr lang="en-US" sz="1200" dirty="0">
                    <a:solidFill>
                      <a:schemeClr val="accent2"/>
                    </a:solidFill>
                  </a:endParaRPr>
                </a:p>
              </p:txBody>
            </p:sp>
            <p:sp>
              <p:nvSpPr>
                <p:cNvPr id="21" name="TextBox 20"/>
                <p:cNvSpPr txBox="1"/>
                <p:nvPr/>
              </p:nvSpPr>
              <p:spPr>
                <a:xfrm>
                  <a:off x="6858730" y="3842565"/>
                  <a:ext cx="597877" cy="156614"/>
                </a:xfrm>
                <a:prstGeom prst="rect">
                  <a:avLst/>
                </a:prstGeom>
                <a:noFill/>
              </p:spPr>
              <p:txBody>
                <a:bodyPr vert="horz" wrap="square" lIns="0" tIns="0" rIns="0" bIns="0" rtlCol="0">
                  <a:spAutoFit/>
                </a:bodyPr>
                <a:lstStyle/>
                <a:p>
                  <a:r>
                    <a:rPr lang="en-US" sz="1200" dirty="0">
                      <a:solidFill>
                        <a:schemeClr val="accent2"/>
                      </a:solidFill>
                    </a:rPr>
                    <a:t>Result </a:t>
                  </a:r>
                  <a:r>
                    <a:rPr lang="ru-RU" sz="1200" dirty="0">
                      <a:solidFill>
                        <a:schemeClr val="accent2"/>
                      </a:solidFill>
                    </a:rPr>
                    <a:t>2</a:t>
                  </a:r>
                  <a:endParaRPr lang="en-US" sz="1200" dirty="0">
                    <a:solidFill>
                      <a:schemeClr val="accent2"/>
                    </a:solidFill>
                  </a:endParaRPr>
                </a:p>
              </p:txBody>
            </p:sp>
            <p:cxnSp>
              <p:nvCxnSpPr>
                <p:cNvPr id="22" name="Straight Arrow Connector 21"/>
                <p:cNvCxnSpPr/>
                <p:nvPr/>
              </p:nvCxnSpPr>
              <p:spPr>
                <a:xfrm flipV="1">
                  <a:off x="7485734" y="3838923"/>
                  <a:ext cx="0" cy="704142"/>
                </a:xfrm>
                <a:prstGeom prst="straightConnector1">
                  <a:avLst/>
                </a:prstGeom>
                <a:ln>
                  <a:solidFill>
                    <a:schemeClr val="tx2"/>
                  </a:solidFill>
                  <a:prstDash val="dash"/>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p:nvPr/>
            </p:nvCxnSpPr>
            <p:spPr>
              <a:xfrm>
                <a:off x="2146414" y="5007909"/>
                <a:ext cx="8010144" cy="9781"/>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215368" y="4706422"/>
                <a:ext cx="417365" cy="234921"/>
              </a:xfrm>
              <a:prstGeom prst="rect">
                <a:avLst/>
              </a:prstGeom>
              <a:noFill/>
            </p:spPr>
            <p:txBody>
              <a:bodyPr vert="horz" wrap="none" lIns="0" tIns="0" rIns="0" bIns="0" rtlCol="0">
                <a:spAutoFit/>
              </a:bodyPr>
              <a:lstStyle/>
              <a:p>
                <a:r>
                  <a:rPr lang="en-US" dirty="0">
                    <a:solidFill>
                      <a:schemeClr val="accent2"/>
                    </a:solidFill>
                  </a:rPr>
                  <a:t>time</a:t>
                </a:r>
              </a:p>
            </p:txBody>
          </p:sp>
          <p:sp>
            <p:nvSpPr>
              <p:cNvPr id="27" name="Rounded Rectangle 26"/>
              <p:cNvSpPr/>
              <p:nvPr/>
            </p:nvSpPr>
            <p:spPr>
              <a:xfrm>
                <a:off x="2457310" y="3984454"/>
                <a:ext cx="1353312" cy="680460"/>
              </a:xfrm>
              <a:prstGeom prst="round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Sync API</a:t>
                </a:r>
              </a:p>
            </p:txBody>
          </p:sp>
          <p:sp>
            <p:nvSpPr>
              <p:cNvPr id="28" name="Rounded Rectangle 27"/>
              <p:cNvSpPr/>
              <p:nvPr/>
            </p:nvSpPr>
            <p:spPr>
              <a:xfrm>
                <a:off x="2457310" y="5303824"/>
                <a:ext cx="1353312" cy="680460"/>
              </a:xfrm>
              <a:prstGeom prst="round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Async</a:t>
                </a:r>
                <a:r>
                  <a:rPr lang="en-US" dirty="0">
                    <a:solidFill>
                      <a:schemeClr val="tx1"/>
                    </a:solidFill>
                  </a:rPr>
                  <a:t> API</a:t>
                </a:r>
              </a:p>
            </p:txBody>
          </p:sp>
        </p:grpSp>
      </p:grpSp>
      <p:sp>
        <p:nvSpPr>
          <p:cNvPr id="26" name="Rounded Rectangle 5">
            <a:extLst>
              <a:ext uri="{FF2B5EF4-FFF2-40B4-BE49-F238E27FC236}">
                <a16:creationId xmlns:a16="http://schemas.microsoft.com/office/drawing/2014/main" id="{473B12E8-8D7E-46AF-9913-0280DC54AA45}"/>
              </a:ext>
            </a:extLst>
          </p:cNvPr>
          <p:cNvSpPr/>
          <p:nvPr/>
        </p:nvSpPr>
        <p:spPr>
          <a:xfrm>
            <a:off x="911091" y="2216456"/>
            <a:ext cx="3365241" cy="4225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0"/>
              </a:spcBef>
            </a:pPr>
            <a:r>
              <a:rPr lang="en-US" sz="1800" dirty="0" err="1">
                <a:solidFill>
                  <a:srgbClr val="FFFF00"/>
                </a:solidFill>
                <a:cs typeface="Courier New" panose="02070309020205020404" pitchFamily="49" charset="0"/>
              </a:rPr>
              <a:t>infer_request.infer</a:t>
            </a:r>
            <a:r>
              <a:rPr lang="en-US" sz="1800" dirty="0">
                <a:solidFill>
                  <a:srgbClr val="FFFF00"/>
                </a:solidFill>
                <a:cs typeface="Courier New" panose="02070309020205020404" pitchFamily="49" charset="0"/>
              </a:rPr>
              <a:t>()</a:t>
            </a:r>
          </a:p>
        </p:txBody>
      </p:sp>
      <p:sp>
        <p:nvSpPr>
          <p:cNvPr id="29" name="Rounded Rectangle 5">
            <a:extLst>
              <a:ext uri="{FF2B5EF4-FFF2-40B4-BE49-F238E27FC236}">
                <a16:creationId xmlns:a16="http://schemas.microsoft.com/office/drawing/2014/main" id="{926C73C3-1B0E-43C8-9257-132F42714E59}"/>
              </a:ext>
            </a:extLst>
          </p:cNvPr>
          <p:cNvSpPr/>
          <p:nvPr/>
        </p:nvSpPr>
        <p:spPr>
          <a:xfrm>
            <a:off x="6587894" y="2614766"/>
            <a:ext cx="3889893" cy="39684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0"/>
              </a:spcBef>
            </a:pPr>
            <a:r>
              <a:rPr lang="en-US" sz="1800" dirty="0" err="1">
                <a:solidFill>
                  <a:srgbClr val="FFFF00"/>
                </a:solidFill>
                <a:cs typeface="Courier New" panose="02070309020205020404" pitchFamily="49" charset="0"/>
              </a:rPr>
              <a:t>infer_request.start_async</a:t>
            </a:r>
            <a:r>
              <a:rPr lang="en-US" sz="1800" dirty="0">
                <a:solidFill>
                  <a:srgbClr val="FFFF00"/>
                </a:solidFill>
                <a:cs typeface="Courier New" panose="02070309020205020404" pitchFamily="49" charset="0"/>
              </a:rPr>
              <a:t>()</a:t>
            </a:r>
          </a:p>
        </p:txBody>
      </p:sp>
      <p:sp>
        <p:nvSpPr>
          <p:cNvPr id="31" name="Content Placeholder 5">
            <a:extLst>
              <a:ext uri="{FF2B5EF4-FFF2-40B4-BE49-F238E27FC236}">
                <a16:creationId xmlns:a16="http://schemas.microsoft.com/office/drawing/2014/main" id="{D5296007-2924-4BF6-9575-1B114EFC070B}"/>
              </a:ext>
            </a:extLst>
          </p:cNvPr>
          <p:cNvSpPr txBox="1">
            <a:spLocks/>
          </p:cNvSpPr>
          <p:nvPr/>
        </p:nvSpPr>
        <p:spPr>
          <a:xfrm>
            <a:off x="6286224" y="1898907"/>
            <a:ext cx="5357459" cy="1017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0" tIns="0" rIns="0" bIns="0" rtlCol="0">
            <a:no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lang="en-US" sz="2133" b="1"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867" b="0"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867" b="0"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600" b="0"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600" b="0" i="0" u="none" strike="noStrike" cap="none" spc="0" baseline="0" dirty="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342900" indent="-342900">
              <a:spcBef>
                <a:spcPts val="600"/>
              </a:spcBef>
            </a:pPr>
            <a:r>
              <a:rPr lang="en-US" sz="1600" dirty="0">
                <a:solidFill>
                  <a:schemeClr val="tx1">
                    <a:lumMod val="65000"/>
                    <a:lumOff val="35000"/>
                  </a:schemeClr>
                </a:solidFill>
                <a:latin typeface="+mn-lt"/>
              </a:rPr>
              <a:t>Asynchronous </a:t>
            </a:r>
            <a:r>
              <a:rPr lang="en-US" sz="1600" b="0" dirty="0">
                <a:solidFill>
                  <a:schemeClr val="tx1">
                    <a:lumMod val="65000"/>
                    <a:lumOff val="35000"/>
                  </a:schemeClr>
                </a:solidFill>
                <a:latin typeface="+mn-lt"/>
              </a:rPr>
              <a:t>– checks the execution status with the wait or specify a completion callback (recommended way). </a:t>
            </a:r>
          </a:p>
        </p:txBody>
      </p:sp>
      <p:sp>
        <p:nvSpPr>
          <p:cNvPr id="32" name="Content Placeholder 5">
            <a:extLst>
              <a:ext uri="{FF2B5EF4-FFF2-40B4-BE49-F238E27FC236}">
                <a16:creationId xmlns:a16="http://schemas.microsoft.com/office/drawing/2014/main" id="{89C521EF-13EE-41F7-9320-DED8B27F2F4B}"/>
              </a:ext>
            </a:extLst>
          </p:cNvPr>
          <p:cNvSpPr txBox="1">
            <a:spLocks/>
          </p:cNvSpPr>
          <p:nvPr/>
        </p:nvSpPr>
        <p:spPr>
          <a:xfrm>
            <a:off x="630614" y="1902546"/>
            <a:ext cx="5696869" cy="736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0" tIns="0" rIns="0" bIns="0" rtlCol="0">
            <a:no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lang="en-US" sz="2133" b="1"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867" b="0"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867" b="0"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600" b="0"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600" b="0" i="0" u="none" strike="noStrike" cap="none" spc="0" baseline="0" dirty="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342900" indent="-342900">
              <a:spcBef>
                <a:spcPts val="600"/>
              </a:spcBef>
              <a:buFont typeface="Wingdings" panose="05000000000000000000" pitchFamily="2" charset="2"/>
              <a:buChar char="§"/>
            </a:pPr>
            <a:r>
              <a:rPr lang="en-US" sz="1600" dirty="0">
                <a:solidFill>
                  <a:schemeClr val="tx1">
                    <a:lumMod val="65000"/>
                    <a:lumOff val="35000"/>
                  </a:schemeClr>
                </a:solidFill>
                <a:latin typeface="+mn-lt"/>
              </a:rPr>
              <a:t>Synchronous</a:t>
            </a:r>
            <a:r>
              <a:rPr lang="en-US" sz="1600" b="0" dirty="0">
                <a:solidFill>
                  <a:schemeClr val="tx1">
                    <a:lumMod val="65000"/>
                    <a:lumOff val="35000"/>
                  </a:schemeClr>
                </a:solidFill>
                <a:latin typeface="+mn-lt"/>
              </a:rPr>
              <a:t> - blocks until inference is completed. </a:t>
            </a:r>
            <a:endParaRPr lang="en-US" sz="1400" dirty="0">
              <a:solidFill>
                <a:schemeClr val="tx1">
                  <a:lumMod val="65000"/>
                  <a:lumOff val="35000"/>
                </a:schemeClr>
              </a:solidFill>
              <a:latin typeface="+mn-lt"/>
            </a:endParaRPr>
          </a:p>
          <a:p>
            <a:pPr marL="0" indent="0">
              <a:spcBef>
                <a:spcPts val="600"/>
              </a:spcBef>
              <a:buNone/>
            </a:pPr>
            <a:endParaRPr lang="en-US" sz="1800" b="0" dirty="0">
              <a:solidFill>
                <a:schemeClr val="tx1">
                  <a:lumMod val="65000"/>
                  <a:lumOff val="35000"/>
                </a:schemeClr>
              </a:solidFill>
              <a:latin typeface="+mn-lt"/>
            </a:endParaRPr>
          </a:p>
        </p:txBody>
      </p:sp>
      <p:sp>
        <p:nvSpPr>
          <p:cNvPr id="35" name="Content Placeholder 5">
            <a:extLst>
              <a:ext uri="{FF2B5EF4-FFF2-40B4-BE49-F238E27FC236}">
                <a16:creationId xmlns:a16="http://schemas.microsoft.com/office/drawing/2014/main" id="{7CE28A06-6F9D-42C7-A3DF-99C15FBDDB39}"/>
              </a:ext>
            </a:extLst>
          </p:cNvPr>
          <p:cNvSpPr txBox="1">
            <a:spLocks/>
          </p:cNvSpPr>
          <p:nvPr/>
        </p:nvSpPr>
        <p:spPr>
          <a:xfrm>
            <a:off x="589869" y="1462756"/>
            <a:ext cx="9188613" cy="4010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0" tIns="0" rIns="0" bIns="0" rtlCol="0">
            <a:noAutofit/>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lang="en-US" sz="2133" b="1"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867" b="0"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867" b="0"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600" b="0" i="0" u="none" strike="noStrike" cap="none" spc="0" baseline="0" dirty="0" smtClean="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lang="en-US" sz="1600" b="0" i="0" u="none" strike="noStrike" cap="none" spc="0" baseline="0" dirty="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a:spcBef>
                <a:spcPts val="600"/>
              </a:spcBef>
              <a:buNone/>
            </a:pPr>
            <a:r>
              <a:rPr lang="en-US" sz="1600" b="0" dirty="0">
                <a:solidFill>
                  <a:schemeClr val="tx1">
                    <a:lumMod val="65000"/>
                    <a:lumOff val="35000"/>
                  </a:schemeClr>
                </a:solidFill>
                <a:latin typeface="+mn-lt"/>
              </a:rPr>
              <a:t>The API of the inference requests offers Sync and Async execution</a:t>
            </a:r>
            <a:endParaRPr lang="en-US" sz="1400" dirty="0">
              <a:solidFill>
                <a:schemeClr val="tx1">
                  <a:lumMod val="65000"/>
                  <a:lumOff val="35000"/>
                </a:schemeClr>
              </a:solidFill>
              <a:latin typeface="+mn-lt"/>
            </a:endParaRPr>
          </a:p>
          <a:p>
            <a:pPr marL="0" indent="0">
              <a:spcBef>
                <a:spcPts val="600"/>
              </a:spcBef>
              <a:buNone/>
            </a:pPr>
            <a:r>
              <a:rPr lang="en-US" sz="1800" b="0" dirty="0">
                <a:solidFill>
                  <a:schemeClr val="tx1">
                    <a:lumMod val="65000"/>
                    <a:lumOff val="35000"/>
                  </a:schemeClr>
                </a:solidFill>
                <a:latin typeface="+mn-lt"/>
              </a:rPr>
              <a:t> </a:t>
            </a:r>
          </a:p>
        </p:txBody>
      </p:sp>
    </p:spTree>
    <p:extLst>
      <p:ext uri="{BB962C8B-B14F-4D97-AF65-F5344CB8AC3E}">
        <p14:creationId xmlns:p14="http://schemas.microsoft.com/office/powerpoint/2010/main" val="109512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
            <a:extLst>
              <a:ext uri="{FF2B5EF4-FFF2-40B4-BE49-F238E27FC236}">
                <a16:creationId xmlns:a16="http://schemas.microsoft.com/office/drawing/2014/main" id="{F2196393-EB87-4593-A974-88055790887F}"/>
              </a:ext>
            </a:extLst>
          </p:cNvPr>
          <p:cNvSpPr>
            <a:spLocks noGrp="1"/>
          </p:cNvSpPr>
          <p:nvPr>
            <p:ph type="title"/>
          </p:nvPr>
        </p:nvSpPr>
        <p:spPr/>
        <p:txBody>
          <a:bodyPr/>
          <a:lstStyle/>
          <a:p>
            <a:pPr>
              <a:spcBef>
                <a:spcPts val="600"/>
              </a:spcBef>
            </a:pPr>
            <a:r>
              <a:rPr lang="en-US" sz="4800" dirty="0">
                <a:solidFill>
                  <a:schemeClr val="tx1"/>
                </a:solidFill>
                <a:latin typeface="+mn-lt"/>
              </a:rPr>
              <a:t>High-level</a:t>
            </a:r>
            <a:r>
              <a:rPr lang="en-US" sz="5333" dirty="0">
                <a:solidFill>
                  <a:schemeClr val="tx1"/>
                </a:solidFill>
                <a:latin typeface="+mn-lt"/>
              </a:rPr>
              <a:t> Performance Hints </a:t>
            </a:r>
            <a:endParaRPr lang="en-US" sz="2133" b="1" cap="none" dirty="0">
              <a:solidFill>
                <a:schemeClr val="accent2"/>
              </a:solidFill>
              <a:latin typeface="+mn-lt"/>
              <a:ea typeface="+mn-ea"/>
              <a:cs typeface="Intel Clear" panose="020B0604020203020204" pitchFamily="34" charset="0"/>
            </a:endParaRPr>
          </a:p>
        </p:txBody>
      </p:sp>
      <p:sp>
        <p:nvSpPr>
          <p:cNvPr id="6" name="Content Placeholder 5"/>
          <p:cNvSpPr>
            <a:spLocks noGrp="1"/>
          </p:cNvSpPr>
          <p:nvPr>
            <p:ph sz="quarter" idx="27"/>
          </p:nvPr>
        </p:nvSpPr>
        <p:spPr>
          <a:xfrm>
            <a:off x="571501" y="1673402"/>
            <a:ext cx="4853758" cy="3318146"/>
          </a:xfrm>
        </p:spPr>
        <p:txBody>
          <a:bodyPr>
            <a:normAutofit/>
          </a:bodyPr>
          <a:lstStyle/>
          <a:p>
            <a:pPr>
              <a:lnSpc>
                <a:spcPct val="100000"/>
              </a:lnSpc>
              <a:spcBef>
                <a:spcPts val="600"/>
              </a:spcBef>
            </a:pPr>
            <a:r>
              <a:rPr lang="en-US" sz="1800" b="0" dirty="0">
                <a:solidFill>
                  <a:schemeClr val="tx1">
                    <a:lumMod val="65000"/>
                    <a:lumOff val="35000"/>
                  </a:schemeClr>
                </a:solidFill>
              </a:rPr>
              <a:t>Each of </a:t>
            </a:r>
            <a:r>
              <a:rPr lang="en-US" sz="1800" b="0" dirty="0" err="1">
                <a:solidFill>
                  <a:schemeClr val="tx1">
                    <a:lumMod val="65000"/>
                    <a:lumOff val="35000"/>
                  </a:schemeClr>
                </a:solidFill>
              </a:rPr>
              <a:t>OpenVINO’s</a:t>
            </a:r>
            <a:r>
              <a:rPr lang="en-US" sz="1800" b="0" dirty="0">
                <a:solidFill>
                  <a:schemeClr val="tx1">
                    <a:lumMod val="65000"/>
                    <a:lumOff val="35000"/>
                  </a:schemeClr>
                </a:solidFill>
              </a:rPr>
              <a:t> supported devices offers low-level performance settings. Tweaking this detailed configuration requires deep architecture understanding</a:t>
            </a:r>
          </a:p>
          <a:p>
            <a:pPr>
              <a:lnSpc>
                <a:spcPct val="100000"/>
              </a:lnSpc>
              <a:spcBef>
                <a:spcPts val="600"/>
              </a:spcBef>
            </a:pPr>
            <a:r>
              <a:rPr lang="en-US" sz="1800" b="0" dirty="0">
                <a:solidFill>
                  <a:schemeClr val="tx1">
                    <a:lumMod val="65000"/>
                    <a:lumOff val="35000"/>
                  </a:schemeClr>
                </a:solidFill>
              </a:rPr>
              <a:t>The idea is to express a target scenario with a single config key and let the device to configure itself in response</a:t>
            </a:r>
          </a:p>
          <a:p>
            <a:pPr>
              <a:lnSpc>
                <a:spcPct val="100000"/>
              </a:lnSpc>
              <a:spcBef>
                <a:spcPts val="600"/>
              </a:spcBef>
            </a:pPr>
            <a:r>
              <a:rPr lang="en-US" sz="1800" dirty="0">
                <a:solidFill>
                  <a:schemeClr val="tx1">
                    <a:lumMod val="65000"/>
                    <a:lumOff val="35000"/>
                  </a:schemeClr>
                </a:solidFill>
              </a:rPr>
              <a:t>T</a:t>
            </a:r>
            <a:r>
              <a:rPr lang="en-US" sz="1800" b="0" dirty="0">
                <a:solidFill>
                  <a:schemeClr val="tx1">
                    <a:lumMod val="65000"/>
                    <a:lumOff val="35000"/>
                  </a:schemeClr>
                </a:solidFill>
              </a:rPr>
              <a:t>he hints are supported by every OpenVINO device and fully compatible with the automatic device selection</a:t>
            </a:r>
          </a:p>
        </p:txBody>
      </p:sp>
      <p:sp>
        <p:nvSpPr>
          <p:cNvPr id="26" name="Rounded Rectangle 5">
            <a:extLst>
              <a:ext uri="{FF2B5EF4-FFF2-40B4-BE49-F238E27FC236}">
                <a16:creationId xmlns:a16="http://schemas.microsoft.com/office/drawing/2014/main" id="{5FED2C5A-9950-4377-9048-810724E49A49}"/>
              </a:ext>
            </a:extLst>
          </p:cNvPr>
          <p:cNvSpPr/>
          <p:nvPr/>
        </p:nvSpPr>
        <p:spPr>
          <a:xfrm>
            <a:off x="571501" y="5025134"/>
            <a:ext cx="4853758" cy="11174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0"/>
              </a:spcBef>
            </a:pPr>
            <a:r>
              <a:rPr lang="en-US" sz="1600" dirty="0">
                <a:solidFill>
                  <a:srgbClr val="FFFFFF"/>
                </a:solidFill>
                <a:cs typeface="Courier New" panose="02070309020205020404" pitchFamily="49" charset="0"/>
              </a:rPr>
              <a:t>Code Example:</a:t>
            </a:r>
          </a:p>
          <a:p>
            <a:pPr>
              <a:spcBef>
                <a:spcPts val="0"/>
              </a:spcBef>
            </a:pPr>
            <a:r>
              <a:rPr lang="en-US" sz="1600" dirty="0" err="1">
                <a:solidFill>
                  <a:srgbClr val="FFFF00"/>
                </a:solidFill>
                <a:cs typeface="Courier New" panose="02070309020205020404" pitchFamily="49" charset="0"/>
              </a:rPr>
              <a:t>compiled_model</a:t>
            </a:r>
            <a:r>
              <a:rPr lang="en-US" sz="1600" dirty="0">
                <a:solidFill>
                  <a:srgbClr val="FFFF00"/>
                </a:solidFill>
                <a:cs typeface="Courier New" panose="02070309020205020404" pitchFamily="49" charset="0"/>
              </a:rPr>
              <a:t> = </a:t>
            </a:r>
            <a:r>
              <a:rPr lang="en-US" sz="1600" dirty="0" err="1">
                <a:solidFill>
                  <a:srgbClr val="FFFF00"/>
                </a:solidFill>
                <a:cs typeface="Courier New" panose="02070309020205020404" pitchFamily="49" charset="0"/>
              </a:rPr>
              <a:t>core.compile_model</a:t>
            </a:r>
            <a:r>
              <a:rPr lang="en-US" sz="1600" dirty="0">
                <a:solidFill>
                  <a:srgbClr val="FFFF00"/>
                </a:solidFill>
                <a:cs typeface="Courier New" panose="02070309020205020404" pitchFamily="49" charset="0"/>
              </a:rPr>
              <a:t>(model, “CPU", {"</a:t>
            </a:r>
            <a:r>
              <a:rPr lang="en-US" sz="1600" b="1" dirty="0">
                <a:solidFill>
                  <a:srgbClr val="00B050"/>
                </a:solidFill>
                <a:cs typeface="Courier New" panose="02070309020205020404" pitchFamily="49" charset="0"/>
              </a:rPr>
              <a:t>PERFORMANCE_HINT</a:t>
            </a:r>
            <a:r>
              <a:rPr lang="en-US" sz="1600" dirty="0">
                <a:solidFill>
                  <a:srgbClr val="FFFF00"/>
                </a:solidFill>
                <a:cs typeface="Courier New" panose="02070309020205020404" pitchFamily="49" charset="0"/>
              </a:rPr>
              <a:t>": “</a:t>
            </a:r>
            <a:r>
              <a:rPr lang="en-US" sz="1600" b="1" dirty="0">
                <a:solidFill>
                  <a:srgbClr val="00B050"/>
                </a:solidFill>
                <a:cs typeface="Courier New" panose="02070309020205020404" pitchFamily="49" charset="0"/>
              </a:rPr>
              <a:t>LATENCY</a:t>
            </a:r>
            <a:r>
              <a:rPr lang="en-US" sz="1600" dirty="0">
                <a:solidFill>
                  <a:srgbClr val="FFFF00"/>
                </a:solidFill>
                <a:cs typeface="Courier New" panose="02070309020205020404" pitchFamily="49" charset="0"/>
              </a:rPr>
              <a:t>"})</a:t>
            </a:r>
          </a:p>
        </p:txBody>
      </p:sp>
      <p:grpSp>
        <p:nvGrpSpPr>
          <p:cNvPr id="2051" name="Group 2050">
            <a:extLst>
              <a:ext uri="{FF2B5EF4-FFF2-40B4-BE49-F238E27FC236}">
                <a16:creationId xmlns:a16="http://schemas.microsoft.com/office/drawing/2014/main" id="{10108000-58B8-4C77-91DD-4A91245A82C2}"/>
              </a:ext>
            </a:extLst>
          </p:cNvPr>
          <p:cNvGrpSpPr/>
          <p:nvPr/>
        </p:nvGrpSpPr>
        <p:grpSpPr>
          <a:xfrm>
            <a:off x="5425259" y="3288254"/>
            <a:ext cx="6644425" cy="2854361"/>
            <a:chOff x="5339594" y="1524001"/>
            <a:chExt cx="6644425" cy="2854361"/>
          </a:xfrm>
        </p:grpSpPr>
        <p:pic>
          <p:nvPicPr>
            <p:cNvPr id="35" name="Picture 34">
              <a:extLst>
                <a:ext uri="{FF2B5EF4-FFF2-40B4-BE49-F238E27FC236}">
                  <a16:creationId xmlns:a16="http://schemas.microsoft.com/office/drawing/2014/main" id="{60BC1771-A20D-4712-983B-B6E0C751640F}"/>
                </a:ext>
              </a:extLst>
            </p:cNvPr>
            <p:cNvPicPr>
              <a:picLocks noChangeAspect="1"/>
            </p:cNvPicPr>
            <p:nvPr/>
          </p:nvPicPr>
          <p:blipFill rotWithShape="1">
            <a:blip r:embed="rId3">
              <a:alphaModFix amt="75000"/>
              <a:extLst>
                <a:ext uri="{28A0092B-C50C-407E-A947-70E740481C1C}">
                  <a14:useLocalDpi xmlns:a14="http://schemas.microsoft.com/office/drawing/2010/main" val="0"/>
                </a:ext>
              </a:extLst>
            </a:blip>
            <a:srcRect t="20074"/>
            <a:stretch/>
          </p:blipFill>
          <p:spPr>
            <a:xfrm>
              <a:off x="5339594" y="1524001"/>
              <a:ext cx="6644425" cy="2854361"/>
            </a:xfrm>
            <a:prstGeom prst="rect">
              <a:avLst/>
            </a:prstGeom>
          </p:spPr>
        </p:pic>
        <p:pic>
          <p:nvPicPr>
            <p:cNvPr id="31" name="Picture 30">
              <a:extLst>
                <a:ext uri="{FF2B5EF4-FFF2-40B4-BE49-F238E27FC236}">
                  <a16:creationId xmlns:a16="http://schemas.microsoft.com/office/drawing/2014/main" id="{31CD4714-F437-4EE7-B787-2BF355C01E50}"/>
                </a:ext>
              </a:extLst>
            </p:cNvPr>
            <p:cNvPicPr>
              <a:picLocks noChangeAspect="1"/>
            </p:cNvPicPr>
            <p:nvPr/>
          </p:nvPicPr>
          <p:blipFill>
            <a:blip r:embed="rId4">
              <a:duotone>
                <a:schemeClr val="accent2">
                  <a:shade val="45000"/>
                  <a:satMod val="135000"/>
                </a:schemeClr>
                <a:prstClr val="white"/>
              </a:duotone>
            </a:blip>
            <a:stretch>
              <a:fillRect/>
            </a:stretch>
          </p:blipFill>
          <p:spPr>
            <a:xfrm>
              <a:off x="5425259" y="1717693"/>
              <a:ext cx="6457950" cy="2466975"/>
            </a:xfrm>
            <a:prstGeom prst="rect">
              <a:avLst/>
            </a:prstGeom>
          </p:spPr>
        </p:pic>
      </p:grpSp>
      <p:sp>
        <p:nvSpPr>
          <p:cNvPr id="37" name="Content Placeholder 5">
            <a:extLst>
              <a:ext uri="{FF2B5EF4-FFF2-40B4-BE49-F238E27FC236}">
                <a16:creationId xmlns:a16="http://schemas.microsoft.com/office/drawing/2014/main" id="{AC78B9C7-7922-49DD-BF69-D6F45617A5B9}"/>
              </a:ext>
            </a:extLst>
          </p:cNvPr>
          <p:cNvSpPr txBox="1">
            <a:spLocks/>
          </p:cNvSpPr>
          <p:nvPr/>
        </p:nvSpPr>
        <p:spPr>
          <a:xfrm>
            <a:off x="5510923" y="1673402"/>
            <a:ext cx="6109575" cy="142115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b="1" dirty="0">
                <a:solidFill>
                  <a:schemeClr val="accent2"/>
                </a:solidFill>
              </a:rPr>
              <a:t>Latency</a:t>
            </a:r>
            <a:r>
              <a:rPr lang="en-US" sz="1800" dirty="0">
                <a:solidFill>
                  <a:schemeClr val="tx1">
                    <a:lumMod val="65000"/>
                    <a:lumOff val="35000"/>
                  </a:schemeClr>
                </a:solidFill>
              </a:rPr>
              <a:t> measures inference time (</a:t>
            </a:r>
            <a:r>
              <a:rPr lang="en-US" sz="1800" dirty="0" err="1">
                <a:solidFill>
                  <a:schemeClr val="tx1">
                    <a:lumMod val="65000"/>
                    <a:lumOff val="35000"/>
                  </a:schemeClr>
                </a:solidFill>
              </a:rPr>
              <a:t>ms</a:t>
            </a:r>
            <a:r>
              <a:rPr lang="en-US" sz="1800" dirty="0">
                <a:solidFill>
                  <a:schemeClr val="tx1">
                    <a:lumMod val="65000"/>
                    <a:lumOff val="35000"/>
                  </a:schemeClr>
                </a:solidFill>
              </a:rPr>
              <a:t>) required to process a single input.</a:t>
            </a:r>
          </a:p>
          <a:p>
            <a:pPr>
              <a:lnSpc>
                <a:spcPct val="100000"/>
              </a:lnSpc>
              <a:spcBef>
                <a:spcPts val="600"/>
              </a:spcBef>
            </a:pPr>
            <a:r>
              <a:rPr lang="en-US" sz="1800" dirty="0">
                <a:solidFill>
                  <a:schemeClr val="tx1">
                    <a:lumMod val="65000"/>
                    <a:lumOff val="35000"/>
                  </a:schemeClr>
                </a:solidFill>
              </a:rPr>
              <a:t>When it comes to the executing multiple inputs simultaneously then the overall </a:t>
            </a:r>
            <a:r>
              <a:rPr lang="en-US" sz="1800" b="1" dirty="0">
                <a:solidFill>
                  <a:schemeClr val="accent2"/>
                </a:solidFill>
              </a:rPr>
              <a:t>throughput</a:t>
            </a:r>
            <a:r>
              <a:rPr lang="en-US" sz="1800" dirty="0">
                <a:solidFill>
                  <a:schemeClr val="tx1">
                    <a:lumMod val="65000"/>
                    <a:lumOff val="35000"/>
                  </a:schemeClr>
                </a:solidFill>
              </a:rPr>
              <a:t> (frames per second, FPS) is usually of more concern</a:t>
            </a:r>
          </a:p>
        </p:txBody>
      </p:sp>
      <p:sp>
        <p:nvSpPr>
          <p:cNvPr id="38" name="TextBox 37">
            <a:extLst>
              <a:ext uri="{FF2B5EF4-FFF2-40B4-BE49-F238E27FC236}">
                <a16:creationId xmlns:a16="http://schemas.microsoft.com/office/drawing/2014/main" id="{F8B95495-3EF4-4477-B4FB-FB605EEE8BED}"/>
              </a:ext>
            </a:extLst>
          </p:cNvPr>
          <p:cNvSpPr txBox="1"/>
          <p:nvPr/>
        </p:nvSpPr>
        <p:spPr>
          <a:xfrm>
            <a:off x="607483" y="6300747"/>
            <a:ext cx="593278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Learn more about Performance Hint:</a:t>
            </a:r>
          </a:p>
          <a:p>
            <a:r>
              <a:rPr kumimoji="0" lang="en-US" sz="1200" b="0" i="0" u="none" strike="noStrike" kern="1200" cap="none" spc="0" normalizeH="0" baseline="0" noProof="0" dirty="0">
                <a:ln>
                  <a:noFill/>
                </a:ln>
                <a:solidFill>
                  <a:prstClr val="black"/>
                </a:solidFill>
                <a:effectLst/>
                <a:uLnTx/>
                <a:uFillTx/>
                <a:latin typeface="Intel Clear"/>
                <a:ea typeface="+mn-ea"/>
                <a:cs typeface="+mn-cs"/>
                <a:hlinkClick r:id="rId5"/>
              </a:rPr>
              <a:t>https://docs.openvino.ai/latest/openvino_docs_OV_UG_Performance_Hints.html</a:t>
            </a:r>
            <a:r>
              <a:rPr kumimoji="0" lang="en-US" sz="1200" b="0" i="0" u="none" strike="noStrike" kern="1200" cap="none" spc="0" normalizeH="0" baseline="0" noProof="0" dirty="0">
                <a:ln>
                  <a:noFill/>
                </a:ln>
                <a:solidFill>
                  <a:prstClr val="black"/>
                </a:solidFill>
                <a:effectLst/>
                <a:uLnTx/>
                <a:uFillTx/>
                <a:latin typeface="Intel Clear"/>
                <a:ea typeface="+mn-ea"/>
                <a:cs typeface="+mn-cs"/>
              </a:rPr>
              <a:t> </a:t>
            </a:r>
          </a:p>
        </p:txBody>
      </p:sp>
    </p:spTree>
    <p:extLst>
      <p:ext uri="{BB962C8B-B14F-4D97-AF65-F5344CB8AC3E}">
        <p14:creationId xmlns:p14="http://schemas.microsoft.com/office/powerpoint/2010/main" val="261872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4">
            <a:extLst>
              <a:ext uri="{FF2B5EF4-FFF2-40B4-BE49-F238E27FC236}">
                <a16:creationId xmlns:a16="http://schemas.microsoft.com/office/drawing/2014/main" id="{F2196393-EB87-4593-A974-88055790887F}"/>
              </a:ext>
            </a:extLst>
          </p:cNvPr>
          <p:cNvSpPr>
            <a:spLocks noGrp="1"/>
          </p:cNvSpPr>
          <p:nvPr>
            <p:ph type="title"/>
          </p:nvPr>
        </p:nvSpPr>
        <p:spPr>
          <a:xfrm>
            <a:off x="609600" y="634701"/>
            <a:ext cx="10972800" cy="760076"/>
          </a:xfrm>
        </p:spPr>
        <p:txBody>
          <a:bodyPr/>
          <a:lstStyle/>
          <a:p>
            <a:pPr>
              <a:spcBef>
                <a:spcPts val="600"/>
              </a:spcBef>
            </a:pPr>
            <a:r>
              <a:rPr lang="en-US" sz="4800" dirty="0">
                <a:latin typeface="+mn-lt"/>
              </a:rPr>
              <a:t>Auto-Batching for GPU   </a:t>
            </a:r>
            <a:br>
              <a:rPr lang="en-US" sz="4800" dirty="0">
                <a:latin typeface="+mn-lt"/>
              </a:rPr>
            </a:br>
            <a:endParaRPr lang="en-US" sz="2000" b="1" cap="none" dirty="0">
              <a:solidFill>
                <a:srgbClr val="0071C5"/>
              </a:solidFill>
              <a:latin typeface="+mn-lt"/>
              <a:ea typeface="+mn-ea"/>
              <a:cs typeface="Intel Clear" panose="020B0604020203020204" pitchFamily="34" charset="0"/>
            </a:endParaRPr>
          </a:p>
        </p:txBody>
      </p:sp>
      <p:sp>
        <p:nvSpPr>
          <p:cNvPr id="25" name="Content Placeholder 2">
            <a:extLst>
              <a:ext uri="{FF2B5EF4-FFF2-40B4-BE49-F238E27FC236}">
                <a16:creationId xmlns:a16="http://schemas.microsoft.com/office/drawing/2014/main" id="{EE9A91BF-1FC0-49BC-8892-CAEFF4B6E85D}"/>
              </a:ext>
            </a:extLst>
          </p:cNvPr>
          <p:cNvSpPr txBox="1">
            <a:spLocks/>
          </p:cNvSpPr>
          <p:nvPr/>
        </p:nvSpPr>
        <p:spPr>
          <a:xfrm>
            <a:off x="609600" y="1752245"/>
            <a:ext cx="10839060" cy="2198499"/>
          </a:xfrm>
          <a:prstGeom prst="rect">
            <a:avLst/>
          </a:prstGeom>
        </p:spPr>
        <p:txBody>
          <a:bodyPr>
            <a:normAutofit lnSpcReduction="10000"/>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lvl="1"/>
            <a:r>
              <a:rPr lang="en-US" sz="2000" dirty="0">
                <a:solidFill>
                  <a:schemeClr val="tx1"/>
                </a:solidFill>
                <a:latin typeface="+mn-lt"/>
              </a:rPr>
              <a:t>The Automatic-Batching performs on-the-fly automatic batching to improve device utilization for applications which have many inference requests. </a:t>
            </a:r>
          </a:p>
          <a:p>
            <a:pPr lvl="1"/>
            <a:r>
              <a:rPr lang="en-US" sz="2000" dirty="0">
                <a:solidFill>
                  <a:schemeClr val="tx1"/>
                </a:solidFill>
                <a:latin typeface="+mn-lt"/>
              </a:rPr>
              <a:t>Batching is a straightforward way of leveraging the GPU compute power and saving on communication overheads. </a:t>
            </a:r>
          </a:p>
          <a:p>
            <a:pPr lvl="1"/>
            <a:r>
              <a:rPr lang="en-US" sz="2000" dirty="0">
                <a:solidFill>
                  <a:schemeClr val="tx2"/>
                </a:solidFill>
                <a:latin typeface="+mn-lt"/>
              </a:rPr>
              <a:t>The automatic batching is implicitly triggered on the GPU when the </a:t>
            </a:r>
            <a:r>
              <a:rPr lang="en-US" sz="2000" b="1" dirty="0">
                <a:solidFill>
                  <a:srgbClr val="FFFF00"/>
                </a:solidFill>
                <a:latin typeface="+mn-lt"/>
              </a:rPr>
              <a:t>THROUGHPUT </a:t>
            </a:r>
            <a:r>
              <a:rPr lang="en-US" sz="2000" dirty="0" err="1">
                <a:solidFill>
                  <a:schemeClr val="tx1"/>
                </a:solidFill>
                <a:latin typeface="+mn-lt"/>
              </a:rPr>
              <a:t>PerformanceMode</a:t>
            </a:r>
            <a:r>
              <a:rPr lang="en-US" sz="2000" dirty="0">
                <a:solidFill>
                  <a:schemeClr val="tx1"/>
                </a:solidFill>
                <a:latin typeface="+mn-lt"/>
              </a:rPr>
              <a:t> is specified in the hint.</a:t>
            </a:r>
          </a:p>
        </p:txBody>
      </p:sp>
      <p:sp>
        <p:nvSpPr>
          <p:cNvPr id="29" name="Rounded Rectangle 5">
            <a:extLst>
              <a:ext uri="{FF2B5EF4-FFF2-40B4-BE49-F238E27FC236}">
                <a16:creationId xmlns:a16="http://schemas.microsoft.com/office/drawing/2014/main" id="{F0EC9DA2-ABCB-45BD-A095-4F0CC60445CF}"/>
              </a:ext>
            </a:extLst>
          </p:cNvPr>
          <p:cNvSpPr/>
          <p:nvPr/>
        </p:nvSpPr>
        <p:spPr>
          <a:xfrm>
            <a:off x="932206" y="4013229"/>
            <a:ext cx="10327587" cy="10697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0"/>
              </a:spcBef>
            </a:pPr>
            <a:r>
              <a:rPr lang="en-US" sz="2000" dirty="0">
                <a:solidFill>
                  <a:schemeClr val="tx1"/>
                </a:solidFill>
                <a:cs typeface="Courier New" panose="02070309020205020404" pitchFamily="49" charset="0"/>
              </a:rPr>
              <a:t>Code Example: </a:t>
            </a:r>
          </a:p>
          <a:p>
            <a:pPr>
              <a:spcBef>
                <a:spcPts val="0"/>
              </a:spcBef>
            </a:pPr>
            <a:r>
              <a:rPr lang="en-US" sz="2000" dirty="0" err="1">
                <a:solidFill>
                  <a:srgbClr val="FFFF00"/>
                </a:solidFill>
                <a:cs typeface="Courier New" panose="02070309020205020404" pitchFamily="49" charset="0"/>
              </a:rPr>
              <a:t>compiled_model</a:t>
            </a:r>
            <a:r>
              <a:rPr lang="en-US" sz="2000" dirty="0">
                <a:solidFill>
                  <a:srgbClr val="FFFF00"/>
                </a:solidFill>
                <a:cs typeface="Courier New" panose="02070309020205020404" pitchFamily="49" charset="0"/>
              </a:rPr>
              <a:t> = </a:t>
            </a:r>
            <a:r>
              <a:rPr lang="en-US" sz="2000" dirty="0" err="1">
                <a:solidFill>
                  <a:srgbClr val="FFFF00"/>
                </a:solidFill>
                <a:cs typeface="Courier New" panose="02070309020205020404" pitchFamily="49" charset="0"/>
              </a:rPr>
              <a:t>core.compile_model</a:t>
            </a:r>
            <a:r>
              <a:rPr lang="en-US" sz="2000" dirty="0">
                <a:solidFill>
                  <a:srgbClr val="FFFF00"/>
                </a:solidFill>
                <a:cs typeface="Courier New" panose="02070309020205020404" pitchFamily="49" charset="0"/>
              </a:rPr>
              <a:t>(model, "GPU", {"</a:t>
            </a:r>
            <a:r>
              <a:rPr lang="en-US" sz="2000" b="1" dirty="0">
                <a:solidFill>
                  <a:srgbClr val="00B050"/>
                </a:solidFill>
                <a:cs typeface="Courier New" panose="02070309020205020404" pitchFamily="49" charset="0"/>
              </a:rPr>
              <a:t>PERFORMANCE_HINT</a:t>
            </a:r>
            <a:r>
              <a:rPr lang="en-US" sz="2000" dirty="0">
                <a:solidFill>
                  <a:srgbClr val="FFFF00"/>
                </a:solidFill>
                <a:cs typeface="Courier New" panose="02070309020205020404" pitchFamily="49" charset="0"/>
              </a:rPr>
              <a:t>": "</a:t>
            </a:r>
            <a:r>
              <a:rPr lang="en-US" sz="2000" b="1" dirty="0">
                <a:solidFill>
                  <a:srgbClr val="00B050"/>
                </a:solidFill>
                <a:cs typeface="Courier New" panose="02070309020205020404" pitchFamily="49" charset="0"/>
              </a:rPr>
              <a:t>THROUGHPUT</a:t>
            </a:r>
            <a:r>
              <a:rPr lang="en-US" sz="2000" dirty="0">
                <a:solidFill>
                  <a:srgbClr val="FFFF00"/>
                </a:solidFill>
                <a:cs typeface="Courier New" panose="02070309020205020404" pitchFamily="49" charset="0"/>
              </a:rPr>
              <a:t>"})</a:t>
            </a:r>
          </a:p>
        </p:txBody>
      </p:sp>
      <p:sp>
        <p:nvSpPr>
          <p:cNvPr id="9" name="TextBox 8">
            <a:extLst>
              <a:ext uri="{FF2B5EF4-FFF2-40B4-BE49-F238E27FC236}">
                <a16:creationId xmlns:a16="http://schemas.microsoft.com/office/drawing/2014/main" id="{BF6549BC-5BF5-44E4-9830-FB254A8AAD34}"/>
              </a:ext>
            </a:extLst>
          </p:cNvPr>
          <p:cNvSpPr txBox="1"/>
          <p:nvPr/>
        </p:nvSpPr>
        <p:spPr>
          <a:xfrm>
            <a:off x="607483" y="6300747"/>
            <a:ext cx="619135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Learn more about Auto-Batching:</a:t>
            </a:r>
          </a:p>
          <a:p>
            <a:r>
              <a:rPr lang="en-US" sz="1200" dirty="0">
                <a:hlinkClick r:id="rId3"/>
              </a:rPr>
              <a:t>https://docs.openvino.ai/latest/openvino_docs_OV_UG_Automatic_Batching.html</a:t>
            </a:r>
            <a:r>
              <a:rPr lang="en-US" sz="1200" dirty="0"/>
              <a:t> </a:t>
            </a:r>
          </a:p>
        </p:txBody>
      </p:sp>
    </p:spTree>
    <p:extLst>
      <p:ext uri="{BB962C8B-B14F-4D97-AF65-F5344CB8AC3E}">
        <p14:creationId xmlns:p14="http://schemas.microsoft.com/office/powerpoint/2010/main" val="29770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457FFB-4D5C-4879-9AAF-881F9FBB9E66}"/>
              </a:ext>
            </a:extLst>
          </p:cNvPr>
          <p:cNvSpPr>
            <a:spLocks noGrp="1"/>
          </p:cNvSpPr>
          <p:nvPr>
            <p:ph type="title"/>
          </p:nvPr>
        </p:nvSpPr>
        <p:spPr/>
        <p:txBody>
          <a:bodyPr>
            <a:normAutofit/>
          </a:bodyPr>
          <a:lstStyle/>
          <a:p>
            <a:r>
              <a:rPr lang="en-US" sz="4000" dirty="0">
                <a:solidFill>
                  <a:schemeClr val="tx1"/>
                </a:solidFill>
              </a:rPr>
              <a:t>OpenVINO Notebooks - 002-openvino-api</a:t>
            </a:r>
          </a:p>
        </p:txBody>
      </p:sp>
      <p:sp>
        <p:nvSpPr>
          <p:cNvPr id="8" name="Text Placeholder 7">
            <a:extLst>
              <a:ext uri="{FF2B5EF4-FFF2-40B4-BE49-F238E27FC236}">
                <a16:creationId xmlns:a16="http://schemas.microsoft.com/office/drawing/2014/main" id="{4CC3A4FA-2741-428A-A85C-DF6C696ACA4B}"/>
              </a:ext>
            </a:extLst>
          </p:cNvPr>
          <p:cNvSpPr>
            <a:spLocks noGrp="1"/>
          </p:cNvSpPr>
          <p:nvPr>
            <p:ph sz="quarter" idx="10"/>
          </p:nvPr>
        </p:nvSpPr>
        <p:spPr>
          <a:xfrm>
            <a:off x="614363" y="2735595"/>
            <a:ext cx="5481637" cy="1386809"/>
          </a:xfrm>
        </p:spPr>
        <p:txBody>
          <a:bodyPr>
            <a:normAutofit/>
          </a:bodyPr>
          <a:lstStyle/>
          <a:p>
            <a:r>
              <a:rPr lang="en-US" sz="2400" dirty="0">
                <a:hlinkClick r:id="rId2"/>
              </a:rPr>
              <a:t>https://github.com/openvinotoolkit/openvino_notebooks/tree/main/notebooks/002-openvino-api</a:t>
            </a:r>
            <a:r>
              <a:rPr lang="en-US" sz="2400" dirty="0"/>
              <a:t> </a:t>
            </a:r>
          </a:p>
        </p:txBody>
      </p:sp>
      <p:sp>
        <p:nvSpPr>
          <p:cNvPr id="3" name="Content Placeholder 2">
            <a:extLst>
              <a:ext uri="{FF2B5EF4-FFF2-40B4-BE49-F238E27FC236}">
                <a16:creationId xmlns:a16="http://schemas.microsoft.com/office/drawing/2014/main" id="{2CFD431B-FAE1-43B3-8EAB-E474A6A214C3}"/>
              </a:ext>
            </a:extLst>
          </p:cNvPr>
          <p:cNvSpPr>
            <a:spLocks noGrp="1"/>
          </p:cNvSpPr>
          <p:nvPr>
            <p:ph sz="quarter" idx="11"/>
          </p:nvPr>
        </p:nvSpPr>
        <p:spPr>
          <a:xfrm>
            <a:off x="6096000" y="1497013"/>
            <a:ext cx="5489575" cy="4832766"/>
          </a:xfrm>
        </p:spPr>
        <p:txBody>
          <a:bodyPr>
            <a:normAutofit/>
          </a:bodyPr>
          <a:lstStyle/>
          <a:p>
            <a:r>
              <a:rPr lang="en-US" sz="2400" dirty="0"/>
              <a:t>An OpenVINO API tutorial that covers the following:</a:t>
            </a:r>
          </a:p>
          <a:p>
            <a:pPr lvl="1"/>
            <a:r>
              <a:rPr lang="en-US" sz="2000" dirty="0"/>
              <a:t>Load Inference Engine and Show Info</a:t>
            </a:r>
          </a:p>
          <a:p>
            <a:pPr lvl="1"/>
            <a:r>
              <a:rPr lang="en-US" sz="2000" dirty="0"/>
              <a:t>Loading a Model</a:t>
            </a:r>
          </a:p>
          <a:p>
            <a:pPr lvl="1"/>
            <a:r>
              <a:rPr lang="en-US" sz="2000" dirty="0"/>
              <a:t>IR Model</a:t>
            </a:r>
          </a:p>
          <a:p>
            <a:pPr lvl="1"/>
            <a:r>
              <a:rPr lang="en-US" sz="2000" dirty="0"/>
              <a:t>ONNX Model</a:t>
            </a:r>
          </a:p>
          <a:p>
            <a:r>
              <a:rPr lang="en-US" sz="2400" dirty="0"/>
              <a:t>Getting Information about a Model</a:t>
            </a:r>
          </a:p>
          <a:p>
            <a:pPr lvl="1"/>
            <a:r>
              <a:rPr lang="en-US" sz="2000" dirty="0"/>
              <a:t>Model Inputs</a:t>
            </a:r>
          </a:p>
          <a:p>
            <a:pPr lvl="1"/>
            <a:r>
              <a:rPr lang="en-US" sz="2000" dirty="0"/>
              <a:t>Model Outputs</a:t>
            </a:r>
          </a:p>
          <a:p>
            <a:r>
              <a:rPr lang="en-US" sz="2400" dirty="0"/>
              <a:t>Doing Inference on a Model</a:t>
            </a:r>
          </a:p>
          <a:p>
            <a:r>
              <a:rPr lang="en-US" sz="2400" dirty="0"/>
              <a:t>Reshaping and Resizing</a:t>
            </a:r>
          </a:p>
          <a:p>
            <a:pPr lvl="1"/>
            <a:r>
              <a:rPr lang="en-US" sz="2000" dirty="0"/>
              <a:t>Change Image Size</a:t>
            </a:r>
          </a:p>
          <a:p>
            <a:pPr lvl="1"/>
            <a:r>
              <a:rPr lang="en-US" sz="2000" dirty="0"/>
              <a:t>Change Batch Size</a:t>
            </a:r>
          </a:p>
        </p:txBody>
      </p:sp>
    </p:spTree>
    <p:extLst>
      <p:ext uri="{BB962C8B-B14F-4D97-AF65-F5344CB8AC3E}">
        <p14:creationId xmlns:p14="http://schemas.microsoft.com/office/powerpoint/2010/main" val="199730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457FFB-4D5C-4879-9AAF-881F9FBB9E66}"/>
              </a:ext>
            </a:extLst>
          </p:cNvPr>
          <p:cNvSpPr>
            <a:spLocks noGrp="1"/>
          </p:cNvSpPr>
          <p:nvPr>
            <p:ph type="title"/>
          </p:nvPr>
        </p:nvSpPr>
        <p:spPr>
          <a:xfrm>
            <a:off x="623182" y="618578"/>
            <a:ext cx="10972093" cy="802938"/>
          </a:xfrm>
        </p:spPr>
        <p:txBody>
          <a:bodyPr>
            <a:normAutofit/>
          </a:bodyPr>
          <a:lstStyle/>
          <a:p>
            <a:r>
              <a:rPr lang="en-US" dirty="0">
                <a:solidFill>
                  <a:schemeClr val="tx1"/>
                </a:solidFill>
              </a:rPr>
              <a:t>OpenVINO Notebooks - 101-tensorflow-to-openvino</a:t>
            </a:r>
          </a:p>
        </p:txBody>
      </p:sp>
      <p:sp>
        <p:nvSpPr>
          <p:cNvPr id="8" name="Text Placeholder 7">
            <a:extLst>
              <a:ext uri="{FF2B5EF4-FFF2-40B4-BE49-F238E27FC236}">
                <a16:creationId xmlns:a16="http://schemas.microsoft.com/office/drawing/2014/main" id="{4CC3A4FA-2741-428A-A85C-DF6C696ACA4B}"/>
              </a:ext>
            </a:extLst>
          </p:cNvPr>
          <p:cNvSpPr>
            <a:spLocks noGrp="1"/>
          </p:cNvSpPr>
          <p:nvPr>
            <p:ph sz="quarter" idx="10"/>
          </p:nvPr>
        </p:nvSpPr>
        <p:spPr>
          <a:xfrm>
            <a:off x="614363" y="1286564"/>
            <a:ext cx="5481637" cy="989924"/>
          </a:xfrm>
        </p:spPr>
        <p:txBody>
          <a:bodyPr>
            <a:normAutofit/>
          </a:bodyPr>
          <a:lstStyle/>
          <a:p>
            <a:r>
              <a:rPr lang="en-US" sz="1800" dirty="0">
                <a:hlinkClick r:id="rId2"/>
              </a:rPr>
              <a:t>https://github.com/openvinotoolkit/openvino_notebooks/blob/main/notebooks/101-tensorflow-to-openvino</a:t>
            </a:r>
            <a:r>
              <a:rPr lang="en-US" sz="1800" dirty="0"/>
              <a:t> </a:t>
            </a:r>
          </a:p>
        </p:txBody>
      </p:sp>
      <p:sp>
        <p:nvSpPr>
          <p:cNvPr id="7" name="Text Placeholder 7">
            <a:extLst>
              <a:ext uri="{FF2B5EF4-FFF2-40B4-BE49-F238E27FC236}">
                <a16:creationId xmlns:a16="http://schemas.microsoft.com/office/drawing/2014/main" id="{FE74386B-C1D8-441E-917D-5E367C07B84E}"/>
              </a:ext>
            </a:extLst>
          </p:cNvPr>
          <p:cNvSpPr txBox="1">
            <a:spLocks/>
          </p:cNvSpPr>
          <p:nvPr/>
        </p:nvSpPr>
        <p:spPr>
          <a:xfrm>
            <a:off x="6096000" y="1286563"/>
            <a:ext cx="5481637" cy="11998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This tutorial explains how to convert TensorFlow MobilenetV3 models to OpenVINO IR and then classify an image with </a:t>
            </a:r>
            <a:r>
              <a:rPr lang="en-US" sz="1600" dirty="0" err="1"/>
              <a:t>OpenVINO's</a:t>
            </a:r>
            <a:r>
              <a:rPr lang="en-US" sz="1600" dirty="0"/>
              <a:t> Inference Engine.</a:t>
            </a:r>
          </a:p>
        </p:txBody>
      </p:sp>
      <p:sp>
        <p:nvSpPr>
          <p:cNvPr id="9" name="Title 4">
            <a:extLst>
              <a:ext uri="{FF2B5EF4-FFF2-40B4-BE49-F238E27FC236}">
                <a16:creationId xmlns:a16="http://schemas.microsoft.com/office/drawing/2014/main" id="{F550F08D-60E1-4622-BF7C-2E33B55654E9}"/>
              </a:ext>
            </a:extLst>
          </p:cNvPr>
          <p:cNvSpPr txBox="1">
            <a:spLocks/>
          </p:cNvSpPr>
          <p:nvPr/>
        </p:nvSpPr>
        <p:spPr>
          <a:xfrm>
            <a:off x="618772" y="2276488"/>
            <a:ext cx="10972093" cy="8029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OpenVINO Notebooks - 102-pytorch-onnx-to-openvino</a:t>
            </a:r>
          </a:p>
        </p:txBody>
      </p:sp>
      <p:sp>
        <p:nvSpPr>
          <p:cNvPr id="10" name="Text Placeholder 7">
            <a:extLst>
              <a:ext uri="{FF2B5EF4-FFF2-40B4-BE49-F238E27FC236}">
                <a16:creationId xmlns:a16="http://schemas.microsoft.com/office/drawing/2014/main" id="{9B59B004-A92C-41F2-88CA-40A7B271D8CE}"/>
              </a:ext>
            </a:extLst>
          </p:cNvPr>
          <p:cNvSpPr txBox="1">
            <a:spLocks/>
          </p:cNvSpPr>
          <p:nvPr/>
        </p:nvSpPr>
        <p:spPr>
          <a:xfrm>
            <a:off x="614363" y="2944474"/>
            <a:ext cx="5481637" cy="9899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hlinkClick r:id="rId3"/>
              </a:rPr>
              <a:t>https://github.com/openvinotoolkit/openvino_notebooks/tree/main/notebooks/102-pytorch-onnx-to-openvino</a:t>
            </a:r>
            <a:r>
              <a:rPr lang="en-US" sz="1800" dirty="0"/>
              <a:t> </a:t>
            </a:r>
          </a:p>
        </p:txBody>
      </p:sp>
      <p:sp>
        <p:nvSpPr>
          <p:cNvPr id="11" name="Text Placeholder 7">
            <a:extLst>
              <a:ext uri="{FF2B5EF4-FFF2-40B4-BE49-F238E27FC236}">
                <a16:creationId xmlns:a16="http://schemas.microsoft.com/office/drawing/2014/main" id="{938FD880-A791-48D4-80A1-54EDF504E985}"/>
              </a:ext>
            </a:extLst>
          </p:cNvPr>
          <p:cNvSpPr txBox="1">
            <a:spLocks/>
          </p:cNvSpPr>
          <p:nvPr/>
        </p:nvSpPr>
        <p:spPr>
          <a:xfrm>
            <a:off x="6095408" y="2946688"/>
            <a:ext cx="5481637" cy="987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This notebook demonstrates how to perform inference on a PyTorch semantic segmentation model using OpenVINO.</a:t>
            </a:r>
          </a:p>
        </p:txBody>
      </p:sp>
      <p:sp>
        <p:nvSpPr>
          <p:cNvPr id="12" name="Title 4">
            <a:extLst>
              <a:ext uri="{FF2B5EF4-FFF2-40B4-BE49-F238E27FC236}">
                <a16:creationId xmlns:a16="http://schemas.microsoft.com/office/drawing/2014/main" id="{3EC61B3A-92A5-4277-90C6-270FE0F1537A}"/>
              </a:ext>
            </a:extLst>
          </p:cNvPr>
          <p:cNvSpPr txBox="1">
            <a:spLocks/>
          </p:cNvSpPr>
          <p:nvPr/>
        </p:nvSpPr>
        <p:spPr>
          <a:xfrm>
            <a:off x="618772" y="3934397"/>
            <a:ext cx="10972093" cy="8029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dirty="0"/>
              <a:t>OpenVINO Notebooks - 103-paddle-onnx-to-openvino</a:t>
            </a:r>
          </a:p>
        </p:txBody>
      </p:sp>
      <p:sp>
        <p:nvSpPr>
          <p:cNvPr id="13" name="Text Placeholder 7">
            <a:extLst>
              <a:ext uri="{FF2B5EF4-FFF2-40B4-BE49-F238E27FC236}">
                <a16:creationId xmlns:a16="http://schemas.microsoft.com/office/drawing/2014/main" id="{26ED2FD3-CF61-48EA-B628-F4492BFE1651}"/>
              </a:ext>
            </a:extLst>
          </p:cNvPr>
          <p:cNvSpPr txBox="1">
            <a:spLocks/>
          </p:cNvSpPr>
          <p:nvPr/>
        </p:nvSpPr>
        <p:spPr>
          <a:xfrm>
            <a:off x="623182" y="4625681"/>
            <a:ext cx="5481637" cy="869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hlinkClick r:id="rId4"/>
              </a:rPr>
              <a:t>https://github.com/openvinotoolkit/openvino_notebooks/tree/main/notebooks/103-paddle-onnx-to-openvino</a:t>
            </a:r>
            <a:r>
              <a:rPr lang="en-US" sz="1800" dirty="0"/>
              <a:t> </a:t>
            </a:r>
          </a:p>
        </p:txBody>
      </p:sp>
      <p:sp>
        <p:nvSpPr>
          <p:cNvPr id="14" name="Text Placeholder 7">
            <a:extLst>
              <a:ext uri="{FF2B5EF4-FFF2-40B4-BE49-F238E27FC236}">
                <a16:creationId xmlns:a16="http://schemas.microsoft.com/office/drawing/2014/main" id="{DB3996DA-FBB9-4D5F-8382-915E09449703}"/>
              </a:ext>
            </a:extLst>
          </p:cNvPr>
          <p:cNvSpPr txBox="1">
            <a:spLocks/>
          </p:cNvSpPr>
          <p:nvPr/>
        </p:nvSpPr>
        <p:spPr>
          <a:xfrm>
            <a:off x="6121865" y="4625680"/>
            <a:ext cx="5481637" cy="10434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The notebook uses Paddle2ONNX and OpenVINO Model Optimizer to convert a </a:t>
            </a:r>
            <a:r>
              <a:rPr lang="en-US" sz="1600" dirty="0" err="1"/>
              <a:t>MobileNet</a:t>
            </a:r>
            <a:r>
              <a:rPr lang="en-US" sz="1600" dirty="0"/>
              <a:t> V3 </a:t>
            </a:r>
            <a:r>
              <a:rPr lang="en-US" sz="1600" dirty="0" err="1"/>
              <a:t>PaddleHub</a:t>
            </a:r>
            <a:r>
              <a:rPr lang="en-US" sz="1600" dirty="0"/>
              <a:t> model, pretrained on the ImageNet dataset, to OpenVINO IR.</a:t>
            </a:r>
          </a:p>
        </p:txBody>
      </p:sp>
      <p:sp>
        <p:nvSpPr>
          <p:cNvPr id="15" name="TextBox 14">
            <a:extLst>
              <a:ext uri="{FF2B5EF4-FFF2-40B4-BE49-F238E27FC236}">
                <a16:creationId xmlns:a16="http://schemas.microsoft.com/office/drawing/2014/main" id="{01183013-0A36-4151-A3F8-D961FE13E98D}"/>
              </a:ext>
            </a:extLst>
          </p:cNvPr>
          <p:cNvSpPr txBox="1"/>
          <p:nvPr/>
        </p:nvSpPr>
        <p:spPr>
          <a:xfrm>
            <a:off x="847446" y="5699367"/>
            <a:ext cx="10152248" cy="461665"/>
          </a:xfrm>
          <a:prstGeom prst="rect">
            <a:avLst/>
          </a:prstGeom>
          <a:noFill/>
        </p:spPr>
        <p:txBody>
          <a:bodyPr wrap="square">
            <a:spAutoFit/>
          </a:bodyPr>
          <a:lstStyle/>
          <a:p>
            <a:pPr defTabSz="488950" hangingPunct="0">
              <a:spcBef>
                <a:spcPct val="0"/>
              </a:spcBef>
              <a:defRPr/>
            </a:pPr>
            <a:r>
              <a:rPr lang="en-US" sz="1200" b="1" kern="0" dirty="0">
                <a:solidFill>
                  <a:srgbClr val="FFFF00"/>
                </a:solidFill>
                <a:sym typeface="Helvetica Neue"/>
              </a:rPr>
              <a:t>Note: </a:t>
            </a:r>
            <a:r>
              <a:rPr lang="en-US" sz="1200" kern="0" dirty="0">
                <a:sym typeface="Helvetica Neue"/>
              </a:rPr>
              <a:t>In OpenVINO™ 2022.1, </a:t>
            </a:r>
            <a:r>
              <a:rPr lang="en-US" sz="1200" kern="0" dirty="0" err="1">
                <a:sym typeface="Helvetica Neue"/>
              </a:rPr>
              <a:t>PaddlePaddle</a:t>
            </a:r>
            <a:r>
              <a:rPr lang="en-US" sz="1200" kern="0" dirty="0">
                <a:sym typeface="Helvetica Neue"/>
              </a:rPr>
              <a:t> models can be loaded and inferenced by OpenVINO Runtime directly</a:t>
            </a:r>
          </a:p>
          <a:p>
            <a:pPr defTabSz="488950" hangingPunct="0">
              <a:spcBef>
                <a:spcPct val="0"/>
              </a:spcBef>
              <a:defRPr/>
            </a:pPr>
            <a:r>
              <a:rPr lang="en-US" sz="1200" kern="0" dirty="0">
                <a:sym typeface="Helvetica Neue"/>
              </a:rPr>
              <a:t> Check out this Notebook: </a:t>
            </a:r>
            <a:r>
              <a:rPr lang="en-US" sz="1200" kern="0" dirty="0">
                <a:sym typeface="Helvetica Neue"/>
                <a:hlinkClick r:id="rId5"/>
              </a:rPr>
              <a:t>https://github.com/openvinotoolkit/openvino_notebooks/tree/main/notebooks/214-vision-paddle-classification</a:t>
            </a:r>
            <a:r>
              <a:rPr lang="en-US" sz="1200" kern="0" dirty="0">
                <a:sym typeface="Helvetica Neue"/>
              </a:rPr>
              <a:t> </a:t>
            </a:r>
          </a:p>
        </p:txBody>
      </p:sp>
    </p:spTree>
    <p:extLst>
      <p:ext uri="{BB962C8B-B14F-4D97-AF65-F5344CB8AC3E}">
        <p14:creationId xmlns:p14="http://schemas.microsoft.com/office/powerpoint/2010/main" val="293328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1944-21DA-44AE-8C9E-C6CED785A665}"/>
              </a:ext>
            </a:extLst>
          </p:cNvPr>
          <p:cNvSpPr>
            <a:spLocks noGrp="1"/>
          </p:cNvSpPr>
          <p:nvPr>
            <p:ph type="title"/>
          </p:nvPr>
        </p:nvSpPr>
        <p:spPr>
          <a:xfrm>
            <a:off x="630635" y="588954"/>
            <a:ext cx="10972093" cy="553998"/>
          </a:xfrm>
        </p:spPr>
        <p:txBody>
          <a:bodyPr vert="horz" lIns="0" tIns="0" rIns="0" bIns="0" rtlCol="0" anchor="t" anchorCtr="0">
            <a:spAutoFit/>
          </a:bodyPr>
          <a:lstStyle/>
          <a:p>
            <a:pPr>
              <a:spcBef>
                <a:spcPts val="600"/>
              </a:spcBef>
            </a:pPr>
            <a:r>
              <a:rPr lang="en-US" sz="4000" dirty="0">
                <a:latin typeface="+mn-lt"/>
              </a:rPr>
              <a:t>Dynamic Shapes [</a:t>
            </a:r>
            <a:r>
              <a:rPr lang="en-US" sz="4000" dirty="0">
                <a:latin typeface="+mn-lt"/>
                <a:cs typeface="Intel Clear Pro Bold"/>
              </a:rPr>
              <a:t>New feature in 2022.1]</a:t>
            </a:r>
            <a:endParaRPr lang="en-US" sz="4000" dirty="0">
              <a:latin typeface="+mn-lt"/>
            </a:endParaRPr>
          </a:p>
        </p:txBody>
      </p:sp>
      <p:sp>
        <p:nvSpPr>
          <p:cNvPr id="22" name="Rectangle 21">
            <a:extLst>
              <a:ext uri="{FF2B5EF4-FFF2-40B4-BE49-F238E27FC236}">
                <a16:creationId xmlns:a16="http://schemas.microsoft.com/office/drawing/2014/main" id="{01438607-714C-4B9D-8A93-05109C863366}"/>
              </a:ext>
            </a:extLst>
          </p:cNvPr>
          <p:cNvSpPr/>
          <p:nvPr/>
        </p:nvSpPr>
        <p:spPr>
          <a:xfrm>
            <a:off x="626644" y="3406557"/>
            <a:ext cx="3513017" cy="2053396"/>
          </a:xfrm>
          <a:prstGeom prst="rect">
            <a:avLst/>
          </a:prstGeom>
          <a:noFill/>
          <a:ln w="6350" cap="flat" cmpd="sng" algn="ctr">
            <a:solidFill>
              <a:schemeClr val="accent1"/>
            </a:solidFill>
            <a:prstDash val="solid"/>
          </a:ln>
          <a:effectLst/>
        </p:spPr>
        <p:txBody>
          <a:bodyPr spcFirstLastPara="0" vert="horz" wrap="square" lIns="91440" tIns="45720" rIns="91440" bIns="45720" numCol="1" spcCol="1270" anchor="t" anchorCtr="0">
            <a:noAutofit/>
          </a:bodyPr>
          <a:lstStyle/>
          <a:p>
            <a:pPr marL="0" marR="0" lvl="0" indent="0" defTabSz="488950" eaLnBrk="1" fontAlgn="auto" latinLnBrk="0" hangingPunct="0">
              <a:lnSpc>
                <a:spcPct val="100000"/>
              </a:lnSpc>
              <a:spcBef>
                <a:spcPct val="0"/>
              </a:spcBef>
              <a:spcAft>
                <a:spcPts val="1200"/>
              </a:spcAft>
              <a:buClrTx/>
              <a:buSzTx/>
              <a:buFontTx/>
              <a:buNone/>
              <a:tabLst/>
              <a:defRPr/>
            </a:pPr>
            <a:r>
              <a:rPr lang="en-US" sz="1200" kern="0" dirty="0">
                <a:sym typeface="Helvetica Neue"/>
              </a:rPr>
              <a:t>Words, phrases, and sentences come in many lengths, which means every input shape varies from sample to sample.</a:t>
            </a:r>
          </a:p>
          <a:p>
            <a:pPr marL="0" marR="0" lvl="0" indent="0" defTabSz="488950" eaLnBrk="1" fontAlgn="auto" latinLnBrk="0" hangingPunct="0">
              <a:lnSpc>
                <a:spcPct val="100000"/>
              </a:lnSpc>
              <a:spcBef>
                <a:spcPct val="0"/>
              </a:spcBef>
              <a:spcAft>
                <a:spcPts val="1200"/>
              </a:spcAft>
              <a:buClrTx/>
              <a:buSzTx/>
              <a:buFontTx/>
              <a:buNone/>
              <a:tabLst/>
              <a:defRPr/>
            </a:pPr>
            <a:r>
              <a:rPr lang="en-US" sz="1200" kern="0" dirty="0">
                <a:sym typeface="Helvetica Neue"/>
              </a:rPr>
              <a:t>Dynamic Input Shapes reads and reshapes the model’s network for each input automatically. </a:t>
            </a:r>
          </a:p>
          <a:p>
            <a:pPr defTabSz="488950" hangingPunct="0">
              <a:spcBef>
                <a:spcPct val="0"/>
              </a:spcBef>
              <a:spcAft>
                <a:spcPts val="1200"/>
              </a:spcAft>
              <a:defRPr/>
            </a:pPr>
            <a:r>
              <a:rPr lang="en-US" sz="1200" kern="0" dirty="0">
                <a:sym typeface="Helvetica Neue"/>
              </a:rPr>
              <a:t>This allows sequence processing models, like BERT-based NLP models, to ingest, inference, and output results of varying lengths more efficiently.</a:t>
            </a:r>
            <a:endParaRPr kumimoji="0" lang="en-US" sz="1200" b="0" i="0" u="none" strike="noStrike" kern="0" cap="none" spc="0" normalizeH="0" baseline="0" noProof="0" dirty="0">
              <a:ln>
                <a:noFill/>
              </a:ln>
              <a:effectLst/>
              <a:uLnTx/>
              <a:uFillTx/>
              <a:sym typeface="Helvetica Neue"/>
            </a:endParaRPr>
          </a:p>
        </p:txBody>
      </p:sp>
      <p:graphicFrame>
        <p:nvGraphicFramePr>
          <p:cNvPr id="5" name="Diagram 4">
            <a:extLst>
              <a:ext uri="{FF2B5EF4-FFF2-40B4-BE49-F238E27FC236}">
                <a16:creationId xmlns:a16="http://schemas.microsoft.com/office/drawing/2014/main" id="{FFA6EAC0-197B-4918-BBE0-5AC89D8973A0}"/>
              </a:ext>
            </a:extLst>
          </p:cNvPr>
          <p:cNvGraphicFramePr/>
          <p:nvPr>
            <p:extLst>
              <p:ext uri="{D42A27DB-BD31-4B8C-83A1-F6EECF244321}">
                <p14:modId xmlns:p14="http://schemas.microsoft.com/office/powerpoint/2010/main" val="4068987841"/>
              </p:ext>
            </p:extLst>
          </p:nvPr>
        </p:nvGraphicFramePr>
        <p:xfrm>
          <a:off x="626645" y="1248056"/>
          <a:ext cx="3513017" cy="2053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23" name="Group 222">
            <a:extLst>
              <a:ext uri="{FF2B5EF4-FFF2-40B4-BE49-F238E27FC236}">
                <a16:creationId xmlns:a16="http://schemas.microsoft.com/office/drawing/2014/main" id="{D2DA6C12-5B26-46A5-B812-0838CFBC0D3A}"/>
              </a:ext>
            </a:extLst>
          </p:cNvPr>
          <p:cNvGrpSpPr/>
          <p:nvPr/>
        </p:nvGrpSpPr>
        <p:grpSpPr>
          <a:xfrm>
            <a:off x="4017094" y="1248056"/>
            <a:ext cx="7979364" cy="2788442"/>
            <a:chOff x="3773083" y="1661721"/>
            <a:chExt cx="8171295" cy="2855512"/>
          </a:xfrm>
        </p:grpSpPr>
        <p:grpSp>
          <p:nvGrpSpPr>
            <p:cNvPr id="224" name="Group 223">
              <a:extLst>
                <a:ext uri="{FF2B5EF4-FFF2-40B4-BE49-F238E27FC236}">
                  <a16:creationId xmlns:a16="http://schemas.microsoft.com/office/drawing/2014/main" id="{8F70FAB1-382B-4322-BB25-6D5EF3BBF3E4}"/>
                </a:ext>
              </a:extLst>
            </p:cNvPr>
            <p:cNvGrpSpPr/>
            <p:nvPr/>
          </p:nvGrpSpPr>
          <p:grpSpPr>
            <a:xfrm>
              <a:off x="5165182" y="2158920"/>
              <a:ext cx="4234730" cy="267464"/>
              <a:chOff x="5036186" y="2140574"/>
              <a:chExt cx="4234730" cy="267464"/>
            </a:xfrm>
          </p:grpSpPr>
          <p:cxnSp>
            <p:nvCxnSpPr>
              <p:cNvPr id="285" name="Straight Arrow Connector 284">
                <a:extLst>
                  <a:ext uri="{FF2B5EF4-FFF2-40B4-BE49-F238E27FC236}">
                    <a16:creationId xmlns:a16="http://schemas.microsoft.com/office/drawing/2014/main" id="{63841077-0472-4571-8761-5A1EDC8AF7C2}"/>
                  </a:ext>
                </a:extLst>
              </p:cNvPr>
              <p:cNvCxnSpPr>
                <a:cxnSpLocks/>
              </p:cNvCxnSpPr>
              <p:nvPr/>
            </p:nvCxnSpPr>
            <p:spPr>
              <a:xfrm>
                <a:off x="7347700"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3199B901-4B24-4D2A-8B07-F27CE322DDE5}"/>
                  </a:ext>
                </a:extLst>
              </p:cNvPr>
              <p:cNvCxnSpPr>
                <a:cxnSpLocks/>
              </p:cNvCxnSpPr>
              <p:nvPr/>
            </p:nvCxnSpPr>
            <p:spPr>
              <a:xfrm>
                <a:off x="5036186"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7DEC9ED9-30CA-4228-869B-B872DA08CB05}"/>
                  </a:ext>
                </a:extLst>
              </p:cNvPr>
              <p:cNvCxnSpPr>
                <a:cxnSpLocks/>
              </p:cNvCxnSpPr>
              <p:nvPr/>
            </p:nvCxnSpPr>
            <p:spPr>
              <a:xfrm>
                <a:off x="5497280" y="2274306"/>
                <a:ext cx="2830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E0A74B8-3E1A-45A3-8EBA-9B7B0C224F33}"/>
                  </a:ext>
                </a:extLst>
              </p:cNvPr>
              <p:cNvCxnSpPr>
                <a:cxnSpLocks/>
              </p:cNvCxnSpPr>
              <p:nvPr/>
            </p:nvCxnSpPr>
            <p:spPr>
              <a:xfrm>
                <a:off x="6053399" y="2274306"/>
                <a:ext cx="2845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EE07689E-5E83-4FC0-A536-31C8A10CC082}"/>
                  </a:ext>
                </a:extLst>
              </p:cNvPr>
              <p:cNvCxnSpPr>
                <a:cxnSpLocks/>
              </p:cNvCxnSpPr>
              <p:nvPr/>
            </p:nvCxnSpPr>
            <p:spPr>
              <a:xfrm>
                <a:off x="6847605"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A72B4447-9CE5-4F71-B027-A28E03DCB337}"/>
                  </a:ext>
                </a:extLst>
              </p:cNvPr>
              <p:cNvCxnSpPr>
                <a:cxnSpLocks/>
              </p:cNvCxnSpPr>
              <p:nvPr/>
            </p:nvCxnSpPr>
            <p:spPr>
              <a:xfrm>
                <a:off x="8096998"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1" name="Rectangle 290">
                <a:extLst>
                  <a:ext uri="{FF2B5EF4-FFF2-40B4-BE49-F238E27FC236}">
                    <a16:creationId xmlns:a16="http://schemas.microsoft.com/office/drawing/2014/main" id="{37E29C45-58A4-4838-B62D-034AC6A64320}"/>
                  </a:ext>
                </a:extLst>
              </p:cNvPr>
              <p:cNvSpPr/>
              <p:nvPr/>
            </p:nvSpPr>
            <p:spPr>
              <a:xfrm>
                <a:off x="5279764" y="2140574"/>
                <a:ext cx="330548" cy="267464"/>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1"/>
                    </a:solidFill>
                  </a:rPr>
                  <a:t>Add</a:t>
                </a:r>
              </a:p>
            </p:txBody>
          </p:sp>
          <p:sp>
            <p:nvSpPr>
              <p:cNvPr id="292" name="Rectangle 291">
                <a:extLst>
                  <a:ext uri="{FF2B5EF4-FFF2-40B4-BE49-F238E27FC236}">
                    <a16:creationId xmlns:a16="http://schemas.microsoft.com/office/drawing/2014/main" id="{345A6374-1DC8-4D26-8E42-EE44B7A8BCA5}"/>
                  </a:ext>
                </a:extLst>
              </p:cNvPr>
              <p:cNvSpPr/>
              <p:nvPr/>
            </p:nvSpPr>
            <p:spPr>
              <a:xfrm>
                <a:off x="5781475" y="2140574"/>
                <a:ext cx="379645" cy="267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a:solidFill>
                      <a:schemeClr val="tx1"/>
                    </a:solidFill>
                  </a:rPr>
                  <a:t>MVN</a:t>
                </a:r>
                <a:endParaRPr lang="en-US" sz="800">
                  <a:solidFill>
                    <a:schemeClr val="tx1"/>
                  </a:solidFill>
                </a:endParaRPr>
              </a:p>
            </p:txBody>
          </p:sp>
          <p:sp>
            <p:nvSpPr>
              <p:cNvPr id="293" name="Rectangle 292">
                <a:extLst>
                  <a:ext uri="{FF2B5EF4-FFF2-40B4-BE49-F238E27FC236}">
                    <a16:creationId xmlns:a16="http://schemas.microsoft.com/office/drawing/2014/main" id="{2EC26246-2617-478E-93E6-F22C10A84575}"/>
                  </a:ext>
                </a:extLst>
              </p:cNvPr>
              <p:cNvSpPr/>
              <p:nvPr/>
            </p:nvSpPr>
            <p:spPr>
              <a:xfrm>
                <a:off x="6340938" y="2140574"/>
                <a:ext cx="569125" cy="2674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err="1">
                    <a:solidFill>
                      <a:schemeClr val="tx1"/>
                    </a:solidFill>
                  </a:rPr>
                  <a:t>Multiply</a:t>
                </a:r>
                <a:endParaRPr lang="en-US" sz="800">
                  <a:solidFill>
                    <a:schemeClr val="tx1"/>
                  </a:solidFill>
                </a:endParaRPr>
              </a:p>
            </p:txBody>
          </p:sp>
          <p:sp>
            <p:nvSpPr>
              <p:cNvPr id="294" name="Rectangle 293">
                <a:extLst>
                  <a:ext uri="{FF2B5EF4-FFF2-40B4-BE49-F238E27FC236}">
                    <a16:creationId xmlns:a16="http://schemas.microsoft.com/office/drawing/2014/main" id="{73B9A9D6-00A6-442D-AB54-029131762FA9}"/>
                  </a:ext>
                </a:extLst>
              </p:cNvPr>
              <p:cNvSpPr/>
              <p:nvPr/>
            </p:nvSpPr>
            <p:spPr>
              <a:xfrm>
                <a:off x="7089881" y="2140574"/>
                <a:ext cx="330548" cy="267464"/>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1"/>
                    </a:solidFill>
                  </a:rPr>
                  <a:t>Add</a:t>
                </a:r>
              </a:p>
            </p:txBody>
          </p:sp>
          <p:sp>
            <p:nvSpPr>
              <p:cNvPr id="295" name="Rectangle 294">
                <a:extLst>
                  <a:ext uri="{FF2B5EF4-FFF2-40B4-BE49-F238E27FC236}">
                    <a16:creationId xmlns:a16="http://schemas.microsoft.com/office/drawing/2014/main" id="{39E3AF57-2256-42C2-A422-48F5D43F635F}"/>
                  </a:ext>
                </a:extLst>
              </p:cNvPr>
              <p:cNvSpPr/>
              <p:nvPr/>
            </p:nvSpPr>
            <p:spPr>
              <a:xfrm>
                <a:off x="7588312" y="2140574"/>
                <a:ext cx="587729" cy="2674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err="1">
                    <a:solidFill>
                      <a:schemeClr val="tx1"/>
                    </a:solidFill>
                  </a:rPr>
                  <a:t>Reshape</a:t>
                </a:r>
                <a:endParaRPr lang="en-US" sz="800">
                  <a:solidFill>
                    <a:schemeClr val="tx1"/>
                  </a:solidFill>
                </a:endParaRPr>
              </a:p>
            </p:txBody>
          </p:sp>
          <p:cxnSp>
            <p:nvCxnSpPr>
              <p:cNvPr id="296" name="Straight Arrow Connector 295">
                <a:extLst>
                  <a:ext uri="{FF2B5EF4-FFF2-40B4-BE49-F238E27FC236}">
                    <a16:creationId xmlns:a16="http://schemas.microsoft.com/office/drawing/2014/main" id="{217FDD5A-D11F-4DB2-8067-B02E23422012}"/>
                  </a:ext>
                </a:extLst>
              </p:cNvPr>
              <p:cNvCxnSpPr>
                <a:cxnSpLocks/>
              </p:cNvCxnSpPr>
              <p:nvPr/>
            </p:nvCxnSpPr>
            <p:spPr>
              <a:xfrm>
                <a:off x="9029713"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7" name="Rectangle 296">
                <a:extLst>
                  <a:ext uri="{FF2B5EF4-FFF2-40B4-BE49-F238E27FC236}">
                    <a16:creationId xmlns:a16="http://schemas.microsoft.com/office/drawing/2014/main" id="{ECD6C3A9-479E-425E-9C5C-3CF490635425}"/>
                  </a:ext>
                </a:extLst>
              </p:cNvPr>
              <p:cNvSpPr/>
              <p:nvPr/>
            </p:nvSpPr>
            <p:spPr>
              <a:xfrm>
                <a:off x="8338251" y="2140574"/>
                <a:ext cx="713551" cy="267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err="1">
                    <a:solidFill>
                      <a:schemeClr val="tx1"/>
                    </a:solidFill>
                  </a:rPr>
                  <a:t>Transpose</a:t>
                </a:r>
                <a:endParaRPr lang="en-US" sz="800">
                  <a:solidFill>
                    <a:schemeClr val="tx1"/>
                  </a:solidFill>
                </a:endParaRPr>
              </a:p>
            </p:txBody>
          </p:sp>
        </p:grpSp>
        <p:grpSp>
          <p:nvGrpSpPr>
            <p:cNvPr id="225" name="Group 224">
              <a:extLst>
                <a:ext uri="{FF2B5EF4-FFF2-40B4-BE49-F238E27FC236}">
                  <a16:creationId xmlns:a16="http://schemas.microsoft.com/office/drawing/2014/main" id="{9D27050B-860F-4131-8178-11BAB8519049}"/>
                </a:ext>
              </a:extLst>
            </p:cNvPr>
            <p:cNvGrpSpPr/>
            <p:nvPr/>
          </p:nvGrpSpPr>
          <p:grpSpPr>
            <a:xfrm>
              <a:off x="6265334" y="3145178"/>
              <a:ext cx="4234730" cy="267464"/>
              <a:chOff x="5036186" y="2140574"/>
              <a:chExt cx="4234730" cy="267464"/>
            </a:xfrm>
          </p:grpSpPr>
          <p:cxnSp>
            <p:nvCxnSpPr>
              <p:cNvPr id="272" name="Straight Arrow Connector 271">
                <a:extLst>
                  <a:ext uri="{FF2B5EF4-FFF2-40B4-BE49-F238E27FC236}">
                    <a16:creationId xmlns:a16="http://schemas.microsoft.com/office/drawing/2014/main" id="{AEAC38C5-C47D-465A-B845-04A552C753D1}"/>
                  </a:ext>
                </a:extLst>
              </p:cNvPr>
              <p:cNvCxnSpPr>
                <a:cxnSpLocks/>
              </p:cNvCxnSpPr>
              <p:nvPr/>
            </p:nvCxnSpPr>
            <p:spPr>
              <a:xfrm>
                <a:off x="7347700"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82097B9A-041C-4CB1-B438-DB985AD8AC8C}"/>
                  </a:ext>
                </a:extLst>
              </p:cNvPr>
              <p:cNvCxnSpPr>
                <a:cxnSpLocks/>
              </p:cNvCxnSpPr>
              <p:nvPr/>
            </p:nvCxnSpPr>
            <p:spPr>
              <a:xfrm>
                <a:off x="5036186"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B552C549-B146-4551-83EF-CE25C4AFFBCC}"/>
                  </a:ext>
                </a:extLst>
              </p:cNvPr>
              <p:cNvCxnSpPr>
                <a:cxnSpLocks/>
              </p:cNvCxnSpPr>
              <p:nvPr/>
            </p:nvCxnSpPr>
            <p:spPr>
              <a:xfrm>
                <a:off x="5497280" y="2274306"/>
                <a:ext cx="2830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B5DAAFE-2220-4E9C-A82D-76FFA2C6CFDA}"/>
                  </a:ext>
                </a:extLst>
              </p:cNvPr>
              <p:cNvCxnSpPr>
                <a:cxnSpLocks/>
              </p:cNvCxnSpPr>
              <p:nvPr/>
            </p:nvCxnSpPr>
            <p:spPr>
              <a:xfrm>
                <a:off x="6053399" y="2274306"/>
                <a:ext cx="2845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A7663D7B-06D6-40B9-8D44-60909FD8EB2D}"/>
                  </a:ext>
                </a:extLst>
              </p:cNvPr>
              <p:cNvCxnSpPr>
                <a:cxnSpLocks/>
              </p:cNvCxnSpPr>
              <p:nvPr/>
            </p:nvCxnSpPr>
            <p:spPr>
              <a:xfrm>
                <a:off x="6847605"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960569AB-657B-4E1B-AEE4-4D3406261894}"/>
                  </a:ext>
                </a:extLst>
              </p:cNvPr>
              <p:cNvCxnSpPr>
                <a:cxnSpLocks/>
              </p:cNvCxnSpPr>
              <p:nvPr/>
            </p:nvCxnSpPr>
            <p:spPr>
              <a:xfrm>
                <a:off x="8096998"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8" name="Rectangle 277">
                <a:extLst>
                  <a:ext uri="{FF2B5EF4-FFF2-40B4-BE49-F238E27FC236}">
                    <a16:creationId xmlns:a16="http://schemas.microsoft.com/office/drawing/2014/main" id="{9A8D389B-A5BB-4406-9949-A3114E46D08A}"/>
                  </a:ext>
                </a:extLst>
              </p:cNvPr>
              <p:cNvSpPr/>
              <p:nvPr/>
            </p:nvSpPr>
            <p:spPr>
              <a:xfrm>
                <a:off x="5279764" y="2140574"/>
                <a:ext cx="330548" cy="267464"/>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1"/>
                    </a:solidFill>
                  </a:rPr>
                  <a:t>Add</a:t>
                </a:r>
              </a:p>
            </p:txBody>
          </p:sp>
          <p:sp>
            <p:nvSpPr>
              <p:cNvPr id="279" name="Rectangle 278">
                <a:extLst>
                  <a:ext uri="{FF2B5EF4-FFF2-40B4-BE49-F238E27FC236}">
                    <a16:creationId xmlns:a16="http://schemas.microsoft.com/office/drawing/2014/main" id="{07ABC248-2E6A-44DC-8ED8-A622AE628AC3}"/>
                  </a:ext>
                </a:extLst>
              </p:cNvPr>
              <p:cNvSpPr/>
              <p:nvPr/>
            </p:nvSpPr>
            <p:spPr>
              <a:xfrm>
                <a:off x="5781475" y="2140574"/>
                <a:ext cx="379645" cy="267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a:solidFill>
                      <a:schemeClr val="tx1"/>
                    </a:solidFill>
                  </a:rPr>
                  <a:t>MVN</a:t>
                </a:r>
                <a:endParaRPr lang="en-US" sz="800">
                  <a:solidFill>
                    <a:schemeClr val="tx1"/>
                  </a:solidFill>
                </a:endParaRPr>
              </a:p>
            </p:txBody>
          </p:sp>
          <p:sp>
            <p:nvSpPr>
              <p:cNvPr id="280" name="Rectangle 279">
                <a:extLst>
                  <a:ext uri="{FF2B5EF4-FFF2-40B4-BE49-F238E27FC236}">
                    <a16:creationId xmlns:a16="http://schemas.microsoft.com/office/drawing/2014/main" id="{F2427E33-E1F4-4358-A63B-9CB5DA590CC4}"/>
                  </a:ext>
                </a:extLst>
              </p:cNvPr>
              <p:cNvSpPr/>
              <p:nvPr/>
            </p:nvSpPr>
            <p:spPr>
              <a:xfrm>
                <a:off x="6340938" y="2140574"/>
                <a:ext cx="569125" cy="2674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err="1">
                    <a:solidFill>
                      <a:schemeClr val="tx1"/>
                    </a:solidFill>
                  </a:rPr>
                  <a:t>Multiply</a:t>
                </a:r>
                <a:endParaRPr lang="en-US" sz="800">
                  <a:solidFill>
                    <a:schemeClr val="tx1"/>
                  </a:solidFill>
                </a:endParaRPr>
              </a:p>
            </p:txBody>
          </p:sp>
          <p:sp>
            <p:nvSpPr>
              <p:cNvPr id="281" name="Rectangle 280">
                <a:extLst>
                  <a:ext uri="{FF2B5EF4-FFF2-40B4-BE49-F238E27FC236}">
                    <a16:creationId xmlns:a16="http://schemas.microsoft.com/office/drawing/2014/main" id="{7FFA97DE-5A63-441B-94A0-FBEE5A83F5F7}"/>
                  </a:ext>
                </a:extLst>
              </p:cNvPr>
              <p:cNvSpPr/>
              <p:nvPr/>
            </p:nvSpPr>
            <p:spPr>
              <a:xfrm>
                <a:off x="7089881" y="2140574"/>
                <a:ext cx="330548" cy="267464"/>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1"/>
                    </a:solidFill>
                  </a:rPr>
                  <a:t>Add</a:t>
                </a:r>
              </a:p>
            </p:txBody>
          </p:sp>
          <p:sp>
            <p:nvSpPr>
              <p:cNvPr id="282" name="Rectangle 281">
                <a:extLst>
                  <a:ext uri="{FF2B5EF4-FFF2-40B4-BE49-F238E27FC236}">
                    <a16:creationId xmlns:a16="http://schemas.microsoft.com/office/drawing/2014/main" id="{333C2DCF-01E1-4985-9BB4-012B8307F2F9}"/>
                  </a:ext>
                </a:extLst>
              </p:cNvPr>
              <p:cNvSpPr/>
              <p:nvPr/>
            </p:nvSpPr>
            <p:spPr>
              <a:xfrm>
                <a:off x="7588312" y="2140574"/>
                <a:ext cx="587729" cy="2674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err="1">
                    <a:solidFill>
                      <a:schemeClr val="tx1"/>
                    </a:solidFill>
                  </a:rPr>
                  <a:t>Reshape</a:t>
                </a:r>
                <a:endParaRPr lang="en-US" sz="800">
                  <a:solidFill>
                    <a:schemeClr val="tx1"/>
                  </a:solidFill>
                </a:endParaRPr>
              </a:p>
            </p:txBody>
          </p:sp>
          <p:cxnSp>
            <p:nvCxnSpPr>
              <p:cNvPr id="283" name="Straight Arrow Connector 282">
                <a:extLst>
                  <a:ext uri="{FF2B5EF4-FFF2-40B4-BE49-F238E27FC236}">
                    <a16:creationId xmlns:a16="http://schemas.microsoft.com/office/drawing/2014/main" id="{3FA9B5C1-847A-4CE3-A770-14B3FD95FB4D}"/>
                  </a:ext>
                </a:extLst>
              </p:cNvPr>
              <p:cNvCxnSpPr>
                <a:cxnSpLocks/>
              </p:cNvCxnSpPr>
              <p:nvPr/>
            </p:nvCxnSpPr>
            <p:spPr>
              <a:xfrm>
                <a:off x="9029713"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84" name="Rectangle 283">
                <a:extLst>
                  <a:ext uri="{FF2B5EF4-FFF2-40B4-BE49-F238E27FC236}">
                    <a16:creationId xmlns:a16="http://schemas.microsoft.com/office/drawing/2014/main" id="{F29A611C-6E05-4575-A9DA-5ED360866CC0}"/>
                  </a:ext>
                </a:extLst>
              </p:cNvPr>
              <p:cNvSpPr/>
              <p:nvPr/>
            </p:nvSpPr>
            <p:spPr>
              <a:xfrm>
                <a:off x="8338251" y="2140574"/>
                <a:ext cx="713551" cy="267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err="1">
                    <a:solidFill>
                      <a:schemeClr val="tx1"/>
                    </a:solidFill>
                  </a:rPr>
                  <a:t>Transpose</a:t>
                </a:r>
                <a:endParaRPr lang="en-US" sz="800">
                  <a:solidFill>
                    <a:schemeClr val="tx1"/>
                  </a:solidFill>
                </a:endParaRPr>
              </a:p>
            </p:txBody>
          </p:sp>
        </p:grpSp>
        <p:grpSp>
          <p:nvGrpSpPr>
            <p:cNvPr id="226" name="Group 225">
              <a:extLst>
                <a:ext uri="{FF2B5EF4-FFF2-40B4-BE49-F238E27FC236}">
                  <a16:creationId xmlns:a16="http://schemas.microsoft.com/office/drawing/2014/main" id="{F713AB75-4989-453B-B1AE-F9DB2F852DFA}"/>
                </a:ext>
              </a:extLst>
            </p:cNvPr>
            <p:cNvGrpSpPr/>
            <p:nvPr/>
          </p:nvGrpSpPr>
          <p:grpSpPr>
            <a:xfrm>
              <a:off x="7709648" y="4175986"/>
              <a:ext cx="4234730" cy="267464"/>
              <a:chOff x="5036186" y="2140574"/>
              <a:chExt cx="4234730" cy="267464"/>
            </a:xfrm>
          </p:grpSpPr>
          <p:cxnSp>
            <p:nvCxnSpPr>
              <p:cNvPr id="259" name="Straight Arrow Connector 258">
                <a:extLst>
                  <a:ext uri="{FF2B5EF4-FFF2-40B4-BE49-F238E27FC236}">
                    <a16:creationId xmlns:a16="http://schemas.microsoft.com/office/drawing/2014/main" id="{1169CF98-CB5F-4F47-A7A5-29E8ADAFBD4D}"/>
                  </a:ext>
                </a:extLst>
              </p:cNvPr>
              <p:cNvCxnSpPr>
                <a:cxnSpLocks/>
              </p:cNvCxnSpPr>
              <p:nvPr/>
            </p:nvCxnSpPr>
            <p:spPr>
              <a:xfrm>
                <a:off x="7347700"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AA911924-9DCD-4665-B324-0D1238CE3D97}"/>
                  </a:ext>
                </a:extLst>
              </p:cNvPr>
              <p:cNvCxnSpPr>
                <a:cxnSpLocks/>
              </p:cNvCxnSpPr>
              <p:nvPr/>
            </p:nvCxnSpPr>
            <p:spPr>
              <a:xfrm>
                <a:off x="5036186"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FDEE614D-8932-4577-9D00-506308C57B69}"/>
                  </a:ext>
                </a:extLst>
              </p:cNvPr>
              <p:cNvCxnSpPr>
                <a:cxnSpLocks/>
              </p:cNvCxnSpPr>
              <p:nvPr/>
            </p:nvCxnSpPr>
            <p:spPr>
              <a:xfrm>
                <a:off x="5497280" y="2274306"/>
                <a:ext cx="2830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15D5B9D4-2021-43F9-82CC-421086BC632C}"/>
                  </a:ext>
                </a:extLst>
              </p:cNvPr>
              <p:cNvCxnSpPr>
                <a:cxnSpLocks/>
              </p:cNvCxnSpPr>
              <p:nvPr/>
            </p:nvCxnSpPr>
            <p:spPr>
              <a:xfrm>
                <a:off x="6053399" y="2274306"/>
                <a:ext cx="2845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10C523DD-714D-4A49-89D8-C8A75BEF841B}"/>
                  </a:ext>
                </a:extLst>
              </p:cNvPr>
              <p:cNvCxnSpPr>
                <a:cxnSpLocks/>
              </p:cNvCxnSpPr>
              <p:nvPr/>
            </p:nvCxnSpPr>
            <p:spPr>
              <a:xfrm>
                <a:off x="6847605"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F53D6F9B-D6AF-4BC5-A2F2-DCA386E8A04C}"/>
                  </a:ext>
                </a:extLst>
              </p:cNvPr>
              <p:cNvCxnSpPr>
                <a:cxnSpLocks/>
              </p:cNvCxnSpPr>
              <p:nvPr/>
            </p:nvCxnSpPr>
            <p:spPr>
              <a:xfrm>
                <a:off x="8096998"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5" name="Rectangle 264">
                <a:extLst>
                  <a:ext uri="{FF2B5EF4-FFF2-40B4-BE49-F238E27FC236}">
                    <a16:creationId xmlns:a16="http://schemas.microsoft.com/office/drawing/2014/main" id="{7D60132C-7E1D-4106-9E1D-B94DB4313A75}"/>
                  </a:ext>
                </a:extLst>
              </p:cNvPr>
              <p:cNvSpPr/>
              <p:nvPr/>
            </p:nvSpPr>
            <p:spPr>
              <a:xfrm>
                <a:off x="5279764" y="2140574"/>
                <a:ext cx="330548" cy="267464"/>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1"/>
                    </a:solidFill>
                  </a:rPr>
                  <a:t>Add</a:t>
                </a:r>
              </a:p>
            </p:txBody>
          </p:sp>
          <p:sp>
            <p:nvSpPr>
              <p:cNvPr id="266" name="Rectangle 265">
                <a:extLst>
                  <a:ext uri="{FF2B5EF4-FFF2-40B4-BE49-F238E27FC236}">
                    <a16:creationId xmlns:a16="http://schemas.microsoft.com/office/drawing/2014/main" id="{C9DBFAEF-8E31-4DB3-8197-7381410D6F9C}"/>
                  </a:ext>
                </a:extLst>
              </p:cNvPr>
              <p:cNvSpPr/>
              <p:nvPr/>
            </p:nvSpPr>
            <p:spPr>
              <a:xfrm>
                <a:off x="5781475" y="2140574"/>
                <a:ext cx="379645" cy="26746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a:solidFill>
                      <a:schemeClr val="tx1"/>
                    </a:solidFill>
                  </a:rPr>
                  <a:t>MVN</a:t>
                </a:r>
                <a:endParaRPr lang="en-US" sz="800">
                  <a:solidFill>
                    <a:schemeClr val="tx1"/>
                  </a:solidFill>
                </a:endParaRPr>
              </a:p>
            </p:txBody>
          </p:sp>
          <p:sp>
            <p:nvSpPr>
              <p:cNvPr id="267" name="Rectangle 266">
                <a:extLst>
                  <a:ext uri="{FF2B5EF4-FFF2-40B4-BE49-F238E27FC236}">
                    <a16:creationId xmlns:a16="http://schemas.microsoft.com/office/drawing/2014/main" id="{825E2052-250B-4002-805E-B7B78EA49A84}"/>
                  </a:ext>
                </a:extLst>
              </p:cNvPr>
              <p:cNvSpPr/>
              <p:nvPr/>
            </p:nvSpPr>
            <p:spPr>
              <a:xfrm>
                <a:off x="6340938" y="2140574"/>
                <a:ext cx="569125" cy="2674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err="1">
                    <a:solidFill>
                      <a:schemeClr val="tx1"/>
                    </a:solidFill>
                  </a:rPr>
                  <a:t>Multiply</a:t>
                </a:r>
                <a:endParaRPr lang="en-US" sz="800">
                  <a:solidFill>
                    <a:schemeClr val="tx1"/>
                  </a:solidFill>
                </a:endParaRPr>
              </a:p>
            </p:txBody>
          </p:sp>
          <p:sp>
            <p:nvSpPr>
              <p:cNvPr id="268" name="Rectangle 267">
                <a:extLst>
                  <a:ext uri="{FF2B5EF4-FFF2-40B4-BE49-F238E27FC236}">
                    <a16:creationId xmlns:a16="http://schemas.microsoft.com/office/drawing/2014/main" id="{5DF1E8BC-9DBA-4E93-8384-5EF89DF189A7}"/>
                  </a:ext>
                </a:extLst>
              </p:cNvPr>
              <p:cNvSpPr/>
              <p:nvPr/>
            </p:nvSpPr>
            <p:spPr>
              <a:xfrm>
                <a:off x="7089881" y="2140574"/>
                <a:ext cx="330548" cy="267464"/>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1"/>
                    </a:solidFill>
                  </a:rPr>
                  <a:t>Add</a:t>
                </a:r>
              </a:p>
            </p:txBody>
          </p:sp>
          <p:sp>
            <p:nvSpPr>
              <p:cNvPr id="269" name="Rectangle 268">
                <a:extLst>
                  <a:ext uri="{FF2B5EF4-FFF2-40B4-BE49-F238E27FC236}">
                    <a16:creationId xmlns:a16="http://schemas.microsoft.com/office/drawing/2014/main" id="{6E40953A-7E24-40A8-B6DF-C98F96F1DF67}"/>
                  </a:ext>
                </a:extLst>
              </p:cNvPr>
              <p:cNvSpPr/>
              <p:nvPr/>
            </p:nvSpPr>
            <p:spPr>
              <a:xfrm>
                <a:off x="7588312" y="2140574"/>
                <a:ext cx="587729" cy="2674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dirty="0">
                    <a:solidFill>
                      <a:schemeClr val="tx1"/>
                    </a:solidFill>
                  </a:rPr>
                  <a:t>Reshape</a:t>
                </a:r>
                <a:endParaRPr lang="en-US" sz="800" dirty="0">
                  <a:solidFill>
                    <a:schemeClr val="tx1"/>
                  </a:solidFill>
                </a:endParaRPr>
              </a:p>
            </p:txBody>
          </p:sp>
          <p:cxnSp>
            <p:nvCxnSpPr>
              <p:cNvPr id="270" name="Straight Arrow Connector 269">
                <a:extLst>
                  <a:ext uri="{FF2B5EF4-FFF2-40B4-BE49-F238E27FC236}">
                    <a16:creationId xmlns:a16="http://schemas.microsoft.com/office/drawing/2014/main" id="{47038EBA-BD1C-4588-B28A-867B1E3568BB}"/>
                  </a:ext>
                </a:extLst>
              </p:cNvPr>
              <p:cNvCxnSpPr>
                <a:cxnSpLocks/>
              </p:cNvCxnSpPr>
              <p:nvPr/>
            </p:nvCxnSpPr>
            <p:spPr>
              <a:xfrm>
                <a:off x="9029713" y="2274306"/>
                <a:ext cx="24120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71" name="Rectangle 270">
                <a:extLst>
                  <a:ext uri="{FF2B5EF4-FFF2-40B4-BE49-F238E27FC236}">
                    <a16:creationId xmlns:a16="http://schemas.microsoft.com/office/drawing/2014/main" id="{64B246CD-7DED-4055-A076-48DA3C0C42B0}"/>
                  </a:ext>
                </a:extLst>
              </p:cNvPr>
              <p:cNvSpPr/>
              <p:nvPr/>
            </p:nvSpPr>
            <p:spPr>
              <a:xfrm>
                <a:off x="8338251" y="2140574"/>
                <a:ext cx="713551" cy="2674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pl-PL" sz="800" err="1">
                    <a:solidFill>
                      <a:schemeClr val="tx1"/>
                    </a:solidFill>
                  </a:rPr>
                  <a:t>Transpose</a:t>
                </a:r>
                <a:endParaRPr lang="en-US" sz="800">
                  <a:solidFill>
                    <a:schemeClr val="tx1"/>
                  </a:solidFill>
                </a:endParaRPr>
              </a:p>
            </p:txBody>
          </p:sp>
        </p:grpSp>
        <p:sp>
          <p:nvSpPr>
            <p:cNvPr id="227" name="Rectangle 226">
              <a:extLst>
                <a:ext uri="{FF2B5EF4-FFF2-40B4-BE49-F238E27FC236}">
                  <a16:creationId xmlns:a16="http://schemas.microsoft.com/office/drawing/2014/main" id="{9F34466F-9200-4A87-973C-6526529C3AD4}"/>
                </a:ext>
              </a:extLst>
            </p:cNvPr>
            <p:cNvSpPr/>
            <p:nvPr/>
          </p:nvSpPr>
          <p:spPr>
            <a:xfrm>
              <a:off x="5211879" y="4102203"/>
              <a:ext cx="140320"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a</a:t>
              </a:r>
            </a:p>
          </p:txBody>
        </p:sp>
        <p:sp>
          <p:nvSpPr>
            <p:cNvPr id="228" name="Rectangle 227">
              <a:extLst>
                <a:ext uri="{FF2B5EF4-FFF2-40B4-BE49-F238E27FC236}">
                  <a16:creationId xmlns:a16="http://schemas.microsoft.com/office/drawing/2014/main" id="{E8044235-5513-46D7-9D47-14F5262A8813}"/>
                </a:ext>
              </a:extLst>
            </p:cNvPr>
            <p:cNvSpPr/>
            <p:nvPr/>
          </p:nvSpPr>
          <p:spPr>
            <a:xfrm>
              <a:off x="4277687" y="2085137"/>
              <a:ext cx="270701"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dirty="0">
                  <a:solidFill>
                    <a:schemeClr val="bg1">
                      <a:lumMod val="50000"/>
                    </a:schemeClr>
                  </a:solidFill>
                </a:rPr>
                <a:t>Need</a:t>
              </a:r>
            </a:p>
          </p:txBody>
        </p:sp>
        <p:sp>
          <p:nvSpPr>
            <p:cNvPr id="229" name="Rectangle 228">
              <a:extLst>
                <a:ext uri="{FF2B5EF4-FFF2-40B4-BE49-F238E27FC236}">
                  <a16:creationId xmlns:a16="http://schemas.microsoft.com/office/drawing/2014/main" id="{3CB13DAB-39FF-45B9-9755-F9059E29CC08}"/>
                </a:ext>
              </a:extLst>
            </p:cNvPr>
            <p:cNvSpPr/>
            <p:nvPr/>
          </p:nvSpPr>
          <p:spPr>
            <a:xfrm>
              <a:off x="4548387" y="2085137"/>
              <a:ext cx="88883"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a</a:t>
              </a:r>
            </a:p>
          </p:txBody>
        </p:sp>
        <p:sp>
          <p:nvSpPr>
            <p:cNvPr id="230" name="Rectangle 229">
              <a:extLst>
                <a:ext uri="{FF2B5EF4-FFF2-40B4-BE49-F238E27FC236}">
                  <a16:creationId xmlns:a16="http://schemas.microsoft.com/office/drawing/2014/main" id="{DA44971F-337E-4FF8-9C4F-9F72C57D9996}"/>
                </a:ext>
              </a:extLst>
            </p:cNvPr>
            <p:cNvSpPr/>
            <p:nvPr/>
          </p:nvSpPr>
          <p:spPr>
            <a:xfrm>
              <a:off x="4637271" y="2085137"/>
              <a:ext cx="261947"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good</a:t>
              </a:r>
            </a:p>
          </p:txBody>
        </p:sp>
        <p:sp>
          <p:nvSpPr>
            <p:cNvPr id="231" name="Rectangle 230">
              <a:extLst>
                <a:ext uri="{FF2B5EF4-FFF2-40B4-BE49-F238E27FC236}">
                  <a16:creationId xmlns:a16="http://schemas.microsoft.com/office/drawing/2014/main" id="{BC4D6612-E281-4FDA-BC31-00B4159414E9}"/>
                </a:ext>
              </a:extLst>
            </p:cNvPr>
            <p:cNvSpPr/>
            <p:nvPr/>
          </p:nvSpPr>
          <p:spPr>
            <a:xfrm>
              <a:off x="4895090" y="2085137"/>
              <a:ext cx="288909"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laugh</a:t>
              </a:r>
            </a:p>
          </p:txBody>
        </p:sp>
        <p:sp>
          <p:nvSpPr>
            <p:cNvPr id="232" name="TextBox 231">
              <a:extLst>
                <a:ext uri="{FF2B5EF4-FFF2-40B4-BE49-F238E27FC236}">
                  <a16:creationId xmlns:a16="http://schemas.microsoft.com/office/drawing/2014/main" id="{DF4072DD-31A7-4CA7-BE19-C06CAC970D45}"/>
                </a:ext>
              </a:extLst>
            </p:cNvPr>
            <p:cNvSpPr txBox="1"/>
            <p:nvPr/>
          </p:nvSpPr>
          <p:spPr>
            <a:xfrm>
              <a:off x="4012770" y="1661721"/>
              <a:ext cx="2169624" cy="491225"/>
            </a:xfrm>
            <a:prstGeom prst="rect">
              <a:avLst/>
            </a:prstGeom>
            <a:noFill/>
          </p:spPr>
          <p:txBody>
            <a:bodyPr wrap="square" rtlCol="0" anchor="ctr" anchorCtr="1">
              <a:noAutofit/>
            </a:bodyPr>
            <a:lstStyle/>
            <a:p>
              <a:r>
                <a:rPr lang="en-US" sz="1400" dirty="0"/>
                <a:t>Need a good laugh</a:t>
              </a:r>
            </a:p>
          </p:txBody>
        </p:sp>
        <p:sp>
          <p:nvSpPr>
            <p:cNvPr id="233" name="TextBox 232">
              <a:extLst>
                <a:ext uri="{FF2B5EF4-FFF2-40B4-BE49-F238E27FC236}">
                  <a16:creationId xmlns:a16="http://schemas.microsoft.com/office/drawing/2014/main" id="{400A2170-EFCF-47CA-8F9D-7B592AB67BF4}"/>
                </a:ext>
              </a:extLst>
            </p:cNvPr>
            <p:cNvSpPr txBox="1"/>
            <p:nvPr/>
          </p:nvSpPr>
          <p:spPr>
            <a:xfrm>
              <a:off x="3913570" y="2658593"/>
              <a:ext cx="4378033" cy="491225"/>
            </a:xfrm>
            <a:prstGeom prst="rect">
              <a:avLst/>
            </a:prstGeom>
            <a:noFill/>
          </p:spPr>
          <p:txBody>
            <a:bodyPr wrap="square" rtlCol="0" anchor="ctr" anchorCtr="1">
              <a:noAutofit/>
            </a:bodyPr>
            <a:lstStyle/>
            <a:p>
              <a:r>
                <a:rPr lang="en-US" sz="1400" dirty="0"/>
                <a:t>What is the weather going to be like today?</a:t>
              </a:r>
            </a:p>
          </p:txBody>
        </p:sp>
        <p:sp>
          <p:nvSpPr>
            <p:cNvPr id="234" name="Rectangle 233">
              <a:extLst>
                <a:ext uri="{FF2B5EF4-FFF2-40B4-BE49-F238E27FC236}">
                  <a16:creationId xmlns:a16="http://schemas.microsoft.com/office/drawing/2014/main" id="{E234315D-2AFA-4797-90A7-E24947D29EF8}"/>
                </a:ext>
              </a:extLst>
            </p:cNvPr>
            <p:cNvSpPr/>
            <p:nvPr/>
          </p:nvSpPr>
          <p:spPr>
            <a:xfrm>
              <a:off x="4302857" y="3071395"/>
              <a:ext cx="264238"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What</a:t>
              </a:r>
            </a:p>
          </p:txBody>
        </p:sp>
        <p:sp>
          <p:nvSpPr>
            <p:cNvPr id="235" name="Rectangle 234">
              <a:extLst>
                <a:ext uri="{FF2B5EF4-FFF2-40B4-BE49-F238E27FC236}">
                  <a16:creationId xmlns:a16="http://schemas.microsoft.com/office/drawing/2014/main" id="{EC3BD902-1685-4D7E-B38D-A2786E324FAA}"/>
                </a:ext>
              </a:extLst>
            </p:cNvPr>
            <p:cNvSpPr/>
            <p:nvPr/>
          </p:nvSpPr>
          <p:spPr>
            <a:xfrm>
              <a:off x="4563587" y="3071395"/>
              <a:ext cx="127427" cy="413185"/>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is</a:t>
              </a:r>
            </a:p>
          </p:txBody>
        </p:sp>
        <p:sp>
          <p:nvSpPr>
            <p:cNvPr id="236" name="Rectangle 235">
              <a:extLst>
                <a:ext uri="{FF2B5EF4-FFF2-40B4-BE49-F238E27FC236}">
                  <a16:creationId xmlns:a16="http://schemas.microsoft.com/office/drawing/2014/main" id="{B9C9912F-1CEE-418D-B2BC-F1AE9E1DA232}"/>
                </a:ext>
              </a:extLst>
            </p:cNvPr>
            <p:cNvSpPr/>
            <p:nvPr/>
          </p:nvSpPr>
          <p:spPr>
            <a:xfrm>
              <a:off x="4689971" y="3071395"/>
              <a:ext cx="171130"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the</a:t>
              </a:r>
            </a:p>
          </p:txBody>
        </p:sp>
        <p:sp>
          <p:nvSpPr>
            <p:cNvPr id="237" name="Rectangle 236">
              <a:extLst>
                <a:ext uri="{FF2B5EF4-FFF2-40B4-BE49-F238E27FC236}">
                  <a16:creationId xmlns:a16="http://schemas.microsoft.com/office/drawing/2014/main" id="{FB131169-7B36-4129-96D7-ADBABAE398F9}"/>
                </a:ext>
              </a:extLst>
            </p:cNvPr>
            <p:cNvSpPr/>
            <p:nvPr/>
          </p:nvSpPr>
          <p:spPr>
            <a:xfrm>
              <a:off x="4856240" y="3071395"/>
              <a:ext cx="371758"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weather</a:t>
              </a:r>
            </a:p>
          </p:txBody>
        </p:sp>
        <p:sp>
          <p:nvSpPr>
            <p:cNvPr id="238" name="Rectangle 237">
              <a:extLst>
                <a:ext uri="{FF2B5EF4-FFF2-40B4-BE49-F238E27FC236}">
                  <a16:creationId xmlns:a16="http://schemas.microsoft.com/office/drawing/2014/main" id="{5D8C2A8F-D070-465F-88D3-F4AF86540396}"/>
                </a:ext>
              </a:extLst>
            </p:cNvPr>
            <p:cNvSpPr/>
            <p:nvPr/>
          </p:nvSpPr>
          <p:spPr>
            <a:xfrm>
              <a:off x="5224961" y="3071395"/>
              <a:ext cx="278210"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going</a:t>
              </a:r>
            </a:p>
          </p:txBody>
        </p:sp>
        <p:sp>
          <p:nvSpPr>
            <p:cNvPr id="239" name="Rectangle 238">
              <a:extLst>
                <a:ext uri="{FF2B5EF4-FFF2-40B4-BE49-F238E27FC236}">
                  <a16:creationId xmlns:a16="http://schemas.microsoft.com/office/drawing/2014/main" id="{95833E02-8BFA-44E3-AD78-0E931C32E71C}"/>
                </a:ext>
              </a:extLst>
            </p:cNvPr>
            <p:cNvSpPr/>
            <p:nvPr/>
          </p:nvSpPr>
          <p:spPr>
            <a:xfrm>
              <a:off x="5492846" y="3071395"/>
              <a:ext cx="120882"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to</a:t>
              </a:r>
            </a:p>
          </p:txBody>
        </p:sp>
        <p:sp>
          <p:nvSpPr>
            <p:cNvPr id="240" name="Rectangle 239">
              <a:extLst>
                <a:ext uri="{FF2B5EF4-FFF2-40B4-BE49-F238E27FC236}">
                  <a16:creationId xmlns:a16="http://schemas.microsoft.com/office/drawing/2014/main" id="{94BDBF01-D204-4337-AB48-9AAA266FB91E}"/>
                </a:ext>
              </a:extLst>
            </p:cNvPr>
            <p:cNvSpPr/>
            <p:nvPr/>
          </p:nvSpPr>
          <p:spPr>
            <a:xfrm>
              <a:off x="5610083" y="3071395"/>
              <a:ext cx="148217"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be</a:t>
              </a:r>
            </a:p>
          </p:txBody>
        </p:sp>
        <p:sp>
          <p:nvSpPr>
            <p:cNvPr id="241" name="Rectangle 240">
              <a:extLst>
                <a:ext uri="{FF2B5EF4-FFF2-40B4-BE49-F238E27FC236}">
                  <a16:creationId xmlns:a16="http://schemas.microsoft.com/office/drawing/2014/main" id="{1F2133E5-9445-4C98-8AA3-D0E0CB2A533D}"/>
                </a:ext>
              </a:extLst>
            </p:cNvPr>
            <p:cNvSpPr/>
            <p:nvPr/>
          </p:nvSpPr>
          <p:spPr>
            <a:xfrm>
              <a:off x="5743140" y="3071395"/>
              <a:ext cx="200767"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like</a:t>
              </a:r>
            </a:p>
          </p:txBody>
        </p:sp>
        <p:sp>
          <p:nvSpPr>
            <p:cNvPr id="242" name="Rectangle 241">
              <a:extLst>
                <a:ext uri="{FF2B5EF4-FFF2-40B4-BE49-F238E27FC236}">
                  <a16:creationId xmlns:a16="http://schemas.microsoft.com/office/drawing/2014/main" id="{37C353BB-1743-455D-A76D-BC441AA7B0F8}"/>
                </a:ext>
              </a:extLst>
            </p:cNvPr>
            <p:cNvSpPr/>
            <p:nvPr/>
          </p:nvSpPr>
          <p:spPr>
            <a:xfrm>
              <a:off x="5939821" y="3071395"/>
              <a:ext cx="328891"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today?</a:t>
              </a:r>
            </a:p>
          </p:txBody>
        </p:sp>
        <p:sp>
          <p:nvSpPr>
            <p:cNvPr id="243" name="TextBox 242">
              <a:extLst>
                <a:ext uri="{FF2B5EF4-FFF2-40B4-BE49-F238E27FC236}">
                  <a16:creationId xmlns:a16="http://schemas.microsoft.com/office/drawing/2014/main" id="{A6852E34-63FE-433F-80AB-9A1405CFA9F6}"/>
                </a:ext>
              </a:extLst>
            </p:cNvPr>
            <p:cNvSpPr txBox="1"/>
            <p:nvPr/>
          </p:nvSpPr>
          <p:spPr>
            <a:xfrm>
              <a:off x="3773083" y="3572580"/>
              <a:ext cx="7303429" cy="791123"/>
            </a:xfrm>
            <a:prstGeom prst="rect">
              <a:avLst/>
            </a:prstGeom>
            <a:noFill/>
          </p:spPr>
          <p:txBody>
            <a:bodyPr wrap="square" rtlCol="0" anchor="ctr" anchorCtr="1">
              <a:noAutofit/>
            </a:bodyPr>
            <a:lstStyle/>
            <a:p>
              <a:r>
                <a:rPr lang="en-US" sz="1400" dirty="0"/>
                <a:t>What is the term for a task that lends itself to being solved by a computer?</a:t>
              </a:r>
            </a:p>
          </p:txBody>
        </p:sp>
        <p:sp>
          <p:nvSpPr>
            <p:cNvPr id="244" name="Rectangle 243">
              <a:extLst>
                <a:ext uri="{FF2B5EF4-FFF2-40B4-BE49-F238E27FC236}">
                  <a16:creationId xmlns:a16="http://schemas.microsoft.com/office/drawing/2014/main" id="{69CBD981-E7A5-4666-AC19-25C1A3FC85E5}"/>
                </a:ext>
              </a:extLst>
            </p:cNvPr>
            <p:cNvSpPr/>
            <p:nvPr/>
          </p:nvSpPr>
          <p:spPr>
            <a:xfrm>
              <a:off x="4306014" y="4102203"/>
              <a:ext cx="263976"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What</a:t>
              </a:r>
            </a:p>
          </p:txBody>
        </p:sp>
        <p:sp>
          <p:nvSpPr>
            <p:cNvPr id="245" name="Rectangle 244">
              <a:extLst>
                <a:ext uri="{FF2B5EF4-FFF2-40B4-BE49-F238E27FC236}">
                  <a16:creationId xmlns:a16="http://schemas.microsoft.com/office/drawing/2014/main" id="{791D35EB-E10E-43AB-80BA-30440F191D1D}"/>
                </a:ext>
              </a:extLst>
            </p:cNvPr>
            <p:cNvSpPr/>
            <p:nvPr/>
          </p:nvSpPr>
          <p:spPr>
            <a:xfrm>
              <a:off x="4570597" y="4102203"/>
              <a:ext cx="109947"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is</a:t>
              </a:r>
            </a:p>
          </p:txBody>
        </p:sp>
        <p:sp>
          <p:nvSpPr>
            <p:cNvPr id="246" name="Rectangle 245">
              <a:extLst>
                <a:ext uri="{FF2B5EF4-FFF2-40B4-BE49-F238E27FC236}">
                  <a16:creationId xmlns:a16="http://schemas.microsoft.com/office/drawing/2014/main" id="{07D9F567-C1AA-467A-ACB5-A66DAEBC0BF4}"/>
                </a:ext>
              </a:extLst>
            </p:cNvPr>
            <p:cNvSpPr/>
            <p:nvPr/>
          </p:nvSpPr>
          <p:spPr>
            <a:xfrm>
              <a:off x="4679330" y="4102203"/>
              <a:ext cx="184056"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the</a:t>
              </a:r>
            </a:p>
          </p:txBody>
        </p:sp>
        <p:sp>
          <p:nvSpPr>
            <p:cNvPr id="247" name="Rectangle 246">
              <a:extLst>
                <a:ext uri="{FF2B5EF4-FFF2-40B4-BE49-F238E27FC236}">
                  <a16:creationId xmlns:a16="http://schemas.microsoft.com/office/drawing/2014/main" id="{5C4121A2-0C40-417B-B3B7-0E5189D3285A}"/>
                </a:ext>
              </a:extLst>
            </p:cNvPr>
            <p:cNvSpPr/>
            <p:nvPr/>
          </p:nvSpPr>
          <p:spPr>
            <a:xfrm>
              <a:off x="4857920" y="4102203"/>
              <a:ext cx="226578"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term</a:t>
              </a:r>
            </a:p>
          </p:txBody>
        </p:sp>
        <p:sp>
          <p:nvSpPr>
            <p:cNvPr id="248" name="Rectangle 247">
              <a:extLst>
                <a:ext uri="{FF2B5EF4-FFF2-40B4-BE49-F238E27FC236}">
                  <a16:creationId xmlns:a16="http://schemas.microsoft.com/office/drawing/2014/main" id="{712FFF27-5ACC-4F94-B492-5D37721C35B0}"/>
                </a:ext>
              </a:extLst>
            </p:cNvPr>
            <p:cNvSpPr/>
            <p:nvPr/>
          </p:nvSpPr>
          <p:spPr>
            <a:xfrm>
              <a:off x="5080307" y="4102203"/>
              <a:ext cx="155448"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for</a:t>
              </a:r>
            </a:p>
          </p:txBody>
        </p:sp>
        <p:sp>
          <p:nvSpPr>
            <p:cNvPr id="249" name="Rectangle 248">
              <a:extLst>
                <a:ext uri="{FF2B5EF4-FFF2-40B4-BE49-F238E27FC236}">
                  <a16:creationId xmlns:a16="http://schemas.microsoft.com/office/drawing/2014/main" id="{70218DF7-12A5-44E1-98DA-37AC9E852D45}"/>
                </a:ext>
              </a:extLst>
            </p:cNvPr>
            <p:cNvSpPr/>
            <p:nvPr/>
          </p:nvSpPr>
          <p:spPr>
            <a:xfrm>
              <a:off x="5337438" y="4102203"/>
              <a:ext cx="210312"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task</a:t>
              </a:r>
            </a:p>
          </p:txBody>
        </p:sp>
        <p:sp>
          <p:nvSpPr>
            <p:cNvPr id="250" name="Rectangle 249">
              <a:extLst>
                <a:ext uri="{FF2B5EF4-FFF2-40B4-BE49-F238E27FC236}">
                  <a16:creationId xmlns:a16="http://schemas.microsoft.com/office/drawing/2014/main" id="{EF467011-6D88-41E2-9254-A855678671C8}"/>
                </a:ext>
              </a:extLst>
            </p:cNvPr>
            <p:cNvSpPr/>
            <p:nvPr/>
          </p:nvSpPr>
          <p:spPr>
            <a:xfrm>
              <a:off x="5546986" y="4102203"/>
              <a:ext cx="193168"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that</a:t>
              </a:r>
            </a:p>
          </p:txBody>
        </p:sp>
        <p:sp>
          <p:nvSpPr>
            <p:cNvPr id="251" name="Rectangle 250">
              <a:extLst>
                <a:ext uri="{FF2B5EF4-FFF2-40B4-BE49-F238E27FC236}">
                  <a16:creationId xmlns:a16="http://schemas.microsoft.com/office/drawing/2014/main" id="{9A8F3354-9CC3-4B98-B14C-A031CB1A3388}"/>
                </a:ext>
              </a:extLst>
            </p:cNvPr>
            <p:cNvSpPr/>
            <p:nvPr/>
          </p:nvSpPr>
          <p:spPr>
            <a:xfrm>
              <a:off x="5738516" y="4102203"/>
              <a:ext cx="275174"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lends</a:t>
              </a:r>
            </a:p>
          </p:txBody>
        </p:sp>
        <p:sp>
          <p:nvSpPr>
            <p:cNvPr id="252" name="Rectangle 251">
              <a:extLst>
                <a:ext uri="{FF2B5EF4-FFF2-40B4-BE49-F238E27FC236}">
                  <a16:creationId xmlns:a16="http://schemas.microsoft.com/office/drawing/2014/main" id="{144CE826-D791-459F-9116-CD63815F80A2}"/>
                </a:ext>
              </a:extLst>
            </p:cNvPr>
            <p:cNvSpPr/>
            <p:nvPr/>
          </p:nvSpPr>
          <p:spPr>
            <a:xfrm>
              <a:off x="6013346" y="4102203"/>
              <a:ext cx="228600"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itself</a:t>
              </a:r>
            </a:p>
          </p:txBody>
        </p:sp>
        <p:sp>
          <p:nvSpPr>
            <p:cNvPr id="253" name="Rectangle 252">
              <a:extLst>
                <a:ext uri="{FF2B5EF4-FFF2-40B4-BE49-F238E27FC236}">
                  <a16:creationId xmlns:a16="http://schemas.microsoft.com/office/drawing/2014/main" id="{EF9A1244-E1B8-4CBD-BFCA-A2B4608A227E}"/>
                </a:ext>
              </a:extLst>
            </p:cNvPr>
            <p:cNvSpPr/>
            <p:nvPr/>
          </p:nvSpPr>
          <p:spPr>
            <a:xfrm>
              <a:off x="6239358" y="4102203"/>
              <a:ext cx="128779"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to</a:t>
              </a:r>
            </a:p>
          </p:txBody>
        </p:sp>
        <p:sp>
          <p:nvSpPr>
            <p:cNvPr id="254" name="Rectangle 253">
              <a:extLst>
                <a:ext uri="{FF2B5EF4-FFF2-40B4-BE49-F238E27FC236}">
                  <a16:creationId xmlns:a16="http://schemas.microsoft.com/office/drawing/2014/main" id="{7BE39048-247A-4414-98F9-EEC90E594166}"/>
                </a:ext>
              </a:extLst>
            </p:cNvPr>
            <p:cNvSpPr/>
            <p:nvPr/>
          </p:nvSpPr>
          <p:spPr>
            <a:xfrm>
              <a:off x="6367873" y="4102203"/>
              <a:ext cx="274320"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being</a:t>
              </a:r>
            </a:p>
          </p:txBody>
        </p:sp>
        <p:sp>
          <p:nvSpPr>
            <p:cNvPr id="255" name="Rectangle 254">
              <a:extLst>
                <a:ext uri="{FF2B5EF4-FFF2-40B4-BE49-F238E27FC236}">
                  <a16:creationId xmlns:a16="http://schemas.microsoft.com/office/drawing/2014/main" id="{C78B9408-616D-4551-83B6-8C8DB5E1C51A}"/>
                </a:ext>
              </a:extLst>
            </p:cNvPr>
            <p:cNvSpPr/>
            <p:nvPr/>
          </p:nvSpPr>
          <p:spPr>
            <a:xfrm>
              <a:off x="6639575" y="4102203"/>
              <a:ext cx="320040"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solved</a:t>
              </a:r>
            </a:p>
          </p:txBody>
        </p:sp>
        <p:sp>
          <p:nvSpPr>
            <p:cNvPr id="256" name="Rectangle 255">
              <a:extLst>
                <a:ext uri="{FF2B5EF4-FFF2-40B4-BE49-F238E27FC236}">
                  <a16:creationId xmlns:a16="http://schemas.microsoft.com/office/drawing/2014/main" id="{493A2C37-A277-41ED-A695-DDD4CF05D909}"/>
                </a:ext>
              </a:extLst>
            </p:cNvPr>
            <p:cNvSpPr/>
            <p:nvPr/>
          </p:nvSpPr>
          <p:spPr>
            <a:xfrm>
              <a:off x="6957365" y="4102203"/>
              <a:ext cx="146304"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by</a:t>
              </a:r>
            </a:p>
          </p:txBody>
        </p:sp>
        <p:sp>
          <p:nvSpPr>
            <p:cNvPr id="257" name="Rectangle 256">
              <a:extLst>
                <a:ext uri="{FF2B5EF4-FFF2-40B4-BE49-F238E27FC236}">
                  <a16:creationId xmlns:a16="http://schemas.microsoft.com/office/drawing/2014/main" id="{17C5CD0A-2B65-4980-BD9B-89A1C79DE173}"/>
                </a:ext>
              </a:extLst>
            </p:cNvPr>
            <p:cNvSpPr/>
            <p:nvPr/>
          </p:nvSpPr>
          <p:spPr>
            <a:xfrm>
              <a:off x="7099294" y="4102203"/>
              <a:ext cx="109728" cy="41503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a</a:t>
              </a:r>
            </a:p>
          </p:txBody>
        </p:sp>
        <p:sp>
          <p:nvSpPr>
            <p:cNvPr id="258" name="Rectangle 257">
              <a:extLst>
                <a:ext uri="{FF2B5EF4-FFF2-40B4-BE49-F238E27FC236}">
                  <a16:creationId xmlns:a16="http://schemas.microsoft.com/office/drawing/2014/main" id="{16B0B487-A499-437F-88BE-696BA5231161}"/>
                </a:ext>
              </a:extLst>
            </p:cNvPr>
            <p:cNvSpPr/>
            <p:nvPr/>
          </p:nvSpPr>
          <p:spPr>
            <a:xfrm>
              <a:off x="7201406" y="4102203"/>
              <a:ext cx="530352" cy="415030"/>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700">
                  <a:solidFill>
                    <a:schemeClr val="bg1">
                      <a:lumMod val="50000"/>
                    </a:schemeClr>
                  </a:solidFill>
                </a:rPr>
                <a:t>computer?</a:t>
              </a:r>
            </a:p>
          </p:txBody>
        </p:sp>
      </p:grpSp>
      <p:sp>
        <p:nvSpPr>
          <p:cNvPr id="298" name="TextBox 297">
            <a:extLst>
              <a:ext uri="{FF2B5EF4-FFF2-40B4-BE49-F238E27FC236}">
                <a16:creationId xmlns:a16="http://schemas.microsoft.com/office/drawing/2014/main" id="{A2260855-E2A2-462D-9892-FF8F9776E0CC}"/>
              </a:ext>
            </a:extLst>
          </p:cNvPr>
          <p:cNvSpPr txBox="1"/>
          <p:nvPr/>
        </p:nvSpPr>
        <p:spPr>
          <a:xfrm>
            <a:off x="630635" y="5558862"/>
            <a:ext cx="3513017" cy="461665"/>
          </a:xfrm>
          <a:prstGeom prst="rect">
            <a:avLst/>
          </a:prstGeom>
          <a:noFill/>
        </p:spPr>
        <p:txBody>
          <a:bodyPr wrap="square">
            <a:spAutoFit/>
          </a:bodyPr>
          <a:lstStyle/>
          <a:p>
            <a:pPr defTabSz="488950" hangingPunct="0">
              <a:spcBef>
                <a:spcPct val="0"/>
              </a:spcBef>
              <a:spcAft>
                <a:spcPts val="1200"/>
              </a:spcAft>
              <a:defRPr/>
            </a:pPr>
            <a:r>
              <a:rPr lang="en-US" sz="1200" b="1" kern="0" dirty="0">
                <a:solidFill>
                  <a:srgbClr val="FFFF00"/>
                </a:solidFill>
                <a:sym typeface="Helvetica Neue"/>
              </a:rPr>
              <a:t>Note: </a:t>
            </a:r>
            <a:r>
              <a:rPr lang="en-US" sz="1200" kern="0" dirty="0">
                <a:sym typeface="Helvetica Neue"/>
              </a:rPr>
              <a:t>In OpenVINO™ 2022.1, Dynamic Input Shapes run on CPUs only. </a:t>
            </a:r>
          </a:p>
        </p:txBody>
      </p:sp>
      <p:sp>
        <p:nvSpPr>
          <p:cNvPr id="7" name="TextBox 6">
            <a:extLst>
              <a:ext uri="{FF2B5EF4-FFF2-40B4-BE49-F238E27FC236}">
                <a16:creationId xmlns:a16="http://schemas.microsoft.com/office/drawing/2014/main" id="{CC2013F3-854E-4534-951B-09B3D1B149E5}"/>
              </a:ext>
            </a:extLst>
          </p:cNvPr>
          <p:cNvSpPr txBox="1"/>
          <p:nvPr/>
        </p:nvSpPr>
        <p:spPr>
          <a:xfrm>
            <a:off x="4463221" y="4351524"/>
            <a:ext cx="6864724" cy="2123658"/>
          </a:xfrm>
          <a:prstGeom prst="rect">
            <a:avLst/>
          </a:prstGeom>
          <a:noFill/>
        </p:spPr>
        <p:txBody>
          <a:bodyPr wrap="square" rtlCol="0">
            <a:spAutoFit/>
          </a:bodyPr>
          <a:lstStyle/>
          <a:p>
            <a:r>
              <a:rPr lang="en-US" sz="1200" dirty="0"/>
              <a:t>Code Sample:</a:t>
            </a:r>
          </a:p>
          <a:p>
            <a:pPr lvl="1"/>
            <a:r>
              <a:rPr lang="en-US" sz="1200" dirty="0">
                <a:solidFill>
                  <a:srgbClr val="FFFF00"/>
                </a:solidFill>
              </a:rPr>
              <a:t>import </a:t>
            </a:r>
            <a:r>
              <a:rPr lang="en-US" sz="1200" dirty="0" err="1">
                <a:solidFill>
                  <a:srgbClr val="FFFF00"/>
                </a:solidFill>
              </a:rPr>
              <a:t>openvino.runtime</a:t>
            </a:r>
            <a:r>
              <a:rPr lang="en-US" sz="1200" dirty="0">
                <a:solidFill>
                  <a:srgbClr val="FFFF00"/>
                </a:solidFill>
              </a:rPr>
              <a:t> as </a:t>
            </a:r>
            <a:r>
              <a:rPr lang="en-US" sz="1200" dirty="0" err="1">
                <a:solidFill>
                  <a:srgbClr val="FFFF00"/>
                </a:solidFill>
              </a:rPr>
              <a:t>ov</a:t>
            </a:r>
            <a:endParaRPr lang="en-US" sz="1200" dirty="0">
              <a:solidFill>
                <a:srgbClr val="FFFF00"/>
              </a:solidFill>
            </a:endParaRPr>
          </a:p>
          <a:p>
            <a:pPr lvl="1"/>
            <a:r>
              <a:rPr lang="en-US" sz="1200" dirty="0">
                <a:solidFill>
                  <a:srgbClr val="FFFF00"/>
                </a:solidFill>
              </a:rPr>
              <a:t>from </a:t>
            </a:r>
            <a:r>
              <a:rPr lang="en-US" sz="1200" dirty="0" err="1">
                <a:solidFill>
                  <a:srgbClr val="FFFF00"/>
                </a:solidFill>
              </a:rPr>
              <a:t>openvino.runtime</a:t>
            </a:r>
            <a:r>
              <a:rPr lang="en-US" sz="1200" dirty="0">
                <a:solidFill>
                  <a:srgbClr val="FFFF00"/>
                </a:solidFill>
              </a:rPr>
              <a:t> import Core, </a:t>
            </a:r>
            <a:r>
              <a:rPr lang="en-US" sz="1200" b="1" dirty="0">
                <a:solidFill>
                  <a:srgbClr val="00B050"/>
                </a:solidFill>
              </a:rPr>
              <a:t>Dimension</a:t>
            </a:r>
          </a:p>
          <a:p>
            <a:pPr lvl="1"/>
            <a:r>
              <a:rPr lang="en-US" sz="1200" dirty="0">
                <a:solidFill>
                  <a:srgbClr val="FFFF00"/>
                </a:solidFill>
              </a:rPr>
              <a:t>…</a:t>
            </a:r>
          </a:p>
          <a:p>
            <a:pPr lvl="1"/>
            <a:r>
              <a:rPr lang="en-US" sz="1200" dirty="0">
                <a:solidFill>
                  <a:srgbClr val="FFFF00"/>
                </a:solidFill>
              </a:rPr>
              <a:t>model = </a:t>
            </a:r>
            <a:r>
              <a:rPr lang="en-US" sz="1200" dirty="0" err="1">
                <a:solidFill>
                  <a:srgbClr val="FFFF00"/>
                </a:solidFill>
              </a:rPr>
              <a:t>ie.read_model</a:t>
            </a:r>
            <a:r>
              <a:rPr lang="en-US" sz="1200" dirty="0">
                <a:solidFill>
                  <a:srgbClr val="FFFF00"/>
                </a:solidFill>
              </a:rPr>
              <a:t>(&lt;</a:t>
            </a:r>
            <a:r>
              <a:rPr lang="en-US" sz="1200" dirty="0" err="1">
                <a:solidFill>
                  <a:srgbClr val="FFFF00"/>
                </a:solidFill>
              </a:rPr>
              <a:t>model_path</a:t>
            </a:r>
            <a:r>
              <a:rPr lang="en-US" sz="1200" dirty="0">
                <a:solidFill>
                  <a:srgbClr val="FFFF00"/>
                </a:solidFill>
              </a:rPr>
              <a:t>&gt;)</a:t>
            </a:r>
          </a:p>
          <a:p>
            <a:pPr lvl="1"/>
            <a:r>
              <a:rPr lang="en-US" sz="1200" dirty="0" err="1">
                <a:solidFill>
                  <a:srgbClr val="FFFF00"/>
                </a:solidFill>
              </a:rPr>
              <a:t>model_input_layer</a:t>
            </a:r>
            <a:r>
              <a:rPr lang="en-US" sz="1200" dirty="0">
                <a:solidFill>
                  <a:srgbClr val="FFFF00"/>
                </a:solidFill>
              </a:rPr>
              <a:t> = </a:t>
            </a:r>
            <a:r>
              <a:rPr lang="en-US" sz="1200" dirty="0" err="1">
                <a:solidFill>
                  <a:srgbClr val="FFFF00"/>
                </a:solidFill>
              </a:rPr>
              <a:t>model.input</a:t>
            </a:r>
            <a:r>
              <a:rPr lang="en-US" sz="1200" dirty="0">
                <a:solidFill>
                  <a:srgbClr val="FFFF00"/>
                </a:solidFill>
              </a:rPr>
              <a:t>(0)</a:t>
            </a:r>
          </a:p>
          <a:p>
            <a:pPr lvl="1"/>
            <a:r>
              <a:rPr lang="en-US" sz="1200" dirty="0">
                <a:solidFill>
                  <a:srgbClr val="FFFF00"/>
                </a:solidFill>
              </a:rPr>
              <a:t>shape = </a:t>
            </a:r>
            <a:r>
              <a:rPr lang="en-US" sz="1200" dirty="0" err="1">
                <a:solidFill>
                  <a:srgbClr val="FFFF00"/>
                </a:solidFill>
              </a:rPr>
              <a:t>model_input_layer.</a:t>
            </a:r>
            <a:r>
              <a:rPr lang="en-US" sz="1200" b="1" dirty="0" err="1">
                <a:solidFill>
                  <a:srgbClr val="00B050"/>
                </a:solidFill>
              </a:rPr>
              <a:t>partial_shape</a:t>
            </a:r>
            <a:endParaRPr lang="en-US" sz="1200" b="1" dirty="0">
              <a:solidFill>
                <a:srgbClr val="00B050"/>
              </a:solidFill>
            </a:endParaRPr>
          </a:p>
          <a:p>
            <a:pPr lvl="1"/>
            <a:r>
              <a:rPr lang="en-US" sz="1200" dirty="0">
                <a:solidFill>
                  <a:srgbClr val="FFFF00"/>
                </a:solidFill>
              </a:rPr>
              <a:t>shape[2] = -1 </a:t>
            </a:r>
            <a:r>
              <a:rPr lang="en-US" sz="1200" b="1" dirty="0">
                <a:solidFill>
                  <a:srgbClr val="00B050"/>
                </a:solidFill>
              </a:rPr>
              <a:t># To set up bound for the dimension, try shape[2] = </a:t>
            </a:r>
            <a:r>
              <a:rPr lang="en-US" sz="1200" b="1" dirty="0" err="1">
                <a:solidFill>
                  <a:srgbClr val="00B050"/>
                </a:solidFill>
              </a:rPr>
              <a:t>ov.Dimension</a:t>
            </a:r>
            <a:r>
              <a:rPr lang="en-US" sz="1200" b="1" dirty="0">
                <a:solidFill>
                  <a:srgbClr val="00B050"/>
                </a:solidFill>
              </a:rPr>
              <a:t>(8,512)</a:t>
            </a:r>
          </a:p>
          <a:p>
            <a:pPr lvl="1"/>
            <a:r>
              <a:rPr lang="en-US" sz="1200" dirty="0" err="1">
                <a:solidFill>
                  <a:srgbClr val="FFFF00"/>
                </a:solidFill>
              </a:rPr>
              <a:t>model.</a:t>
            </a:r>
            <a:r>
              <a:rPr lang="en-US" sz="1200" b="1" dirty="0" err="1">
                <a:solidFill>
                  <a:srgbClr val="00B050"/>
                </a:solidFill>
              </a:rPr>
              <a:t>reshape</a:t>
            </a:r>
            <a:r>
              <a:rPr lang="en-US" sz="1200" dirty="0">
                <a:solidFill>
                  <a:srgbClr val="FFFF00"/>
                </a:solidFill>
              </a:rPr>
              <a:t>({</a:t>
            </a:r>
            <a:r>
              <a:rPr lang="en-US" sz="1200" dirty="0" err="1">
                <a:solidFill>
                  <a:srgbClr val="FFFF00"/>
                </a:solidFill>
              </a:rPr>
              <a:t>model_input_layer</a:t>
            </a:r>
            <a:r>
              <a:rPr lang="en-US" sz="1200" dirty="0">
                <a:solidFill>
                  <a:srgbClr val="FFFF00"/>
                </a:solidFill>
              </a:rPr>
              <a:t>: </a:t>
            </a:r>
            <a:r>
              <a:rPr lang="en-US" sz="1200" b="1" dirty="0">
                <a:solidFill>
                  <a:srgbClr val="00B050"/>
                </a:solidFill>
              </a:rPr>
              <a:t>shape</a:t>
            </a:r>
            <a:r>
              <a:rPr lang="en-US" sz="1200" dirty="0">
                <a:solidFill>
                  <a:srgbClr val="FFFF00"/>
                </a:solidFill>
              </a:rPr>
              <a:t>})</a:t>
            </a:r>
          </a:p>
          <a:p>
            <a:pPr lvl="1"/>
            <a:r>
              <a:rPr lang="en-US" sz="1200" dirty="0" err="1">
                <a:solidFill>
                  <a:srgbClr val="FFFF00"/>
                </a:solidFill>
              </a:rPr>
              <a:t>compiled_model</a:t>
            </a:r>
            <a:r>
              <a:rPr lang="en-US" sz="1200" dirty="0">
                <a:solidFill>
                  <a:srgbClr val="FFFF00"/>
                </a:solidFill>
              </a:rPr>
              <a:t> = </a:t>
            </a:r>
            <a:r>
              <a:rPr lang="en-US" sz="1200" dirty="0" err="1">
                <a:solidFill>
                  <a:srgbClr val="FFFF00"/>
                </a:solidFill>
              </a:rPr>
              <a:t>ie.compile_model</a:t>
            </a:r>
            <a:r>
              <a:rPr lang="en-US" sz="1200" dirty="0">
                <a:solidFill>
                  <a:srgbClr val="FFFF00"/>
                </a:solidFill>
              </a:rPr>
              <a:t>(model=model, </a:t>
            </a:r>
            <a:r>
              <a:rPr lang="en-US" sz="1200" dirty="0" err="1">
                <a:solidFill>
                  <a:srgbClr val="FFFF00"/>
                </a:solidFill>
              </a:rPr>
              <a:t>device_name</a:t>
            </a:r>
            <a:r>
              <a:rPr lang="en-US" sz="1200" dirty="0">
                <a:solidFill>
                  <a:srgbClr val="FFFF00"/>
                </a:solidFill>
              </a:rPr>
              <a:t>="CPU")</a:t>
            </a:r>
          </a:p>
          <a:p>
            <a:endParaRPr lang="en-US" sz="1200" dirty="0"/>
          </a:p>
        </p:txBody>
      </p:sp>
      <p:sp>
        <p:nvSpPr>
          <p:cNvPr id="299" name="TextBox 298">
            <a:extLst>
              <a:ext uri="{FF2B5EF4-FFF2-40B4-BE49-F238E27FC236}">
                <a16:creationId xmlns:a16="http://schemas.microsoft.com/office/drawing/2014/main" id="{CE503285-C064-4956-B013-BC044AE5C319}"/>
              </a:ext>
            </a:extLst>
          </p:cNvPr>
          <p:cNvSpPr txBox="1"/>
          <p:nvPr/>
        </p:nvSpPr>
        <p:spPr>
          <a:xfrm>
            <a:off x="607483" y="6300747"/>
            <a:ext cx="619135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00000"/>
              </a:lnSpc>
              <a:spcBef>
                <a:spcPts val="0"/>
              </a:spcBef>
            </a:pPr>
            <a:r>
              <a:rPr lang="en-US" sz="1200" dirty="0"/>
              <a:t>Learn more about Dynamic Shape:</a:t>
            </a:r>
          </a:p>
          <a:p>
            <a:r>
              <a:rPr lang="en-US" sz="1200" dirty="0">
                <a:hlinkClick r:id="rId8"/>
              </a:rPr>
              <a:t>https://docs.openvino.ai/latest/openvino_docs_OV_UG_DynamicShapes.html</a:t>
            </a:r>
            <a:r>
              <a:rPr lang="en-US" sz="1200" dirty="0"/>
              <a:t> </a:t>
            </a:r>
          </a:p>
        </p:txBody>
      </p:sp>
    </p:spTree>
    <p:extLst>
      <p:ext uri="{BB962C8B-B14F-4D97-AF65-F5344CB8AC3E}">
        <p14:creationId xmlns:p14="http://schemas.microsoft.com/office/powerpoint/2010/main" val="328692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457FFB-4D5C-4879-9AAF-881F9FBB9E66}"/>
              </a:ext>
            </a:extLst>
          </p:cNvPr>
          <p:cNvSpPr>
            <a:spLocks noGrp="1"/>
          </p:cNvSpPr>
          <p:nvPr>
            <p:ph type="title"/>
          </p:nvPr>
        </p:nvSpPr>
        <p:spPr/>
        <p:txBody>
          <a:bodyPr>
            <a:normAutofit/>
          </a:bodyPr>
          <a:lstStyle/>
          <a:p>
            <a:r>
              <a:rPr lang="en-US" sz="4000" dirty="0">
                <a:solidFill>
                  <a:schemeClr val="tx1"/>
                </a:solidFill>
              </a:rPr>
              <a:t>OpenVINO Notebooks - 211-speech-to-text</a:t>
            </a:r>
          </a:p>
        </p:txBody>
      </p:sp>
      <p:sp>
        <p:nvSpPr>
          <p:cNvPr id="8" name="Text Placeholder 7">
            <a:extLst>
              <a:ext uri="{FF2B5EF4-FFF2-40B4-BE49-F238E27FC236}">
                <a16:creationId xmlns:a16="http://schemas.microsoft.com/office/drawing/2014/main" id="{4CC3A4FA-2741-428A-A85C-DF6C696ACA4B}"/>
              </a:ext>
            </a:extLst>
          </p:cNvPr>
          <p:cNvSpPr>
            <a:spLocks noGrp="1"/>
          </p:cNvSpPr>
          <p:nvPr>
            <p:ph sz="quarter" idx="10"/>
          </p:nvPr>
        </p:nvSpPr>
        <p:spPr>
          <a:xfrm>
            <a:off x="614363" y="2735595"/>
            <a:ext cx="5481637" cy="1386809"/>
          </a:xfrm>
        </p:spPr>
        <p:txBody>
          <a:bodyPr>
            <a:normAutofit/>
          </a:bodyPr>
          <a:lstStyle/>
          <a:p>
            <a:r>
              <a:rPr lang="en-US" sz="2400" dirty="0">
                <a:hlinkClick r:id="rId2"/>
              </a:rPr>
              <a:t>https://github.com/openvinotoolkit/openvino_notebooks/tree/main/notebooks/211-speech-to-text</a:t>
            </a:r>
            <a:r>
              <a:rPr lang="en-US" sz="2400" dirty="0"/>
              <a:t> </a:t>
            </a:r>
          </a:p>
        </p:txBody>
      </p:sp>
      <p:sp>
        <p:nvSpPr>
          <p:cNvPr id="3" name="Content Placeholder 2">
            <a:extLst>
              <a:ext uri="{FF2B5EF4-FFF2-40B4-BE49-F238E27FC236}">
                <a16:creationId xmlns:a16="http://schemas.microsoft.com/office/drawing/2014/main" id="{2CFD431B-FAE1-43B3-8EAB-E474A6A214C3}"/>
              </a:ext>
            </a:extLst>
          </p:cNvPr>
          <p:cNvSpPr>
            <a:spLocks noGrp="1"/>
          </p:cNvSpPr>
          <p:nvPr>
            <p:ph sz="quarter" idx="11"/>
          </p:nvPr>
        </p:nvSpPr>
        <p:spPr>
          <a:xfrm>
            <a:off x="6096000" y="1497013"/>
            <a:ext cx="5489575" cy="4832766"/>
          </a:xfrm>
        </p:spPr>
        <p:txBody>
          <a:bodyPr>
            <a:normAutofit/>
          </a:bodyPr>
          <a:lstStyle/>
          <a:p>
            <a:r>
              <a:rPr lang="en-US" sz="2400" dirty="0"/>
              <a:t>In this tutorial, we use the </a:t>
            </a:r>
            <a:r>
              <a:rPr lang="en-US" sz="2400" dirty="0" err="1"/>
              <a:t>quartznet</a:t>
            </a:r>
            <a:r>
              <a:rPr lang="en-US" sz="2400" dirty="0"/>
              <a:t> 15x5 model. </a:t>
            </a:r>
          </a:p>
          <a:p>
            <a:r>
              <a:rPr lang="en-US" sz="2400" dirty="0" err="1"/>
              <a:t>QuartzNet</a:t>
            </a:r>
            <a:r>
              <a:rPr lang="en-US" sz="2400" dirty="0"/>
              <a:t> performs automatic speech recognition. Its design is based on the Jasper architecture, which is a convolutional model trained with Connectionist Temporal Classification (CTC) loss.</a:t>
            </a:r>
          </a:p>
          <a:p>
            <a:r>
              <a:rPr lang="en-US" sz="2000" dirty="0"/>
              <a:t>Dynamic Shape is used to reshape the duration dimension of input.</a:t>
            </a:r>
          </a:p>
        </p:txBody>
      </p:sp>
    </p:spTree>
    <p:extLst>
      <p:ext uri="{BB962C8B-B14F-4D97-AF65-F5344CB8AC3E}">
        <p14:creationId xmlns:p14="http://schemas.microsoft.com/office/powerpoint/2010/main" val="424234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94A2F8F9-E2C7-400F-AAB5-8B82BBB860D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0074"/>
          <a:stretch/>
        </p:blipFill>
        <p:spPr>
          <a:xfrm>
            <a:off x="682077" y="1212475"/>
            <a:ext cx="11044819" cy="4656687"/>
          </a:xfrm>
          <a:prstGeom prst="rect">
            <a:avLst/>
          </a:prstGeom>
        </p:spPr>
      </p:pic>
      <p:sp>
        <p:nvSpPr>
          <p:cNvPr id="5" name="Rectangle 4">
            <a:extLst>
              <a:ext uri="{FF2B5EF4-FFF2-40B4-BE49-F238E27FC236}">
                <a16:creationId xmlns:a16="http://schemas.microsoft.com/office/drawing/2014/main" id="{72E8E4E4-25F4-4255-B7DA-E5F6BF12BAA9}"/>
              </a:ext>
            </a:extLst>
          </p:cNvPr>
          <p:cNvSpPr/>
          <p:nvPr/>
        </p:nvSpPr>
        <p:spPr>
          <a:xfrm>
            <a:off x="4159821" y="2819262"/>
            <a:ext cx="5084277" cy="1111657"/>
          </a:xfrm>
          <a:prstGeom prst="rect">
            <a:avLst/>
          </a:prstGeom>
          <a:solidFill>
            <a:srgbClr val="FFFF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7BE9856D-3CD5-4491-A9DA-01AD755686E3}"/>
              </a:ext>
            </a:extLst>
          </p:cNvPr>
          <p:cNvGrpSpPr/>
          <p:nvPr/>
        </p:nvGrpSpPr>
        <p:grpSpPr>
          <a:xfrm>
            <a:off x="4159821" y="1727441"/>
            <a:ext cx="7567076" cy="3753056"/>
            <a:chOff x="4094724" y="2580166"/>
            <a:chExt cx="6608575" cy="3277666"/>
          </a:xfrm>
        </p:grpSpPr>
        <p:sp>
          <p:nvSpPr>
            <p:cNvPr id="71" name="Pentagon 549">
              <a:extLst>
                <a:ext uri="{FF2B5EF4-FFF2-40B4-BE49-F238E27FC236}">
                  <a16:creationId xmlns:a16="http://schemas.microsoft.com/office/drawing/2014/main" id="{EB9E7BD6-477E-42A1-BD76-931894379B9A}"/>
                </a:ext>
              </a:extLst>
            </p:cNvPr>
            <p:cNvSpPr/>
            <p:nvPr/>
          </p:nvSpPr>
          <p:spPr>
            <a:xfrm rot="5400000">
              <a:off x="4765954" y="4289125"/>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72" name="TextBox 71">
              <a:extLst>
                <a:ext uri="{FF2B5EF4-FFF2-40B4-BE49-F238E27FC236}">
                  <a16:creationId xmlns:a16="http://schemas.microsoft.com/office/drawing/2014/main" id="{7A176144-DB52-429F-84D5-7FD55366D686}"/>
                </a:ext>
              </a:extLst>
            </p:cNvPr>
            <p:cNvSpPr txBox="1"/>
            <p:nvPr/>
          </p:nvSpPr>
          <p:spPr>
            <a:xfrm>
              <a:off x="4125989" y="2580166"/>
              <a:ext cx="5646543" cy="287785"/>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Applications</a:t>
              </a:r>
            </a:p>
          </p:txBody>
        </p:sp>
        <p:sp>
          <p:nvSpPr>
            <p:cNvPr id="73" name="TextBox 72">
              <a:extLst>
                <a:ext uri="{FF2B5EF4-FFF2-40B4-BE49-F238E27FC236}">
                  <a16:creationId xmlns:a16="http://schemas.microsoft.com/office/drawing/2014/main" id="{7C6F1B99-D539-4C0C-B8BE-17A257417B54}"/>
                </a:ext>
              </a:extLst>
            </p:cNvPr>
            <p:cNvSpPr txBox="1"/>
            <p:nvPr/>
          </p:nvSpPr>
          <p:spPr>
            <a:xfrm>
              <a:off x="4125989" y="3195949"/>
              <a:ext cx="5646543" cy="287785"/>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OpenVINO Runtime</a:t>
              </a:r>
              <a:r>
                <a:rPr lang="en-US" sz="1100" dirty="0">
                  <a:solidFill>
                    <a:schemeClr val="tx2"/>
                  </a:solidFill>
                  <a:latin typeface="IntelOne Text" panose="020B0503020203020204" pitchFamily="34" charset="77"/>
                </a:rPr>
                <a:t> </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(Common API)</a:t>
              </a:r>
            </a:p>
          </p:txBody>
        </p:sp>
        <p:sp>
          <p:nvSpPr>
            <p:cNvPr id="74" name="TextBox 73">
              <a:extLst>
                <a:ext uri="{FF2B5EF4-FFF2-40B4-BE49-F238E27FC236}">
                  <a16:creationId xmlns:a16="http://schemas.microsoft.com/office/drawing/2014/main" id="{B4E9AD17-9E4F-4467-BCAC-7600711BA3FE}"/>
                </a:ext>
              </a:extLst>
            </p:cNvPr>
            <p:cNvSpPr txBox="1"/>
            <p:nvPr/>
          </p:nvSpPr>
          <p:spPr>
            <a:xfrm>
              <a:off x="4125989" y="4866109"/>
              <a:ext cx="1653813"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Intrinsics</a:t>
              </a:r>
            </a:p>
          </p:txBody>
        </p:sp>
        <p:sp>
          <p:nvSpPr>
            <p:cNvPr id="75" name="TextBox 74">
              <a:extLst>
                <a:ext uri="{FF2B5EF4-FFF2-40B4-BE49-F238E27FC236}">
                  <a16:creationId xmlns:a16="http://schemas.microsoft.com/office/drawing/2014/main" id="{D370D6F6-C5E9-494F-816A-F1D5B371F809}"/>
                </a:ext>
              </a:extLst>
            </p:cNvPr>
            <p:cNvSpPr txBox="1"/>
            <p:nvPr/>
          </p:nvSpPr>
          <p:spPr>
            <a:xfrm>
              <a:off x="8599406" y="3570192"/>
              <a:ext cx="1173130" cy="875361"/>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GNA plugin</a:t>
              </a:r>
            </a:p>
          </p:txBody>
        </p:sp>
        <p:sp>
          <p:nvSpPr>
            <p:cNvPr id="76" name="TextBox 75">
              <a:extLst>
                <a:ext uri="{FF2B5EF4-FFF2-40B4-BE49-F238E27FC236}">
                  <a16:creationId xmlns:a16="http://schemas.microsoft.com/office/drawing/2014/main" id="{A89E1AD1-7423-4216-B7BC-1FE6614FC364}"/>
                </a:ext>
              </a:extLst>
            </p:cNvPr>
            <p:cNvSpPr txBox="1"/>
            <p:nvPr/>
          </p:nvSpPr>
          <p:spPr>
            <a:xfrm>
              <a:off x="4125989" y="3954245"/>
              <a:ext cx="1653309"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CPU plugin</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(MKL-DNN , </a:t>
              </a:r>
              <a:r>
                <a:rPr lang="en-US" sz="1100" dirty="0" err="1">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oneDNN</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p>
          </p:txBody>
        </p:sp>
        <p:sp>
          <p:nvSpPr>
            <p:cNvPr id="77" name="TextBox 76">
              <a:extLst>
                <a:ext uri="{FF2B5EF4-FFF2-40B4-BE49-F238E27FC236}">
                  <a16:creationId xmlns:a16="http://schemas.microsoft.com/office/drawing/2014/main" id="{308DBA65-F600-4005-A9BA-C7E8A267AA62}"/>
                </a:ext>
              </a:extLst>
            </p:cNvPr>
            <p:cNvSpPr txBox="1"/>
            <p:nvPr/>
          </p:nvSpPr>
          <p:spPr>
            <a:xfrm>
              <a:off x="5899819" y="3954245"/>
              <a:ext cx="1285415"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GPU plugin</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r>
                <a:rPr lang="en-US" sz="1100" dirty="0" err="1">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clDNN</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p>
          </p:txBody>
        </p:sp>
        <p:sp>
          <p:nvSpPr>
            <p:cNvPr id="78" name="TextBox 77">
              <a:extLst>
                <a:ext uri="{FF2B5EF4-FFF2-40B4-BE49-F238E27FC236}">
                  <a16:creationId xmlns:a16="http://schemas.microsoft.com/office/drawing/2014/main" id="{7343E4BB-785F-4411-9855-DE75B0B7038D}"/>
                </a:ext>
              </a:extLst>
            </p:cNvPr>
            <p:cNvSpPr txBox="1"/>
            <p:nvPr/>
          </p:nvSpPr>
          <p:spPr>
            <a:xfrm>
              <a:off x="7305754" y="3954245"/>
              <a:ext cx="1173130"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Myriad and HDDL plugins</a:t>
              </a:r>
            </a:p>
          </p:txBody>
        </p:sp>
        <p:sp>
          <p:nvSpPr>
            <p:cNvPr id="79" name="TextBox 78">
              <a:extLst>
                <a:ext uri="{FF2B5EF4-FFF2-40B4-BE49-F238E27FC236}">
                  <a16:creationId xmlns:a16="http://schemas.microsoft.com/office/drawing/2014/main" id="{0C6CED43-5DDC-4852-B70C-8E2C14A3F5A8}"/>
                </a:ext>
              </a:extLst>
            </p:cNvPr>
            <p:cNvSpPr txBox="1"/>
            <p:nvPr/>
          </p:nvSpPr>
          <p:spPr>
            <a:xfrm>
              <a:off x="5899819" y="4866109"/>
              <a:ext cx="1285415"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OpenCL™</a:t>
              </a:r>
            </a:p>
          </p:txBody>
        </p:sp>
        <p:sp>
          <p:nvSpPr>
            <p:cNvPr id="80" name="TextBox 79">
              <a:extLst>
                <a:ext uri="{FF2B5EF4-FFF2-40B4-BE49-F238E27FC236}">
                  <a16:creationId xmlns:a16="http://schemas.microsoft.com/office/drawing/2014/main" id="{8A0E0C1B-221B-4C30-AFC4-34ECD3BEB129}"/>
                </a:ext>
              </a:extLst>
            </p:cNvPr>
            <p:cNvSpPr txBox="1"/>
            <p:nvPr/>
          </p:nvSpPr>
          <p:spPr>
            <a:xfrm>
              <a:off x="7305754" y="4866109"/>
              <a:ext cx="1173130"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Movidius™  API</a:t>
              </a:r>
            </a:p>
          </p:txBody>
        </p:sp>
        <p:sp>
          <p:nvSpPr>
            <p:cNvPr id="81" name="TextBox 80">
              <a:extLst>
                <a:ext uri="{FF2B5EF4-FFF2-40B4-BE49-F238E27FC236}">
                  <a16:creationId xmlns:a16="http://schemas.microsoft.com/office/drawing/2014/main" id="{BB93E25F-856D-4520-AD6A-E4F8498E5AA5}"/>
                </a:ext>
              </a:extLst>
            </p:cNvPr>
            <p:cNvSpPr txBox="1"/>
            <p:nvPr/>
          </p:nvSpPr>
          <p:spPr>
            <a:xfrm>
              <a:off x="8599406" y="4866109"/>
              <a:ext cx="1173130"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GNA API</a:t>
              </a:r>
            </a:p>
          </p:txBody>
        </p:sp>
        <p:sp>
          <p:nvSpPr>
            <p:cNvPr id="82" name="Pentagon 549">
              <a:extLst>
                <a:ext uri="{FF2B5EF4-FFF2-40B4-BE49-F238E27FC236}">
                  <a16:creationId xmlns:a16="http://schemas.microsoft.com/office/drawing/2014/main" id="{B9A077BE-4884-4474-919E-34264A365D60}"/>
                </a:ext>
              </a:extLst>
            </p:cNvPr>
            <p:cNvSpPr/>
            <p:nvPr/>
          </p:nvSpPr>
          <p:spPr>
            <a:xfrm rot="5400000">
              <a:off x="6391266" y="4289124"/>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3" name="Pentagon 549">
              <a:extLst>
                <a:ext uri="{FF2B5EF4-FFF2-40B4-BE49-F238E27FC236}">
                  <a16:creationId xmlns:a16="http://schemas.microsoft.com/office/drawing/2014/main" id="{97C8364E-9A82-44BB-8840-D992A83AB9BB}"/>
                </a:ext>
              </a:extLst>
            </p:cNvPr>
            <p:cNvSpPr/>
            <p:nvPr/>
          </p:nvSpPr>
          <p:spPr>
            <a:xfrm rot="5400000">
              <a:off x="7722344" y="4289124"/>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4" name="Pentagon 549">
              <a:extLst>
                <a:ext uri="{FF2B5EF4-FFF2-40B4-BE49-F238E27FC236}">
                  <a16:creationId xmlns:a16="http://schemas.microsoft.com/office/drawing/2014/main" id="{1178E6B1-2AF8-4BEF-9328-56D881F0E830}"/>
                </a:ext>
              </a:extLst>
            </p:cNvPr>
            <p:cNvSpPr/>
            <p:nvPr/>
          </p:nvSpPr>
          <p:spPr>
            <a:xfrm rot="5400000">
              <a:off x="9053422" y="4292896"/>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5" name="Rectangle 84">
              <a:extLst>
                <a:ext uri="{FF2B5EF4-FFF2-40B4-BE49-F238E27FC236}">
                  <a16:creationId xmlns:a16="http://schemas.microsoft.com/office/drawing/2014/main" id="{264D2FC7-817E-49D6-954F-D3C955B7DBB7}"/>
                </a:ext>
              </a:extLst>
            </p:cNvPr>
            <p:cNvSpPr/>
            <p:nvPr/>
          </p:nvSpPr>
          <p:spPr>
            <a:xfrm rot="5400000">
              <a:off x="10056286" y="4395203"/>
              <a:ext cx="917717" cy="376308"/>
            </a:xfrm>
            <a:prstGeom prst="rect">
              <a:avLst/>
            </a:prstGeom>
          </p:spPr>
          <p:txBody>
            <a:bodyPr wrap="square">
              <a:spAutoFit/>
            </a:bodyPr>
            <a:lstStyle/>
            <a:p>
              <a:pPr algn="ct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Plugin Architecture</a:t>
              </a:r>
              <a:endParaRPr lang="en-US" sz="1100" dirty="0">
                <a:solidFill>
                  <a:schemeClr val="tx2"/>
                </a:solidFill>
                <a:latin typeface="IntelOne Text" panose="020B0503020203020204" pitchFamily="34" charset="77"/>
              </a:endParaRPr>
            </a:p>
          </p:txBody>
        </p:sp>
        <p:sp>
          <p:nvSpPr>
            <p:cNvPr id="86" name="Pentagon 549">
              <a:extLst>
                <a:ext uri="{FF2B5EF4-FFF2-40B4-BE49-F238E27FC236}">
                  <a16:creationId xmlns:a16="http://schemas.microsoft.com/office/drawing/2014/main" id="{A2751DEC-AF09-45D3-B711-78D3BFB0AA06}"/>
                </a:ext>
              </a:extLst>
            </p:cNvPr>
            <p:cNvSpPr/>
            <p:nvPr/>
          </p:nvSpPr>
          <p:spPr>
            <a:xfrm rot="5400000">
              <a:off x="6847542" y="1694963"/>
              <a:ext cx="265095" cy="2614668"/>
            </a:xfrm>
            <a:prstGeom prst="homePlate">
              <a:avLst>
                <a:gd name="adj" fmla="val 66922"/>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7" name="Right Brace 86">
              <a:extLst>
                <a:ext uri="{FF2B5EF4-FFF2-40B4-BE49-F238E27FC236}">
                  <a16:creationId xmlns:a16="http://schemas.microsoft.com/office/drawing/2014/main" id="{E8BFAA0A-FD72-4937-91F9-B571CC7A7069}"/>
                </a:ext>
              </a:extLst>
            </p:cNvPr>
            <p:cNvSpPr/>
            <p:nvPr/>
          </p:nvSpPr>
          <p:spPr>
            <a:xfrm>
              <a:off x="9907216" y="3336193"/>
              <a:ext cx="439335" cy="2338864"/>
            </a:xfrm>
            <a:prstGeom prst="rightBrace">
              <a:avLst>
                <a:gd name="adj1" fmla="val 55210"/>
                <a:gd name="adj2" fmla="val 51871"/>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88" name="object 9">
              <a:extLst>
                <a:ext uri="{FF2B5EF4-FFF2-40B4-BE49-F238E27FC236}">
                  <a16:creationId xmlns:a16="http://schemas.microsoft.com/office/drawing/2014/main" id="{C42B95ED-18FB-4AAE-A4E3-E00BCF5040B4}"/>
                </a:ext>
              </a:extLst>
            </p:cNvPr>
            <p:cNvSpPr/>
            <p:nvPr/>
          </p:nvSpPr>
          <p:spPr>
            <a:xfrm>
              <a:off x="8935405" y="5262638"/>
              <a:ext cx="505536" cy="572987"/>
            </a:xfrm>
            <a:prstGeom prst="rect">
              <a:avLst/>
            </a:prstGeom>
            <a:blipFill>
              <a:blip r:embed="rId3" cstate="print"/>
              <a:stretch>
                <a:fillRect/>
              </a:stretch>
            </a:blipFill>
          </p:spPr>
          <p:txBody>
            <a:bodyPr wrap="square" lIns="0" tIns="0" rIns="0" bIns="0" rtlCol="0"/>
            <a:lstStyle/>
            <a:p>
              <a:endParaRPr/>
            </a:p>
          </p:txBody>
        </p:sp>
        <p:pic>
          <p:nvPicPr>
            <p:cNvPr id="89" name="Picture 88">
              <a:extLst>
                <a:ext uri="{FF2B5EF4-FFF2-40B4-BE49-F238E27FC236}">
                  <a16:creationId xmlns:a16="http://schemas.microsoft.com/office/drawing/2014/main" id="{EA93B759-27A1-491B-9E31-265FE9764939}"/>
                </a:ext>
              </a:extLst>
            </p:cNvPr>
            <p:cNvPicPr>
              <a:picLocks noChangeAspect="1"/>
            </p:cNvPicPr>
            <p:nvPr/>
          </p:nvPicPr>
          <p:blipFill>
            <a:blip r:embed="rId4"/>
            <a:stretch>
              <a:fillRect/>
            </a:stretch>
          </p:blipFill>
          <p:spPr>
            <a:xfrm>
              <a:off x="6253324" y="5316248"/>
              <a:ext cx="530966" cy="530966"/>
            </a:xfrm>
            <a:prstGeom prst="rect">
              <a:avLst/>
            </a:prstGeom>
          </p:spPr>
        </p:pic>
        <p:pic>
          <p:nvPicPr>
            <p:cNvPr id="90" name="Picture 89">
              <a:extLst>
                <a:ext uri="{FF2B5EF4-FFF2-40B4-BE49-F238E27FC236}">
                  <a16:creationId xmlns:a16="http://schemas.microsoft.com/office/drawing/2014/main" id="{A073E286-7368-4DC5-8948-EB4BE25DC79D}"/>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4094724" y="5325958"/>
              <a:ext cx="528508" cy="528508"/>
            </a:xfrm>
            <a:prstGeom prst="rect">
              <a:avLst/>
            </a:prstGeom>
            <a:effectLst/>
          </p:spPr>
        </p:pic>
        <p:pic>
          <p:nvPicPr>
            <p:cNvPr id="91" name="Picture 90">
              <a:extLst>
                <a:ext uri="{FF2B5EF4-FFF2-40B4-BE49-F238E27FC236}">
                  <a16:creationId xmlns:a16="http://schemas.microsoft.com/office/drawing/2014/main" id="{85BAD2AD-9769-42CA-8386-FDBEA7453B8D}"/>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7568787" y="5275713"/>
              <a:ext cx="582119" cy="582119"/>
            </a:xfrm>
            <a:prstGeom prst="rect">
              <a:avLst/>
            </a:prstGeom>
          </p:spPr>
        </p:pic>
        <p:pic>
          <p:nvPicPr>
            <p:cNvPr id="92" name="Picture 91" descr="A close up of a sign&#10;&#10;Description automatically generated">
              <a:extLst>
                <a:ext uri="{FF2B5EF4-FFF2-40B4-BE49-F238E27FC236}">
                  <a16:creationId xmlns:a16="http://schemas.microsoft.com/office/drawing/2014/main" id="{DA14ED88-3C54-4586-AC51-1EC20219711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44705" y="5316247"/>
              <a:ext cx="534592" cy="534593"/>
            </a:xfrm>
            <a:prstGeom prst="rect">
              <a:avLst/>
            </a:prstGeom>
          </p:spPr>
        </p:pic>
        <p:pic>
          <p:nvPicPr>
            <p:cNvPr id="93" name="Picture 92">
              <a:extLst>
                <a:ext uri="{FF2B5EF4-FFF2-40B4-BE49-F238E27FC236}">
                  <a16:creationId xmlns:a16="http://schemas.microsoft.com/office/drawing/2014/main" id="{FCA8CE22-8EF9-44AC-8093-E2CDB6E92BC0}"/>
                </a:ext>
              </a:extLst>
            </p:cNvPr>
            <p:cNvPicPr>
              <a:picLocks noChangeAspect="1"/>
            </p:cNvPicPr>
            <p:nvPr/>
          </p:nvPicPr>
          <p:blipFill>
            <a:blip r:embed="rId8"/>
            <a:stretch>
              <a:fillRect/>
            </a:stretch>
          </p:blipFill>
          <p:spPr>
            <a:xfrm>
              <a:off x="4674156" y="5325958"/>
              <a:ext cx="530966" cy="528508"/>
            </a:xfrm>
            <a:prstGeom prst="rect">
              <a:avLst/>
            </a:prstGeom>
          </p:spPr>
        </p:pic>
      </p:grpSp>
      <p:sp>
        <p:nvSpPr>
          <p:cNvPr id="94" name="Content Placeholder 3">
            <a:extLst>
              <a:ext uri="{FF2B5EF4-FFF2-40B4-BE49-F238E27FC236}">
                <a16:creationId xmlns:a16="http://schemas.microsoft.com/office/drawing/2014/main" id="{C5B0BD3E-BC1A-48B9-B688-604FC989F8BA}"/>
              </a:ext>
            </a:extLst>
          </p:cNvPr>
          <p:cNvSpPr txBox="1">
            <a:spLocks/>
          </p:cNvSpPr>
          <p:nvPr/>
        </p:nvSpPr>
        <p:spPr>
          <a:xfrm>
            <a:off x="796616" y="1727441"/>
            <a:ext cx="3251435" cy="4013582"/>
          </a:xfrm>
          <a:prstGeom prst="rect">
            <a:avLst/>
          </a:prstGeom>
        </p:spPr>
        <p:txBody>
          <a:bodyPr>
            <a:no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FF"/>
                </a:solidFill>
                <a:latin typeface="IntelOne Text" panose="020B0503020203020204" pitchFamily="34" charset="77"/>
              </a:rPr>
              <a:t>The AUTO plugin automatically detects processing resources and maximizes inference performance, which is ideal for hybrid architectures and container-based applications that land on unknown devices.</a:t>
            </a:r>
          </a:p>
          <a:p>
            <a:endParaRPr lang="en-US" sz="1600" dirty="0">
              <a:solidFill>
                <a:srgbClr val="FFFFFF"/>
              </a:solidFill>
              <a:latin typeface="IntelOne Text" panose="020B0503020203020204" pitchFamily="34" charset="77"/>
            </a:endParaRPr>
          </a:p>
          <a:p>
            <a:r>
              <a:rPr lang="en-US" sz="1600" dirty="0">
                <a:solidFill>
                  <a:srgbClr val="FFFFFF"/>
                </a:solidFill>
                <a:latin typeface="IntelOne Text" panose="020B0503020203020204" pitchFamily="34" charset="77"/>
              </a:rPr>
              <a:t>The AUTO plugin uses performance hints to select devices and configure workload logic based on a given target scenario. (Throughput vs. Latency)</a:t>
            </a:r>
          </a:p>
        </p:txBody>
      </p:sp>
      <p:sp>
        <p:nvSpPr>
          <p:cNvPr id="95" name="TextBox 94">
            <a:extLst>
              <a:ext uri="{FF2B5EF4-FFF2-40B4-BE49-F238E27FC236}">
                <a16:creationId xmlns:a16="http://schemas.microsoft.com/office/drawing/2014/main" id="{397EEBEC-0610-4150-985D-EC884EDCA306}"/>
              </a:ext>
            </a:extLst>
          </p:cNvPr>
          <p:cNvSpPr txBox="1"/>
          <p:nvPr/>
        </p:nvSpPr>
        <p:spPr>
          <a:xfrm>
            <a:off x="4202265" y="2866676"/>
            <a:ext cx="4977591" cy="329525"/>
          </a:xfrm>
          <a:prstGeom prst="roundRect">
            <a:avLst>
              <a:gd name="adj" fmla="val 0"/>
            </a:avLst>
          </a:prstGeom>
          <a:solidFill>
            <a:schemeClr val="accent1"/>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b="1"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AUTO plugin </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detects processing resources and maximizes inference performance</a:t>
            </a:r>
          </a:p>
        </p:txBody>
      </p:sp>
      <p:sp>
        <p:nvSpPr>
          <p:cNvPr id="96" name="Title 2">
            <a:extLst>
              <a:ext uri="{FF2B5EF4-FFF2-40B4-BE49-F238E27FC236}">
                <a16:creationId xmlns:a16="http://schemas.microsoft.com/office/drawing/2014/main" id="{ADD3C75E-13D7-457C-9446-91000ABD3435}"/>
              </a:ext>
            </a:extLst>
          </p:cNvPr>
          <p:cNvSpPr txBox="1">
            <a:spLocks/>
          </p:cNvSpPr>
          <p:nvPr/>
        </p:nvSpPr>
        <p:spPr>
          <a:xfrm>
            <a:off x="383407" y="324328"/>
            <a:ext cx="10730757" cy="631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dirty="0">
                <a:cs typeface="Intel Clear Pro Bold"/>
              </a:rPr>
              <a:t>Auto Device Plugin [New feature in 2022.1]</a:t>
            </a:r>
            <a:endParaRPr lang="en-US" sz="3600" i="1" dirty="0">
              <a:solidFill>
                <a:schemeClr val="accent1"/>
              </a:solidFill>
            </a:endParaRPr>
          </a:p>
        </p:txBody>
      </p:sp>
      <p:sp>
        <p:nvSpPr>
          <p:cNvPr id="9" name="TextBox 8">
            <a:extLst>
              <a:ext uri="{FF2B5EF4-FFF2-40B4-BE49-F238E27FC236}">
                <a16:creationId xmlns:a16="http://schemas.microsoft.com/office/drawing/2014/main" id="{2ACF87DB-B3BD-4568-9C31-C5498315A488}"/>
              </a:ext>
            </a:extLst>
          </p:cNvPr>
          <p:cNvSpPr txBox="1"/>
          <p:nvPr/>
        </p:nvSpPr>
        <p:spPr>
          <a:xfrm>
            <a:off x="682076" y="5869162"/>
            <a:ext cx="11509924" cy="523220"/>
          </a:xfrm>
          <a:prstGeom prst="rect">
            <a:avLst/>
          </a:prstGeom>
          <a:noFill/>
        </p:spPr>
        <p:txBody>
          <a:bodyPr wrap="square" rtlCol="0">
            <a:spAutoFit/>
          </a:bodyPr>
          <a:lstStyle/>
          <a:p>
            <a:r>
              <a:rPr lang="en-US" sz="1400" dirty="0"/>
              <a:t>Code Example: </a:t>
            </a:r>
          </a:p>
          <a:p>
            <a:r>
              <a:rPr lang="en-US" sz="1400" dirty="0" err="1">
                <a:solidFill>
                  <a:srgbClr val="FFFF00"/>
                </a:solidFill>
              </a:rPr>
              <a:t>compiled_model</a:t>
            </a:r>
            <a:r>
              <a:rPr lang="en-US" sz="1400" dirty="0">
                <a:solidFill>
                  <a:srgbClr val="FFFF00"/>
                </a:solidFill>
              </a:rPr>
              <a:t> = </a:t>
            </a:r>
            <a:r>
              <a:rPr lang="en-US" sz="1400" dirty="0" err="1">
                <a:solidFill>
                  <a:srgbClr val="FFFF00"/>
                </a:solidFill>
              </a:rPr>
              <a:t>core.compile_model</a:t>
            </a:r>
            <a:r>
              <a:rPr lang="en-US" sz="1400" dirty="0">
                <a:solidFill>
                  <a:srgbClr val="FFFF00"/>
                </a:solidFill>
              </a:rPr>
              <a:t>(model=model, </a:t>
            </a:r>
            <a:r>
              <a:rPr lang="en-US" sz="1400" dirty="0" err="1">
                <a:solidFill>
                  <a:srgbClr val="FFFF00"/>
                </a:solidFill>
              </a:rPr>
              <a:t>device_name</a:t>
            </a:r>
            <a:r>
              <a:rPr lang="en-US" sz="1400" dirty="0">
                <a:solidFill>
                  <a:srgbClr val="FFFF00"/>
                </a:solidFill>
              </a:rPr>
              <a:t>="</a:t>
            </a:r>
            <a:r>
              <a:rPr lang="en-US" sz="1400" b="1" dirty="0">
                <a:solidFill>
                  <a:srgbClr val="00B050"/>
                </a:solidFill>
              </a:rPr>
              <a:t>AUTO</a:t>
            </a:r>
            <a:r>
              <a:rPr lang="en-US" sz="1400" dirty="0">
                <a:solidFill>
                  <a:srgbClr val="FFFF00"/>
                </a:solidFill>
              </a:rPr>
              <a:t>", config={"</a:t>
            </a:r>
            <a:r>
              <a:rPr lang="en-US" sz="1400" b="1" dirty="0">
                <a:solidFill>
                  <a:srgbClr val="00B050"/>
                </a:solidFill>
              </a:rPr>
              <a:t>PERFORMANCE</a:t>
            </a:r>
            <a:r>
              <a:rPr lang="en-US" sz="1400" dirty="0">
                <a:solidFill>
                  <a:srgbClr val="00B050"/>
                </a:solidFill>
              </a:rPr>
              <a:t>_HINT</a:t>
            </a:r>
            <a:r>
              <a:rPr lang="en-US" sz="1400" dirty="0">
                <a:solidFill>
                  <a:srgbClr val="FFFF00"/>
                </a:solidFill>
              </a:rPr>
              <a:t>":"</a:t>
            </a:r>
            <a:r>
              <a:rPr lang="en-US" sz="1400" b="1" dirty="0">
                <a:solidFill>
                  <a:srgbClr val="00B050"/>
                </a:solidFill>
              </a:rPr>
              <a:t>THROUGHPUT</a:t>
            </a:r>
            <a:r>
              <a:rPr lang="en-US" sz="1400" dirty="0">
                <a:solidFill>
                  <a:srgbClr val="FFFF00"/>
                </a:solidFill>
              </a:rPr>
              <a:t>"})</a:t>
            </a:r>
          </a:p>
        </p:txBody>
      </p:sp>
    </p:spTree>
    <p:extLst>
      <p:ext uri="{BB962C8B-B14F-4D97-AF65-F5344CB8AC3E}">
        <p14:creationId xmlns:p14="http://schemas.microsoft.com/office/powerpoint/2010/main" val="294291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1944-21DA-44AE-8C9E-C6CED785A665}"/>
              </a:ext>
            </a:extLst>
          </p:cNvPr>
          <p:cNvSpPr>
            <a:spLocks noGrp="1"/>
          </p:cNvSpPr>
          <p:nvPr>
            <p:ph type="title"/>
          </p:nvPr>
        </p:nvSpPr>
        <p:spPr/>
        <p:txBody>
          <a:bodyPr/>
          <a:lstStyle/>
          <a:p>
            <a:r>
              <a:rPr lang="en-US" dirty="0"/>
              <a:t>Auto Device Plugin: Improving First-Inference Latency</a:t>
            </a:r>
            <a:endParaRPr lang="en-US" dirty="0">
              <a:solidFill>
                <a:schemeClr val="accent2"/>
              </a:solidFill>
              <a:latin typeface="+mn-lt"/>
              <a:ea typeface="+mn-ea"/>
              <a:cs typeface="+mn-cs"/>
            </a:endParaRPr>
          </a:p>
        </p:txBody>
      </p:sp>
      <p:sp>
        <p:nvSpPr>
          <p:cNvPr id="22" name="Rectangle 21">
            <a:extLst>
              <a:ext uri="{FF2B5EF4-FFF2-40B4-BE49-F238E27FC236}">
                <a16:creationId xmlns:a16="http://schemas.microsoft.com/office/drawing/2014/main" id="{01438607-714C-4B9D-8A93-05109C863366}"/>
              </a:ext>
            </a:extLst>
          </p:cNvPr>
          <p:cNvSpPr/>
          <p:nvPr/>
        </p:nvSpPr>
        <p:spPr>
          <a:xfrm>
            <a:off x="626156" y="1421516"/>
            <a:ext cx="2234554" cy="4768270"/>
          </a:xfrm>
          <a:prstGeom prst="rect">
            <a:avLst/>
          </a:prstGeom>
          <a:noFill/>
          <a:ln w="6350" cap="flat" cmpd="sng" algn="ctr">
            <a:noFill/>
            <a:prstDash val="solid"/>
          </a:ln>
          <a:effectLst/>
        </p:spPr>
        <p:txBody>
          <a:bodyPr spcFirstLastPara="0" vert="horz" wrap="square" lIns="91440" tIns="45720" rIns="91440" bIns="45720" numCol="1" spcCol="1270" anchor="ctr" anchorCtr="0">
            <a:noAutofit/>
          </a:bodyPr>
          <a:lstStyle/>
          <a:p>
            <a:pPr marL="285750" marR="0" lvl="0" indent="-285750" defTabSz="488950" eaLnBrk="1" fontAlgn="auto" latinLnBrk="0" hangingPunct="0">
              <a:lnSpc>
                <a:spcPct val="100000"/>
              </a:lnSpc>
              <a:spcBef>
                <a:spcPct val="0"/>
              </a:spcBef>
              <a:spcAft>
                <a:spcPts val="1200"/>
              </a:spcAft>
              <a:buClrTx/>
              <a:buSzTx/>
              <a:buFont typeface="Arial" panose="020B0604020202020204" pitchFamily="34" charset="0"/>
              <a:buChar char="•"/>
              <a:tabLst/>
              <a:defRPr/>
            </a:pPr>
            <a:r>
              <a:rPr lang="en-US" sz="1200" kern="0" dirty="0">
                <a:latin typeface="+mj-lt"/>
                <a:sym typeface="Helvetica Neue"/>
              </a:rPr>
              <a:t>The AUTO plugin shifts workloads throughout runtime to maximize performance.</a:t>
            </a:r>
            <a:endParaRPr kumimoji="0" lang="en-US" sz="1200" b="0" i="0" u="none" strike="noStrike" kern="0" cap="none" spc="0" normalizeH="0" baseline="0" noProof="0" dirty="0">
              <a:ln>
                <a:noFill/>
              </a:ln>
              <a:effectLst/>
              <a:uLnTx/>
              <a:uFillTx/>
              <a:latin typeface="+mj-lt"/>
              <a:sym typeface="Helvetica Neue"/>
            </a:endParaRPr>
          </a:p>
          <a:p>
            <a:pPr marL="285750" lvl="0" indent="-285750" defTabSz="488950" hangingPunct="0">
              <a:spcBef>
                <a:spcPct val="0"/>
              </a:spcBef>
              <a:spcAft>
                <a:spcPts val="1200"/>
              </a:spcAft>
              <a:buFont typeface="Arial" panose="020B0604020202020204" pitchFamily="34" charset="0"/>
              <a:buChar char="•"/>
              <a:defRPr/>
            </a:pPr>
            <a:r>
              <a:rPr kumimoji="0" lang="en-US" sz="1200" b="0" i="0" u="none" strike="noStrike" kern="0" cap="none" spc="0" normalizeH="0" baseline="0" noProof="0" dirty="0">
                <a:ln>
                  <a:noFill/>
                </a:ln>
                <a:effectLst/>
                <a:uLnTx/>
                <a:uFillTx/>
                <a:latin typeface="+mj-lt"/>
                <a:sym typeface="Helvetica Neue"/>
              </a:rPr>
              <a:t>For example, the GPU may be the best device, but GPU initialization takes longer than the CPU </a:t>
            </a:r>
            <a:r>
              <a:rPr lang="en-US" sz="1200" kern="0" dirty="0">
                <a:latin typeface="+mj-lt"/>
                <a:sym typeface="Helvetica Neue"/>
              </a:rPr>
              <a:t>because of</a:t>
            </a:r>
            <a:r>
              <a:rPr kumimoji="0" lang="en-US" sz="1200" b="0" i="0" u="none" strike="noStrike" kern="0" cap="none" spc="0" normalizeH="0" baseline="0" noProof="0" dirty="0">
                <a:ln>
                  <a:noFill/>
                </a:ln>
                <a:effectLst/>
                <a:uLnTx/>
                <a:uFillTx/>
                <a:latin typeface="+mj-lt"/>
                <a:sym typeface="Helvetica Neue"/>
              </a:rPr>
              <a:t> the time it takes to compile the </a:t>
            </a:r>
            <a:r>
              <a:rPr lang="en-US" sz="1200" kern="0" dirty="0">
                <a:latin typeface="+mj-lt"/>
                <a:sym typeface="Helvetica Neue"/>
              </a:rPr>
              <a:t>OpenCL</a:t>
            </a:r>
            <a:r>
              <a:rPr lang="en-US" sz="1200" b="0" i="0" u="none" strike="noStrike" baseline="30000" dirty="0">
                <a:solidFill>
                  <a:schemeClr val="tx1"/>
                </a:solidFill>
                <a:effectLst/>
                <a:latin typeface="+mj-lt"/>
              </a:rPr>
              <a:t>™</a:t>
            </a:r>
            <a:r>
              <a:rPr lang="en-US" sz="1200" kern="0" dirty="0">
                <a:latin typeface="+mj-lt"/>
                <a:sym typeface="Helvetica Neue"/>
              </a:rPr>
              <a:t> kernel</a:t>
            </a:r>
            <a:r>
              <a:rPr kumimoji="0" lang="en-US" sz="1200" b="0" i="0" u="none" strike="noStrike" kern="0" cap="none" spc="0" normalizeH="0" baseline="0" noProof="0" dirty="0">
                <a:ln>
                  <a:noFill/>
                </a:ln>
                <a:effectLst/>
                <a:uLnTx/>
                <a:uFillTx/>
                <a:latin typeface="+mj-lt"/>
                <a:sym typeface="Helvetica Neue"/>
              </a:rPr>
              <a:t>. </a:t>
            </a:r>
          </a:p>
          <a:p>
            <a:pPr marL="285750" lvl="0" indent="-285750" defTabSz="488950" hangingPunct="0">
              <a:spcBef>
                <a:spcPct val="0"/>
              </a:spcBef>
              <a:spcAft>
                <a:spcPts val="1200"/>
              </a:spcAft>
              <a:buFont typeface="Arial" panose="020B0604020202020204" pitchFamily="34" charset="0"/>
              <a:buChar char="•"/>
              <a:defRPr/>
            </a:pPr>
            <a:r>
              <a:rPr kumimoji="0" lang="en-US" sz="1200" b="0" i="0" u="none" strike="noStrike" kern="0" cap="none" spc="0" normalizeH="0" baseline="0" noProof="0" dirty="0">
                <a:ln>
                  <a:noFill/>
                </a:ln>
                <a:effectLst/>
                <a:uLnTx/>
                <a:uFillTx/>
                <a:latin typeface="+mj-lt"/>
                <a:sym typeface="Helvetica Neue"/>
              </a:rPr>
              <a:t>The </a:t>
            </a:r>
            <a:r>
              <a:rPr lang="en-US" sz="1200" kern="0" dirty="0">
                <a:latin typeface="+mj-lt"/>
                <a:sym typeface="Helvetica Neue"/>
              </a:rPr>
              <a:t>AUTO </a:t>
            </a:r>
            <a:r>
              <a:rPr kumimoji="0" lang="en-US" sz="1200" b="0" i="0" u="none" strike="noStrike" kern="0" cap="none" spc="0" normalizeH="0" baseline="0" noProof="0" dirty="0">
                <a:ln>
                  <a:noFill/>
                </a:ln>
                <a:effectLst/>
                <a:uLnTx/>
                <a:uFillTx/>
                <a:latin typeface="+mj-lt"/>
                <a:sym typeface="Helvetica Neue"/>
              </a:rPr>
              <a:t>plugin starts inference on the CPU while it loads and compiles for the GPU. When the GPU is ready, the AUTO plugin switches the device to the GPU and releases resources from the CPU. </a:t>
            </a:r>
          </a:p>
        </p:txBody>
      </p:sp>
      <p:grpSp>
        <p:nvGrpSpPr>
          <p:cNvPr id="3" name="Group 2">
            <a:extLst>
              <a:ext uri="{FF2B5EF4-FFF2-40B4-BE49-F238E27FC236}">
                <a16:creationId xmlns:a16="http://schemas.microsoft.com/office/drawing/2014/main" id="{BDC2E3F0-C13D-475B-AB61-3EFBA1EDDACF}"/>
              </a:ext>
            </a:extLst>
          </p:cNvPr>
          <p:cNvGrpSpPr/>
          <p:nvPr/>
        </p:nvGrpSpPr>
        <p:grpSpPr>
          <a:xfrm>
            <a:off x="2877936" y="1983627"/>
            <a:ext cx="9049834" cy="3418639"/>
            <a:chOff x="775179" y="1912088"/>
            <a:chExt cx="10614156" cy="4009572"/>
          </a:xfrm>
        </p:grpSpPr>
        <p:cxnSp>
          <p:nvCxnSpPr>
            <p:cNvPr id="43" name="Straight Connector 42">
              <a:extLst>
                <a:ext uri="{FF2B5EF4-FFF2-40B4-BE49-F238E27FC236}">
                  <a16:creationId xmlns:a16="http://schemas.microsoft.com/office/drawing/2014/main" id="{50323DC9-7476-402E-8619-2E38D7A4A5F2}"/>
                </a:ext>
              </a:extLst>
            </p:cNvPr>
            <p:cNvCxnSpPr/>
            <p:nvPr/>
          </p:nvCxnSpPr>
          <p:spPr>
            <a:xfrm>
              <a:off x="7715012" y="1912088"/>
              <a:ext cx="0" cy="3170465"/>
            </a:xfrm>
            <a:prstGeom prst="line">
              <a:avLst/>
            </a:prstGeom>
            <a:noFill/>
            <a:ln w="12700" cap="flat" cmpd="sng" algn="ctr">
              <a:solidFill>
                <a:srgbClr val="0068B5"/>
              </a:solidFill>
              <a:prstDash val="dash"/>
              <a:miter lim="800000"/>
            </a:ln>
            <a:effectLst/>
          </p:spPr>
        </p:cxnSp>
        <p:cxnSp>
          <p:nvCxnSpPr>
            <p:cNvPr id="44" name="Straight Connector 43">
              <a:extLst>
                <a:ext uri="{FF2B5EF4-FFF2-40B4-BE49-F238E27FC236}">
                  <a16:creationId xmlns:a16="http://schemas.microsoft.com/office/drawing/2014/main" id="{5D831575-7577-422F-B8D8-2787F2314999}"/>
                </a:ext>
              </a:extLst>
            </p:cNvPr>
            <p:cNvCxnSpPr/>
            <p:nvPr/>
          </p:nvCxnSpPr>
          <p:spPr>
            <a:xfrm>
              <a:off x="3916510" y="1934767"/>
              <a:ext cx="0" cy="3170465"/>
            </a:xfrm>
            <a:prstGeom prst="line">
              <a:avLst/>
            </a:prstGeom>
            <a:noFill/>
            <a:ln w="12700" cap="flat" cmpd="sng" algn="ctr">
              <a:solidFill>
                <a:srgbClr val="0068B5"/>
              </a:solidFill>
              <a:prstDash val="dash"/>
              <a:miter lim="800000"/>
            </a:ln>
            <a:effectLst/>
          </p:spPr>
        </p:cxnSp>
        <p:cxnSp>
          <p:nvCxnSpPr>
            <p:cNvPr id="53" name="Straight Connector 52">
              <a:extLst>
                <a:ext uri="{FF2B5EF4-FFF2-40B4-BE49-F238E27FC236}">
                  <a16:creationId xmlns:a16="http://schemas.microsoft.com/office/drawing/2014/main" id="{D0DFE70A-054A-4F4A-AA48-84FF58EFF055}"/>
                </a:ext>
              </a:extLst>
            </p:cNvPr>
            <p:cNvCxnSpPr>
              <a:cxnSpLocks/>
            </p:cNvCxnSpPr>
            <p:nvPr/>
          </p:nvCxnSpPr>
          <p:spPr>
            <a:xfrm>
              <a:off x="806412" y="4062017"/>
              <a:ext cx="2255434" cy="0"/>
            </a:xfrm>
            <a:prstGeom prst="line">
              <a:avLst/>
            </a:prstGeom>
            <a:noFill/>
            <a:ln w="12700" cap="flat" cmpd="sng" algn="ctr">
              <a:solidFill>
                <a:srgbClr val="0068B5"/>
              </a:solidFill>
              <a:prstDash val="dash"/>
              <a:miter lim="800000"/>
            </a:ln>
            <a:effectLst/>
          </p:spPr>
        </p:cxnSp>
        <p:sp>
          <p:nvSpPr>
            <p:cNvPr id="30" name="Pentagon 24">
              <a:extLst>
                <a:ext uri="{FF2B5EF4-FFF2-40B4-BE49-F238E27FC236}">
                  <a16:creationId xmlns:a16="http://schemas.microsoft.com/office/drawing/2014/main" id="{64F808B5-7BE9-4806-B40D-D182D68AA1E8}"/>
                </a:ext>
              </a:extLst>
            </p:cNvPr>
            <p:cNvSpPr/>
            <p:nvPr/>
          </p:nvSpPr>
          <p:spPr>
            <a:xfrm>
              <a:off x="7733511" y="4238910"/>
              <a:ext cx="3418652" cy="594180"/>
            </a:xfrm>
            <a:prstGeom prst="homePlate">
              <a:avLst>
                <a:gd name="adj" fmla="val 27438"/>
              </a:avLst>
            </a:prstGeom>
            <a:solidFill>
              <a:srgbClr val="0068B5"/>
            </a:solidFill>
            <a:ln w="12700" cap="flat" cmpd="sng" algn="ctr">
              <a:noFill/>
              <a:prstDash val="solid"/>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sym typeface="Helvetica Neue"/>
                </a:rPr>
                <a:t>INFERENCE ON GPU</a:t>
              </a:r>
            </a:p>
          </p:txBody>
        </p:sp>
        <p:sp>
          <p:nvSpPr>
            <p:cNvPr id="31" name="Pentagon 25">
              <a:extLst>
                <a:ext uri="{FF2B5EF4-FFF2-40B4-BE49-F238E27FC236}">
                  <a16:creationId xmlns:a16="http://schemas.microsoft.com/office/drawing/2014/main" id="{BFC93F45-9F52-40BA-BCFE-CD2480E2711F}"/>
                </a:ext>
              </a:extLst>
            </p:cNvPr>
            <p:cNvSpPr/>
            <p:nvPr/>
          </p:nvSpPr>
          <p:spPr>
            <a:xfrm>
              <a:off x="3936713" y="2869125"/>
              <a:ext cx="3740071" cy="594180"/>
            </a:xfrm>
            <a:prstGeom prst="homePlate">
              <a:avLst>
                <a:gd name="adj" fmla="val 31755"/>
              </a:avLst>
            </a:prstGeom>
            <a:solidFill>
              <a:srgbClr val="0068B5"/>
            </a:solidFill>
            <a:ln w="12700" cap="flat" cmpd="sng" algn="ctr">
              <a:noFill/>
              <a:prstDash val="solid"/>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sym typeface="Helvetica Neue"/>
                </a:rPr>
                <a:t>INFERENCE ON </a:t>
              </a:r>
              <a:r>
                <a:rPr kumimoji="0" lang="pl-PL" sz="900" b="0" i="0" u="none" strike="noStrike" kern="0" cap="none" spc="0" normalizeH="0" baseline="0" noProof="0">
                  <a:ln>
                    <a:noFill/>
                  </a:ln>
                  <a:solidFill>
                    <a:srgbClr val="FFFFFF"/>
                  </a:solidFill>
                  <a:effectLst/>
                  <a:uLnTx/>
                  <a:uFillTx/>
                  <a:sym typeface="Helvetica Neue"/>
                </a:rPr>
                <a:t>C</a:t>
              </a:r>
              <a:r>
                <a:rPr kumimoji="0" lang="en-US" sz="900" b="0" i="0" u="none" strike="noStrike" kern="0" cap="none" spc="0" normalizeH="0" baseline="0" noProof="0">
                  <a:ln>
                    <a:noFill/>
                  </a:ln>
                  <a:solidFill>
                    <a:srgbClr val="FFFFFF"/>
                  </a:solidFill>
                  <a:effectLst/>
                  <a:uLnTx/>
                  <a:uFillTx/>
                  <a:sym typeface="Helvetica Neue"/>
                </a:rPr>
                <a:t>PU</a:t>
              </a:r>
            </a:p>
          </p:txBody>
        </p:sp>
        <p:sp>
          <p:nvSpPr>
            <p:cNvPr id="32" name="Pentagon 26">
              <a:extLst>
                <a:ext uri="{FF2B5EF4-FFF2-40B4-BE49-F238E27FC236}">
                  <a16:creationId xmlns:a16="http://schemas.microsoft.com/office/drawing/2014/main" id="{B90EF486-46BD-4795-9B39-DDC7FE50524B}"/>
                </a:ext>
              </a:extLst>
            </p:cNvPr>
            <p:cNvSpPr/>
            <p:nvPr/>
          </p:nvSpPr>
          <p:spPr>
            <a:xfrm>
              <a:off x="7733511" y="2846445"/>
              <a:ext cx="3465197" cy="594180"/>
            </a:xfrm>
            <a:prstGeom prst="homePlate">
              <a:avLst>
                <a:gd name="adj" fmla="val 29997"/>
              </a:avLst>
            </a:prstGeom>
            <a:noFill/>
            <a:ln w="9525" cap="flat" cmpd="sng" algn="ctr">
              <a:solidFill>
                <a:srgbClr val="0068B5"/>
              </a:solidFill>
              <a:prstDash val="sysDot"/>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effectLst/>
                  <a:uLnTx/>
                  <a:uFillTx/>
                  <a:sym typeface="Helvetica Neue"/>
                </a:rPr>
                <a:t>INFERENCE STOPS ON CPU</a:t>
              </a:r>
            </a:p>
          </p:txBody>
        </p:sp>
        <p:sp>
          <p:nvSpPr>
            <p:cNvPr id="33" name="Pentagon 27">
              <a:extLst>
                <a:ext uri="{FF2B5EF4-FFF2-40B4-BE49-F238E27FC236}">
                  <a16:creationId xmlns:a16="http://schemas.microsoft.com/office/drawing/2014/main" id="{503E70FB-1BF0-4FEA-953B-FF2D5BC1D620}"/>
                </a:ext>
              </a:extLst>
            </p:cNvPr>
            <p:cNvSpPr/>
            <p:nvPr/>
          </p:nvSpPr>
          <p:spPr>
            <a:xfrm>
              <a:off x="2018971" y="2860053"/>
              <a:ext cx="1862733" cy="598714"/>
            </a:xfrm>
            <a:prstGeom prst="homePlate">
              <a:avLst>
                <a:gd name="adj" fmla="val 28190"/>
              </a:avLst>
            </a:prstGeom>
            <a:solidFill>
              <a:schemeClr val="accent5"/>
            </a:solidFill>
            <a:ln w="12700" cap="flat" cmpd="sng" algn="ctr">
              <a:noFill/>
              <a:prstDash val="solid"/>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sym typeface="Helvetica Neue"/>
                </a:rPr>
                <a:t>COMPILE </a:t>
              </a:r>
              <a:br>
                <a:rPr kumimoji="0" lang="en-US" sz="900" b="0" i="0" u="none" strike="noStrike" kern="0" cap="none" spc="0" normalizeH="0" baseline="0" noProof="0">
                  <a:ln>
                    <a:noFill/>
                  </a:ln>
                  <a:solidFill>
                    <a:srgbClr val="FFFFFF"/>
                  </a:solidFill>
                  <a:effectLst/>
                  <a:uLnTx/>
                  <a:uFillTx/>
                  <a:sym typeface="Helvetica Neue"/>
                </a:rPr>
              </a:br>
              <a:r>
                <a:rPr kumimoji="0" lang="en-US" sz="900" b="0" i="0" u="none" strike="noStrike" kern="0" cap="none" spc="0" normalizeH="0" baseline="0" noProof="0">
                  <a:ln>
                    <a:noFill/>
                  </a:ln>
                  <a:solidFill>
                    <a:srgbClr val="FFFFFF"/>
                  </a:solidFill>
                  <a:effectLst/>
                  <a:uLnTx/>
                  <a:uFillTx/>
                  <a:sym typeface="Helvetica Neue"/>
                </a:rPr>
                <a:t>NETWORK </a:t>
              </a:r>
              <a:br>
                <a:rPr lang="en-US" sz="900" kern="0">
                  <a:solidFill>
                    <a:srgbClr val="FFFFFF"/>
                  </a:solidFill>
                  <a:sym typeface="Helvetica Neue"/>
                </a:rPr>
              </a:br>
              <a:r>
                <a:rPr kumimoji="0" lang="en-US" sz="900" b="0" i="0" u="none" strike="noStrike" kern="0" cap="none" spc="0" normalizeH="0" baseline="0" noProof="0">
                  <a:ln>
                    <a:noFill/>
                  </a:ln>
                  <a:solidFill>
                    <a:srgbClr val="FFFFFF"/>
                  </a:solidFill>
                  <a:effectLst/>
                  <a:uLnTx/>
                  <a:uFillTx/>
                  <a:sym typeface="Helvetica Neue"/>
                </a:rPr>
                <a:t>FOR CPU</a:t>
              </a:r>
            </a:p>
          </p:txBody>
        </p:sp>
        <p:sp>
          <p:nvSpPr>
            <p:cNvPr id="42" name="Freeform 13">
              <a:extLst>
                <a:ext uri="{FF2B5EF4-FFF2-40B4-BE49-F238E27FC236}">
                  <a16:creationId xmlns:a16="http://schemas.microsoft.com/office/drawing/2014/main" id="{4428DC74-EC05-44A9-B5AC-227E5154256E}"/>
                </a:ext>
              </a:extLst>
            </p:cNvPr>
            <p:cNvSpPr/>
            <p:nvPr/>
          </p:nvSpPr>
          <p:spPr>
            <a:xfrm>
              <a:off x="2009953" y="1961982"/>
              <a:ext cx="9379382" cy="3129643"/>
            </a:xfrm>
            <a:custGeom>
              <a:avLst/>
              <a:gdLst>
                <a:gd name="connsiteX0" fmla="*/ 0 w 6988629"/>
                <a:gd name="connsiteY0" fmla="*/ 0 h 3755571"/>
                <a:gd name="connsiteX1" fmla="*/ 0 w 6988629"/>
                <a:gd name="connsiteY1" fmla="*/ 3755571 h 3755571"/>
                <a:gd name="connsiteX2" fmla="*/ 6988629 w 6988629"/>
                <a:gd name="connsiteY2" fmla="*/ 3755571 h 3755571"/>
              </a:gdLst>
              <a:ahLst/>
              <a:cxnLst>
                <a:cxn ang="0">
                  <a:pos x="connsiteX0" y="connsiteY0"/>
                </a:cxn>
                <a:cxn ang="0">
                  <a:pos x="connsiteX1" y="connsiteY1"/>
                </a:cxn>
                <a:cxn ang="0">
                  <a:pos x="connsiteX2" y="connsiteY2"/>
                </a:cxn>
              </a:cxnLst>
              <a:rect l="l" t="t" r="r" b="b"/>
              <a:pathLst>
                <a:path w="6988629" h="3755571">
                  <a:moveTo>
                    <a:pt x="0" y="0"/>
                  </a:moveTo>
                  <a:lnTo>
                    <a:pt x="0" y="3755571"/>
                  </a:lnTo>
                  <a:lnTo>
                    <a:pt x="6988629" y="3755571"/>
                  </a:lnTo>
                </a:path>
              </a:pathLst>
            </a:custGeom>
            <a:noFill/>
            <a:ln w="12700" cap="flat" cmpd="sng" algn="ctr">
              <a:solidFill>
                <a:schemeClr val="tx1"/>
              </a:solidFill>
              <a:prstDash val="solid"/>
              <a:miter lim="800000"/>
              <a:tailEnd type="triangle" w="lg" len="med"/>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endParaRPr kumimoji="0" lang="en-US" sz="3000" b="0" i="0" u="none" strike="noStrike" kern="0" cap="none" spc="0" normalizeH="0" baseline="0" noProof="0">
                <a:ln>
                  <a:noFill/>
                </a:ln>
                <a:solidFill>
                  <a:srgbClr val="FFFFFF"/>
                </a:solidFill>
                <a:effectLst/>
                <a:uLnTx/>
                <a:uFillTx/>
                <a:latin typeface="IntelOne Display Regular"/>
                <a:sym typeface="Helvetica Neue"/>
              </a:endParaRPr>
            </a:p>
          </p:txBody>
        </p:sp>
        <p:sp>
          <p:nvSpPr>
            <p:cNvPr id="54" name="Rectangle 53">
              <a:extLst>
                <a:ext uri="{FF2B5EF4-FFF2-40B4-BE49-F238E27FC236}">
                  <a16:creationId xmlns:a16="http://schemas.microsoft.com/office/drawing/2014/main" id="{F362E484-6ABA-4A99-A04A-DA91E53A8521}"/>
                </a:ext>
              </a:extLst>
            </p:cNvPr>
            <p:cNvSpPr/>
            <p:nvPr/>
          </p:nvSpPr>
          <p:spPr>
            <a:xfrm>
              <a:off x="775179" y="2896729"/>
              <a:ext cx="993066" cy="498150"/>
            </a:xfrm>
            <a:prstGeom prst="rect">
              <a:avLst/>
            </a:prstGeom>
          </p:spPr>
          <p:txBody>
            <a:bodyPr wrap="none" anchor="ctr" anchorCtr="1">
              <a:spAutoFit/>
            </a:bodyPr>
            <a:lstStyle/>
            <a:p>
              <a:pPr algn="ctr" defTabSz="1219120" hangingPunct="0">
                <a:lnSpc>
                  <a:spcPct val="90000"/>
                </a:lnSpc>
                <a:spcBef>
                  <a:spcPts val="2250"/>
                </a:spcBef>
              </a:pPr>
              <a:r>
                <a:rPr lang="en-US" sz="1200" kern="0">
                  <a:latin typeface="IntelOne Display Light" panose="020B0403020203020204" pitchFamily="34" charset="77"/>
                  <a:sym typeface="Helvetica Neue"/>
                </a:rPr>
                <a:t>CPU</a:t>
              </a:r>
              <a:br>
                <a:rPr lang="en-US" sz="1200" kern="0">
                  <a:latin typeface="IntelOne Display Light" panose="020B0403020203020204" pitchFamily="34" charset="77"/>
                  <a:sym typeface="Helvetica Neue"/>
                </a:rPr>
              </a:br>
              <a:r>
                <a:rPr lang="en-US" sz="1200" kern="0">
                  <a:latin typeface="IntelOne Display Light" panose="020B0403020203020204" pitchFamily="34" charset="77"/>
                  <a:sym typeface="Helvetica Neue"/>
                </a:rPr>
                <a:t>workloads</a:t>
              </a:r>
            </a:p>
          </p:txBody>
        </p:sp>
        <p:sp>
          <p:nvSpPr>
            <p:cNvPr id="55" name="Rectangle 54">
              <a:extLst>
                <a:ext uri="{FF2B5EF4-FFF2-40B4-BE49-F238E27FC236}">
                  <a16:creationId xmlns:a16="http://schemas.microsoft.com/office/drawing/2014/main" id="{DD22EDA3-8273-493D-BFAD-E50616CFE7FA}"/>
                </a:ext>
              </a:extLst>
            </p:cNvPr>
            <p:cNvSpPr/>
            <p:nvPr/>
          </p:nvSpPr>
          <p:spPr>
            <a:xfrm>
              <a:off x="775179" y="4289193"/>
              <a:ext cx="993066" cy="498150"/>
            </a:xfrm>
            <a:prstGeom prst="rect">
              <a:avLst/>
            </a:prstGeom>
          </p:spPr>
          <p:txBody>
            <a:bodyPr wrap="none" anchor="ctr" anchorCtr="1">
              <a:spAutoFit/>
            </a:bodyPr>
            <a:lstStyle/>
            <a:p>
              <a:pPr algn="ctr" defTabSz="1219120" hangingPunct="0">
                <a:lnSpc>
                  <a:spcPct val="90000"/>
                </a:lnSpc>
                <a:spcBef>
                  <a:spcPts val="2250"/>
                </a:spcBef>
              </a:pPr>
              <a:r>
                <a:rPr lang="en-US" sz="1200" kern="0">
                  <a:latin typeface="IntelOne Display Light" panose="020B0403020203020204" pitchFamily="34" charset="77"/>
                  <a:sym typeface="Helvetica Neue"/>
                </a:rPr>
                <a:t>GPU</a:t>
              </a:r>
              <a:br>
                <a:rPr lang="en-US" sz="1200" kern="0">
                  <a:latin typeface="IntelOne Display Light" panose="020B0403020203020204" pitchFamily="34" charset="77"/>
                  <a:sym typeface="Helvetica Neue"/>
                </a:rPr>
              </a:br>
              <a:r>
                <a:rPr lang="en-US" sz="1200" kern="0">
                  <a:latin typeface="IntelOne Display Light" panose="020B0403020203020204" pitchFamily="34" charset="77"/>
                  <a:sym typeface="Helvetica Neue"/>
                </a:rPr>
                <a:t>workloads</a:t>
              </a:r>
            </a:p>
          </p:txBody>
        </p:sp>
        <p:sp>
          <p:nvSpPr>
            <p:cNvPr id="56" name="Rectangle 55">
              <a:extLst>
                <a:ext uri="{FF2B5EF4-FFF2-40B4-BE49-F238E27FC236}">
                  <a16:creationId xmlns:a16="http://schemas.microsoft.com/office/drawing/2014/main" id="{9B62E532-37AA-4035-AB4F-E5FDF71DE498}"/>
                </a:ext>
              </a:extLst>
            </p:cNvPr>
            <p:cNvSpPr/>
            <p:nvPr/>
          </p:nvSpPr>
          <p:spPr>
            <a:xfrm>
              <a:off x="3622736" y="5062477"/>
              <a:ext cx="543722" cy="303221"/>
            </a:xfrm>
            <a:prstGeom prst="rect">
              <a:avLst/>
            </a:prstGeom>
          </p:spPr>
          <p:txBody>
            <a:bodyPr wrap="none" anchor="ctr" anchorCtr="1">
              <a:spAutoFit/>
            </a:bodyPr>
            <a:lstStyle/>
            <a:p>
              <a:pPr algn="ctr" defTabSz="1219120" hangingPunct="0">
                <a:lnSpc>
                  <a:spcPct val="90000"/>
                </a:lnSpc>
                <a:spcBef>
                  <a:spcPts val="2250"/>
                </a:spcBef>
              </a:pPr>
              <a:r>
                <a:rPr lang="en-US" sz="1200" kern="0">
                  <a:latin typeface="IntelOne Display Light" panose="020B0403020203020204" pitchFamily="34" charset="77"/>
                  <a:sym typeface="Helvetica Neue"/>
                </a:rPr>
                <a:t>116.7</a:t>
              </a:r>
            </a:p>
          </p:txBody>
        </p:sp>
        <p:sp>
          <p:nvSpPr>
            <p:cNvPr id="57" name="Rectangle 56">
              <a:extLst>
                <a:ext uri="{FF2B5EF4-FFF2-40B4-BE49-F238E27FC236}">
                  <a16:creationId xmlns:a16="http://schemas.microsoft.com/office/drawing/2014/main" id="{88F9C9AB-85F0-4A0C-8A14-B11AD26395D9}"/>
                </a:ext>
              </a:extLst>
            </p:cNvPr>
            <p:cNvSpPr/>
            <p:nvPr/>
          </p:nvSpPr>
          <p:spPr>
            <a:xfrm>
              <a:off x="7414599" y="5062477"/>
              <a:ext cx="688489" cy="303221"/>
            </a:xfrm>
            <a:prstGeom prst="rect">
              <a:avLst/>
            </a:prstGeom>
          </p:spPr>
          <p:txBody>
            <a:bodyPr wrap="none" anchor="ctr" anchorCtr="1">
              <a:spAutoFit/>
            </a:bodyPr>
            <a:lstStyle/>
            <a:p>
              <a:pPr algn="ctr" defTabSz="1219120" hangingPunct="0">
                <a:lnSpc>
                  <a:spcPct val="90000"/>
                </a:lnSpc>
                <a:spcBef>
                  <a:spcPts val="2250"/>
                </a:spcBef>
              </a:pPr>
              <a:r>
                <a:rPr lang="en-US" sz="1200" kern="0">
                  <a:latin typeface="IntelOne Display Light" panose="020B0403020203020204" pitchFamily="34" charset="77"/>
                  <a:sym typeface="Helvetica Neue"/>
                </a:rPr>
                <a:t>5,800</a:t>
              </a:r>
            </a:p>
          </p:txBody>
        </p:sp>
        <p:sp>
          <p:nvSpPr>
            <p:cNvPr id="58" name="Rectangle 57">
              <a:extLst>
                <a:ext uri="{FF2B5EF4-FFF2-40B4-BE49-F238E27FC236}">
                  <a16:creationId xmlns:a16="http://schemas.microsoft.com/office/drawing/2014/main" id="{C1E58A83-1B28-482D-AE6F-8099053FA5DD}"/>
                </a:ext>
              </a:extLst>
            </p:cNvPr>
            <p:cNvSpPr/>
            <p:nvPr/>
          </p:nvSpPr>
          <p:spPr>
            <a:xfrm>
              <a:off x="10645406" y="5088307"/>
              <a:ext cx="479799" cy="303221"/>
            </a:xfrm>
            <a:prstGeom prst="rect">
              <a:avLst/>
            </a:prstGeom>
          </p:spPr>
          <p:txBody>
            <a:bodyPr wrap="none" anchor="ctr" anchorCtr="1">
              <a:spAutoFit/>
            </a:bodyPr>
            <a:lstStyle/>
            <a:p>
              <a:pPr algn="ctr" defTabSz="1219120" hangingPunct="0">
                <a:lnSpc>
                  <a:spcPct val="90000"/>
                </a:lnSpc>
                <a:spcBef>
                  <a:spcPts val="2250"/>
                </a:spcBef>
              </a:pPr>
              <a:r>
                <a:rPr lang="en-US" sz="1200" kern="0">
                  <a:latin typeface="IntelOne Display Light" panose="020B0403020203020204" pitchFamily="34" charset="77"/>
                  <a:sym typeface="Helvetica Neue"/>
                </a:rPr>
                <a:t>MS</a:t>
              </a:r>
            </a:p>
          </p:txBody>
        </p:sp>
        <p:sp>
          <p:nvSpPr>
            <p:cNvPr id="59" name="Rectangle 58">
              <a:extLst>
                <a:ext uri="{FF2B5EF4-FFF2-40B4-BE49-F238E27FC236}">
                  <a16:creationId xmlns:a16="http://schemas.microsoft.com/office/drawing/2014/main" id="{ED70C5AD-A6D5-46D8-BD9F-F435A678CC5A}"/>
                </a:ext>
              </a:extLst>
            </p:cNvPr>
            <p:cNvSpPr/>
            <p:nvPr/>
          </p:nvSpPr>
          <p:spPr>
            <a:xfrm>
              <a:off x="10567381" y="4825736"/>
              <a:ext cx="635846" cy="303221"/>
            </a:xfrm>
            <a:prstGeom prst="rect">
              <a:avLst/>
            </a:prstGeom>
          </p:spPr>
          <p:txBody>
            <a:bodyPr wrap="none" anchor="ctr" anchorCtr="1">
              <a:spAutoFit/>
            </a:bodyPr>
            <a:lstStyle/>
            <a:p>
              <a:pPr algn="ctr" defTabSz="1219120" hangingPunct="0">
                <a:lnSpc>
                  <a:spcPct val="90000"/>
                </a:lnSpc>
                <a:spcBef>
                  <a:spcPts val="2250"/>
                </a:spcBef>
              </a:pPr>
              <a:r>
                <a:rPr lang="en-US" sz="1200" kern="0">
                  <a:latin typeface="IntelOne Display Light" panose="020B0403020203020204" pitchFamily="34" charset="77"/>
                  <a:sym typeface="Helvetica Neue"/>
                </a:rPr>
                <a:t>TIME</a:t>
              </a:r>
            </a:p>
          </p:txBody>
        </p:sp>
        <p:grpSp>
          <p:nvGrpSpPr>
            <p:cNvPr id="60" name="Group 59">
              <a:extLst>
                <a:ext uri="{FF2B5EF4-FFF2-40B4-BE49-F238E27FC236}">
                  <a16:creationId xmlns:a16="http://schemas.microsoft.com/office/drawing/2014/main" id="{FE9803B8-73E8-4D8C-83EE-FB99AA3DEE25}"/>
                </a:ext>
              </a:extLst>
            </p:cNvPr>
            <p:cNvGrpSpPr/>
            <p:nvPr/>
          </p:nvGrpSpPr>
          <p:grpSpPr>
            <a:xfrm>
              <a:off x="2009954" y="2395142"/>
              <a:ext cx="9295714" cy="3526518"/>
              <a:chOff x="2271977" y="2593521"/>
              <a:chExt cx="11154858" cy="4231822"/>
            </a:xfrm>
          </p:grpSpPr>
          <p:sp>
            <p:nvSpPr>
              <p:cNvPr id="61" name="Pentagon 3">
                <a:extLst>
                  <a:ext uri="{FF2B5EF4-FFF2-40B4-BE49-F238E27FC236}">
                    <a16:creationId xmlns:a16="http://schemas.microsoft.com/office/drawing/2014/main" id="{12DFCCA7-276D-4244-B707-9B45F05CEC69}"/>
                  </a:ext>
                </a:extLst>
              </p:cNvPr>
              <p:cNvSpPr/>
              <p:nvPr/>
            </p:nvSpPr>
            <p:spPr>
              <a:xfrm>
                <a:off x="2271977" y="6466114"/>
                <a:ext cx="3418652" cy="359229"/>
              </a:xfrm>
              <a:prstGeom prst="homePlate">
                <a:avLst>
                  <a:gd name="adj" fmla="val 31561"/>
                </a:avLst>
              </a:prstGeom>
              <a:solidFill>
                <a:srgbClr val="8BAE46"/>
              </a:solidFill>
              <a:ln w="12700" cap="flat" cmpd="sng" algn="ctr">
                <a:noFill/>
                <a:prstDash val="solid"/>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sym typeface="Helvetica Neue"/>
                  </a:rPr>
                  <a:t>APPLICATION LOGIC</a:t>
                </a:r>
              </a:p>
            </p:txBody>
          </p:sp>
          <p:sp>
            <p:nvSpPr>
              <p:cNvPr id="62" name="Pentagon 20">
                <a:extLst>
                  <a:ext uri="{FF2B5EF4-FFF2-40B4-BE49-F238E27FC236}">
                    <a16:creationId xmlns:a16="http://schemas.microsoft.com/office/drawing/2014/main" id="{E7BA521D-E979-4115-809F-085EA93BD527}"/>
                  </a:ext>
                </a:extLst>
              </p:cNvPr>
              <p:cNvSpPr/>
              <p:nvPr/>
            </p:nvSpPr>
            <p:spPr>
              <a:xfrm>
                <a:off x="6001815" y="6466114"/>
                <a:ext cx="3418652" cy="359229"/>
              </a:xfrm>
              <a:prstGeom prst="homePlate">
                <a:avLst>
                  <a:gd name="adj" fmla="val 34194"/>
                </a:avLst>
              </a:prstGeom>
              <a:solidFill>
                <a:schemeClr val="accent5"/>
              </a:solidFill>
              <a:ln w="12700" cap="flat" cmpd="sng" algn="ctr">
                <a:noFill/>
                <a:prstDash val="solid"/>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sym typeface="Helvetica Neue"/>
                  </a:rPr>
                  <a:t>LOADING NN</a:t>
                </a:r>
              </a:p>
            </p:txBody>
          </p:sp>
          <p:sp>
            <p:nvSpPr>
              <p:cNvPr id="63" name="Pentagon 21">
                <a:extLst>
                  <a:ext uri="{FF2B5EF4-FFF2-40B4-BE49-F238E27FC236}">
                    <a16:creationId xmlns:a16="http://schemas.microsoft.com/office/drawing/2014/main" id="{864A39F4-542A-4A57-8AC9-5E05F00E23F2}"/>
                  </a:ext>
                </a:extLst>
              </p:cNvPr>
              <p:cNvSpPr/>
              <p:nvPr/>
            </p:nvSpPr>
            <p:spPr>
              <a:xfrm>
                <a:off x="9731652" y="6466114"/>
                <a:ext cx="3418652" cy="359229"/>
              </a:xfrm>
              <a:prstGeom prst="homePlate">
                <a:avLst>
                  <a:gd name="adj" fmla="val 31560"/>
                </a:avLst>
              </a:prstGeom>
              <a:solidFill>
                <a:srgbClr val="0068B5"/>
              </a:solidFill>
              <a:ln w="12700" cap="flat" cmpd="sng" algn="ctr">
                <a:noFill/>
                <a:prstDash val="solid"/>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sym typeface="Helvetica Neue"/>
                  </a:rPr>
                  <a:t>INFERENCE</a:t>
                </a:r>
              </a:p>
            </p:txBody>
          </p:sp>
          <p:sp>
            <p:nvSpPr>
              <p:cNvPr id="64" name="Pentagon 23">
                <a:extLst>
                  <a:ext uri="{FF2B5EF4-FFF2-40B4-BE49-F238E27FC236}">
                    <a16:creationId xmlns:a16="http://schemas.microsoft.com/office/drawing/2014/main" id="{02D1480C-C4A2-44D1-82D8-941EEEC36F3B}"/>
                  </a:ext>
                </a:extLst>
              </p:cNvPr>
              <p:cNvSpPr/>
              <p:nvPr/>
            </p:nvSpPr>
            <p:spPr>
              <a:xfrm>
                <a:off x="2282797" y="2593957"/>
                <a:ext cx="2225201" cy="337457"/>
              </a:xfrm>
              <a:prstGeom prst="homePlate">
                <a:avLst>
                  <a:gd name="adj" fmla="val 30371"/>
                </a:avLst>
              </a:prstGeom>
              <a:solidFill>
                <a:srgbClr val="8BAE46"/>
              </a:solidFill>
              <a:ln w="12700" cap="flat" cmpd="sng" algn="ctr">
                <a:noFill/>
                <a:prstDash val="solid"/>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sym typeface="Helvetica Neue"/>
                  </a:rPr>
                  <a:t>DEVICE SELECTION</a:t>
                </a:r>
              </a:p>
            </p:txBody>
          </p:sp>
          <p:sp>
            <p:nvSpPr>
              <p:cNvPr id="65" name="Pentagon 22">
                <a:extLst>
                  <a:ext uri="{FF2B5EF4-FFF2-40B4-BE49-F238E27FC236}">
                    <a16:creationId xmlns:a16="http://schemas.microsoft.com/office/drawing/2014/main" id="{F9BCE1F6-0D15-421D-94BF-E91E1C6BB0DC}"/>
                  </a:ext>
                </a:extLst>
              </p:cNvPr>
              <p:cNvSpPr/>
              <p:nvPr/>
            </p:nvSpPr>
            <p:spPr>
              <a:xfrm>
                <a:off x="4584090" y="2593521"/>
                <a:ext cx="8842745" cy="338329"/>
              </a:xfrm>
              <a:prstGeom prst="homePlate">
                <a:avLst>
                  <a:gd name="adj" fmla="val 36015"/>
                </a:avLst>
              </a:prstGeom>
              <a:solidFill>
                <a:srgbClr val="8BAE46"/>
              </a:solidFill>
              <a:ln w="12700" cap="flat" cmpd="sng" algn="ctr">
                <a:noFill/>
                <a:prstDash val="solid"/>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sym typeface="Helvetica Neue"/>
                  </a:rPr>
                  <a:t>APPLICATION INFERENCE ON AUTO</a:t>
                </a:r>
              </a:p>
            </p:txBody>
          </p:sp>
        </p:grpSp>
        <p:sp>
          <p:nvSpPr>
            <p:cNvPr id="66" name="Pentagon 28">
              <a:extLst>
                <a:ext uri="{FF2B5EF4-FFF2-40B4-BE49-F238E27FC236}">
                  <a16:creationId xmlns:a16="http://schemas.microsoft.com/office/drawing/2014/main" id="{E5B032B4-F22E-4879-9C98-E0639C2F5CA4}"/>
                </a:ext>
              </a:extLst>
            </p:cNvPr>
            <p:cNvSpPr/>
            <p:nvPr/>
          </p:nvSpPr>
          <p:spPr>
            <a:xfrm>
              <a:off x="2018971" y="3490517"/>
              <a:ext cx="5650002" cy="322036"/>
            </a:xfrm>
            <a:prstGeom prst="homePlate">
              <a:avLst>
                <a:gd name="adj" fmla="val 34800"/>
              </a:avLst>
            </a:prstGeom>
            <a:solidFill>
              <a:schemeClr val="accent5"/>
            </a:solidFill>
            <a:ln w="12700" cap="flat" cmpd="sng" algn="ctr">
              <a:noFill/>
              <a:prstDash val="solid"/>
              <a:miter lim="800000"/>
            </a:ln>
            <a:effectLst/>
          </p:spPr>
          <p:txBody>
            <a:bodyPr rtlCol="0" anchor="ctr"/>
            <a:lstStyle/>
            <a:p>
              <a:pPr marL="0" marR="0" lvl="0" indent="0" algn="ctr" defTabSz="1219120" eaLnBrk="1" fontAlgn="auto" latinLnBrk="0" hangingPunct="0">
                <a:lnSpc>
                  <a:spcPct val="90000"/>
                </a:lnSpc>
                <a:spcBef>
                  <a:spcPts val="225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sym typeface="Helvetica Neue"/>
                </a:rPr>
                <a:t>COMPILE/LOAD NETWORK FOR </a:t>
              </a:r>
              <a:r>
                <a:rPr kumimoji="0" lang="pl-PL" sz="900" b="0" i="0" u="none" strike="noStrike" kern="0" cap="none" spc="0" normalizeH="0" baseline="0" noProof="0">
                  <a:ln>
                    <a:noFill/>
                  </a:ln>
                  <a:solidFill>
                    <a:srgbClr val="FFFFFF"/>
                  </a:solidFill>
                  <a:effectLst/>
                  <a:uLnTx/>
                  <a:uFillTx/>
                  <a:sym typeface="Helvetica Neue"/>
                </a:rPr>
                <a:t>G</a:t>
              </a:r>
              <a:r>
                <a:rPr kumimoji="0" lang="en-US" sz="900" b="0" i="0" u="none" strike="noStrike" kern="0" cap="none" spc="0" normalizeH="0" baseline="0" noProof="0">
                  <a:ln>
                    <a:noFill/>
                  </a:ln>
                  <a:solidFill>
                    <a:srgbClr val="FFFFFF"/>
                  </a:solidFill>
                  <a:effectLst/>
                  <a:uLnTx/>
                  <a:uFillTx/>
                  <a:sym typeface="Helvetica Neue"/>
                </a:rPr>
                <a:t>PU</a:t>
              </a:r>
            </a:p>
          </p:txBody>
        </p:sp>
      </p:grpSp>
    </p:spTree>
    <p:extLst>
      <p:ext uri="{BB962C8B-B14F-4D97-AF65-F5344CB8AC3E}">
        <p14:creationId xmlns:p14="http://schemas.microsoft.com/office/powerpoint/2010/main" val="231371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p:txBody>
          <a:bodyPr anchor="t">
            <a:normAutofit/>
          </a:bodyPr>
          <a:lstStyle/>
          <a:p>
            <a:pPr fontAlgn="base"/>
            <a:r>
              <a:rPr lang="en-US" sz="4800" b="1" dirty="0"/>
              <a:t>Introduction to OpenVINO™ Toolkit</a:t>
            </a:r>
          </a:p>
        </p:txBody>
      </p:sp>
      <p:sp>
        <p:nvSpPr>
          <p:cNvPr id="6" name="Text Placeholder 5">
            <a:extLst>
              <a:ext uri="{FF2B5EF4-FFF2-40B4-BE49-F238E27FC236}">
                <a16:creationId xmlns:a16="http://schemas.microsoft.com/office/drawing/2014/main" id="{36E8749F-26C5-4C5A-A280-F69E2AEBA5F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6596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457FFB-4D5C-4879-9AAF-881F9FBB9E66}"/>
              </a:ext>
            </a:extLst>
          </p:cNvPr>
          <p:cNvSpPr>
            <a:spLocks noGrp="1"/>
          </p:cNvSpPr>
          <p:nvPr>
            <p:ph type="title"/>
          </p:nvPr>
        </p:nvSpPr>
        <p:spPr/>
        <p:txBody>
          <a:bodyPr>
            <a:normAutofit/>
          </a:bodyPr>
          <a:lstStyle/>
          <a:p>
            <a:r>
              <a:rPr lang="en-US" sz="4000" dirty="0">
                <a:solidFill>
                  <a:schemeClr val="tx1"/>
                </a:solidFill>
              </a:rPr>
              <a:t>OpenVINO Notebooks - 106-auto-device</a:t>
            </a:r>
          </a:p>
        </p:txBody>
      </p:sp>
      <p:sp>
        <p:nvSpPr>
          <p:cNvPr id="8" name="Text Placeholder 7">
            <a:extLst>
              <a:ext uri="{FF2B5EF4-FFF2-40B4-BE49-F238E27FC236}">
                <a16:creationId xmlns:a16="http://schemas.microsoft.com/office/drawing/2014/main" id="{4CC3A4FA-2741-428A-A85C-DF6C696ACA4B}"/>
              </a:ext>
            </a:extLst>
          </p:cNvPr>
          <p:cNvSpPr>
            <a:spLocks noGrp="1"/>
          </p:cNvSpPr>
          <p:nvPr>
            <p:ph sz="quarter" idx="10"/>
          </p:nvPr>
        </p:nvSpPr>
        <p:spPr>
          <a:xfrm>
            <a:off x="614363" y="2735595"/>
            <a:ext cx="5481637" cy="1386809"/>
          </a:xfrm>
        </p:spPr>
        <p:txBody>
          <a:bodyPr>
            <a:normAutofit/>
          </a:bodyPr>
          <a:lstStyle/>
          <a:p>
            <a:r>
              <a:rPr lang="en-US" sz="2400" dirty="0">
                <a:hlinkClick r:id="rId2"/>
              </a:rPr>
              <a:t>https://github.com/openvinotoolkit/openvino_notebooks/tree/main/notebooks/106-auto-device</a:t>
            </a:r>
            <a:r>
              <a:rPr lang="en-US" sz="2400" dirty="0"/>
              <a:t> </a:t>
            </a:r>
          </a:p>
        </p:txBody>
      </p:sp>
      <p:sp>
        <p:nvSpPr>
          <p:cNvPr id="3" name="Content Placeholder 2">
            <a:extLst>
              <a:ext uri="{FF2B5EF4-FFF2-40B4-BE49-F238E27FC236}">
                <a16:creationId xmlns:a16="http://schemas.microsoft.com/office/drawing/2014/main" id="{2CFD431B-FAE1-43B3-8EAB-E474A6A214C3}"/>
              </a:ext>
            </a:extLst>
          </p:cNvPr>
          <p:cNvSpPr>
            <a:spLocks noGrp="1"/>
          </p:cNvSpPr>
          <p:nvPr>
            <p:ph sz="quarter" idx="11"/>
          </p:nvPr>
        </p:nvSpPr>
        <p:spPr>
          <a:xfrm>
            <a:off x="6096000" y="1497013"/>
            <a:ext cx="5489575" cy="4832766"/>
          </a:xfrm>
        </p:spPr>
        <p:txBody>
          <a:bodyPr>
            <a:normAutofit/>
          </a:bodyPr>
          <a:lstStyle/>
          <a:p>
            <a:r>
              <a:rPr lang="en-US" sz="2400" dirty="0"/>
              <a:t>A basic introduction to do Auto Device Selection with OpenVINO.</a:t>
            </a:r>
          </a:p>
          <a:p>
            <a:endParaRPr lang="en-US" sz="2400" dirty="0"/>
          </a:p>
          <a:p>
            <a:r>
              <a:rPr lang="en-US" sz="2400" dirty="0"/>
              <a:t>This notebook </a:t>
            </a:r>
            <a:r>
              <a:rPr lang="en-US" sz="2400" dirty="0" err="1"/>
              <a:t>demostrate</a:t>
            </a:r>
            <a:r>
              <a:rPr lang="en-US" sz="2400" dirty="0"/>
              <a:t> how to </a:t>
            </a:r>
            <a:r>
              <a:rPr lang="en-US" sz="2400" dirty="0" err="1"/>
              <a:t>compile_model</a:t>
            </a:r>
            <a:r>
              <a:rPr lang="en-US" sz="2400" dirty="0"/>
              <a:t> with AUTO device, compare the first inference latency (model compilation time + 1st inference time) between GPU device and AUTO device, show the difference performance hints (THROUGHPUT and LATENCY) with significant performance results towards the desired metric.</a:t>
            </a:r>
            <a:endParaRPr lang="en-US" sz="2000" dirty="0"/>
          </a:p>
        </p:txBody>
      </p:sp>
    </p:spTree>
    <p:extLst>
      <p:ext uri="{BB962C8B-B14F-4D97-AF65-F5344CB8AC3E}">
        <p14:creationId xmlns:p14="http://schemas.microsoft.com/office/powerpoint/2010/main" val="190533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94A2F8F9-E2C7-400F-AAB5-8B82BBB860D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0074"/>
          <a:stretch/>
        </p:blipFill>
        <p:spPr>
          <a:xfrm>
            <a:off x="682077" y="1212475"/>
            <a:ext cx="11044819" cy="4656687"/>
          </a:xfrm>
          <a:prstGeom prst="rect">
            <a:avLst/>
          </a:prstGeom>
        </p:spPr>
      </p:pic>
      <p:sp>
        <p:nvSpPr>
          <p:cNvPr id="5" name="Rectangle 4">
            <a:extLst>
              <a:ext uri="{FF2B5EF4-FFF2-40B4-BE49-F238E27FC236}">
                <a16:creationId xmlns:a16="http://schemas.microsoft.com/office/drawing/2014/main" id="{72E8E4E4-25F4-4255-B7DA-E5F6BF12BAA9}"/>
              </a:ext>
            </a:extLst>
          </p:cNvPr>
          <p:cNvSpPr/>
          <p:nvPr/>
        </p:nvSpPr>
        <p:spPr>
          <a:xfrm>
            <a:off x="4159821" y="2819262"/>
            <a:ext cx="6571819" cy="1111657"/>
          </a:xfrm>
          <a:prstGeom prst="rect">
            <a:avLst/>
          </a:prstGeom>
          <a:solidFill>
            <a:srgbClr val="FFFF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7BE9856D-3CD5-4491-A9DA-01AD755686E3}"/>
              </a:ext>
            </a:extLst>
          </p:cNvPr>
          <p:cNvGrpSpPr/>
          <p:nvPr/>
        </p:nvGrpSpPr>
        <p:grpSpPr>
          <a:xfrm>
            <a:off x="4159821" y="1727441"/>
            <a:ext cx="7567076" cy="3753056"/>
            <a:chOff x="4094724" y="2580166"/>
            <a:chExt cx="6608575" cy="3277666"/>
          </a:xfrm>
        </p:grpSpPr>
        <p:sp>
          <p:nvSpPr>
            <p:cNvPr id="71" name="Pentagon 549">
              <a:extLst>
                <a:ext uri="{FF2B5EF4-FFF2-40B4-BE49-F238E27FC236}">
                  <a16:creationId xmlns:a16="http://schemas.microsoft.com/office/drawing/2014/main" id="{EB9E7BD6-477E-42A1-BD76-931894379B9A}"/>
                </a:ext>
              </a:extLst>
            </p:cNvPr>
            <p:cNvSpPr/>
            <p:nvPr/>
          </p:nvSpPr>
          <p:spPr>
            <a:xfrm rot="5400000">
              <a:off x="4765954" y="4289125"/>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72" name="TextBox 71">
              <a:extLst>
                <a:ext uri="{FF2B5EF4-FFF2-40B4-BE49-F238E27FC236}">
                  <a16:creationId xmlns:a16="http://schemas.microsoft.com/office/drawing/2014/main" id="{7A176144-DB52-429F-84D5-7FD55366D686}"/>
                </a:ext>
              </a:extLst>
            </p:cNvPr>
            <p:cNvSpPr txBox="1"/>
            <p:nvPr/>
          </p:nvSpPr>
          <p:spPr>
            <a:xfrm>
              <a:off x="4125989" y="2580166"/>
              <a:ext cx="5646543" cy="287785"/>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Applications</a:t>
              </a:r>
            </a:p>
          </p:txBody>
        </p:sp>
        <p:sp>
          <p:nvSpPr>
            <p:cNvPr id="73" name="TextBox 72">
              <a:extLst>
                <a:ext uri="{FF2B5EF4-FFF2-40B4-BE49-F238E27FC236}">
                  <a16:creationId xmlns:a16="http://schemas.microsoft.com/office/drawing/2014/main" id="{7C6F1B99-D539-4C0C-B8BE-17A257417B54}"/>
                </a:ext>
              </a:extLst>
            </p:cNvPr>
            <p:cNvSpPr txBox="1"/>
            <p:nvPr/>
          </p:nvSpPr>
          <p:spPr>
            <a:xfrm>
              <a:off x="4125989" y="3195949"/>
              <a:ext cx="5646543" cy="287785"/>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OpenVINO Runtime</a:t>
              </a:r>
              <a:r>
                <a:rPr lang="en-US" sz="1100" dirty="0">
                  <a:solidFill>
                    <a:schemeClr val="tx2"/>
                  </a:solidFill>
                  <a:latin typeface="IntelOne Text" panose="020B0503020203020204" pitchFamily="34" charset="77"/>
                </a:rPr>
                <a:t> </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(Common API)</a:t>
              </a:r>
            </a:p>
          </p:txBody>
        </p:sp>
        <p:sp>
          <p:nvSpPr>
            <p:cNvPr id="74" name="TextBox 73">
              <a:extLst>
                <a:ext uri="{FF2B5EF4-FFF2-40B4-BE49-F238E27FC236}">
                  <a16:creationId xmlns:a16="http://schemas.microsoft.com/office/drawing/2014/main" id="{B4E9AD17-9E4F-4467-BCAC-7600711BA3FE}"/>
                </a:ext>
              </a:extLst>
            </p:cNvPr>
            <p:cNvSpPr txBox="1"/>
            <p:nvPr/>
          </p:nvSpPr>
          <p:spPr>
            <a:xfrm>
              <a:off x="4125989" y="4866109"/>
              <a:ext cx="1653813"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Intrinsics</a:t>
              </a:r>
            </a:p>
          </p:txBody>
        </p:sp>
        <p:sp>
          <p:nvSpPr>
            <p:cNvPr id="75" name="TextBox 74">
              <a:extLst>
                <a:ext uri="{FF2B5EF4-FFF2-40B4-BE49-F238E27FC236}">
                  <a16:creationId xmlns:a16="http://schemas.microsoft.com/office/drawing/2014/main" id="{D370D6F6-C5E9-494F-816A-F1D5B371F809}"/>
                </a:ext>
              </a:extLst>
            </p:cNvPr>
            <p:cNvSpPr txBox="1"/>
            <p:nvPr/>
          </p:nvSpPr>
          <p:spPr>
            <a:xfrm>
              <a:off x="8599406" y="3954245"/>
              <a:ext cx="1173130"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GNA plugin</a:t>
              </a:r>
            </a:p>
          </p:txBody>
        </p:sp>
        <p:sp>
          <p:nvSpPr>
            <p:cNvPr id="76" name="TextBox 75">
              <a:extLst>
                <a:ext uri="{FF2B5EF4-FFF2-40B4-BE49-F238E27FC236}">
                  <a16:creationId xmlns:a16="http://schemas.microsoft.com/office/drawing/2014/main" id="{A89E1AD1-7423-4216-B7BC-1FE6614FC364}"/>
                </a:ext>
              </a:extLst>
            </p:cNvPr>
            <p:cNvSpPr txBox="1"/>
            <p:nvPr/>
          </p:nvSpPr>
          <p:spPr>
            <a:xfrm>
              <a:off x="4125989" y="3954245"/>
              <a:ext cx="1653309"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CPU plugin</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(MKL-DNN , </a:t>
              </a:r>
              <a:r>
                <a:rPr lang="en-US" sz="1100" dirty="0" err="1">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oneDNN</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p>
          </p:txBody>
        </p:sp>
        <p:sp>
          <p:nvSpPr>
            <p:cNvPr id="77" name="TextBox 76">
              <a:extLst>
                <a:ext uri="{FF2B5EF4-FFF2-40B4-BE49-F238E27FC236}">
                  <a16:creationId xmlns:a16="http://schemas.microsoft.com/office/drawing/2014/main" id="{308DBA65-F600-4005-A9BA-C7E8A267AA62}"/>
                </a:ext>
              </a:extLst>
            </p:cNvPr>
            <p:cNvSpPr txBox="1"/>
            <p:nvPr/>
          </p:nvSpPr>
          <p:spPr>
            <a:xfrm>
              <a:off x="5899819" y="3954245"/>
              <a:ext cx="1285415"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GPU plugin</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r>
                <a:rPr lang="en-US" sz="1100" dirty="0" err="1">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clDNN</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p>
          </p:txBody>
        </p:sp>
        <p:sp>
          <p:nvSpPr>
            <p:cNvPr id="78" name="TextBox 77">
              <a:extLst>
                <a:ext uri="{FF2B5EF4-FFF2-40B4-BE49-F238E27FC236}">
                  <a16:creationId xmlns:a16="http://schemas.microsoft.com/office/drawing/2014/main" id="{7343E4BB-785F-4411-9855-DE75B0B7038D}"/>
                </a:ext>
              </a:extLst>
            </p:cNvPr>
            <p:cNvSpPr txBox="1"/>
            <p:nvPr/>
          </p:nvSpPr>
          <p:spPr>
            <a:xfrm>
              <a:off x="7305754" y="3954245"/>
              <a:ext cx="1173130"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Myriad and HDDL plugins</a:t>
              </a:r>
            </a:p>
          </p:txBody>
        </p:sp>
        <p:sp>
          <p:nvSpPr>
            <p:cNvPr id="79" name="TextBox 78">
              <a:extLst>
                <a:ext uri="{FF2B5EF4-FFF2-40B4-BE49-F238E27FC236}">
                  <a16:creationId xmlns:a16="http://schemas.microsoft.com/office/drawing/2014/main" id="{0C6CED43-5DDC-4852-B70C-8E2C14A3F5A8}"/>
                </a:ext>
              </a:extLst>
            </p:cNvPr>
            <p:cNvSpPr txBox="1"/>
            <p:nvPr/>
          </p:nvSpPr>
          <p:spPr>
            <a:xfrm>
              <a:off x="5899819" y="4866109"/>
              <a:ext cx="1285415"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OpenCL™</a:t>
              </a:r>
            </a:p>
          </p:txBody>
        </p:sp>
        <p:sp>
          <p:nvSpPr>
            <p:cNvPr id="80" name="TextBox 79">
              <a:extLst>
                <a:ext uri="{FF2B5EF4-FFF2-40B4-BE49-F238E27FC236}">
                  <a16:creationId xmlns:a16="http://schemas.microsoft.com/office/drawing/2014/main" id="{8A0E0C1B-221B-4C30-AFC4-34ECD3BEB129}"/>
                </a:ext>
              </a:extLst>
            </p:cNvPr>
            <p:cNvSpPr txBox="1"/>
            <p:nvPr/>
          </p:nvSpPr>
          <p:spPr>
            <a:xfrm>
              <a:off x="7305754" y="4866109"/>
              <a:ext cx="1173130"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Movidius™  API</a:t>
              </a:r>
            </a:p>
          </p:txBody>
        </p:sp>
        <p:sp>
          <p:nvSpPr>
            <p:cNvPr id="81" name="TextBox 80">
              <a:extLst>
                <a:ext uri="{FF2B5EF4-FFF2-40B4-BE49-F238E27FC236}">
                  <a16:creationId xmlns:a16="http://schemas.microsoft.com/office/drawing/2014/main" id="{BB93E25F-856D-4520-AD6A-E4F8498E5AA5}"/>
                </a:ext>
              </a:extLst>
            </p:cNvPr>
            <p:cNvSpPr txBox="1"/>
            <p:nvPr/>
          </p:nvSpPr>
          <p:spPr>
            <a:xfrm>
              <a:off x="8599406" y="4866109"/>
              <a:ext cx="1173130"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GNA API</a:t>
              </a:r>
            </a:p>
          </p:txBody>
        </p:sp>
        <p:sp>
          <p:nvSpPr>
            <p:cNvPr id="82" name="Pentagon 549">
              <a:extLst>
                <a:ext uri="{FF2B5EF4-FFF2-40B4-BE49-F238E27FC236}">
                  <a16:creationId xmlns:a16="http://schemas.microsoft.com/office/drawing/2014/main" id="{B9A077BE-4884-4474-919E-34264A365D60}"/>
                </a:ext>
              </a:extLst>
            </p:cNvPr>
            <p:cNvSpPr/>
            <p:nvPr/>
          </p:nvSpPr>
          <p:spPr>
            <a:xfrm rot="5400000">
              <a:off x="6391266" y="4289124"/>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3" name="Pentagon 549">
              <a:extLst>
                <a:ext uri="{FF2B5EF4-FFF2-40B4-BE49-F238E27FC236}">
                  <a16:creationId xmlns:a16="http://schemas.microsoft.com/office/drawing/2014/main" id="{97C8364E-9A82-44BB-8840-D992A83AB9BB}"/>
                </a:ext>
              </a:extLst>
            </p:cNvPr>
            <p:cNvSpPr/>
            <p:nvPr/>
          </p:nvSpPr>
          <p:spPr>
            <a:xfrm rot="5400000">
              <a:off x="7722344" y="4289124"/>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4" name="Pentagon 549">
              <a:extLst>
                <a:ext uri="{FF2B5EF4-FFF2-40B4-BE49-F238E27FC236}">
                  <a16:creationId xmlns:a16="http://schemas.microsoft.com/office/drawing/2014/main" id="{1178E6B1-2AF8-4BEF-9328-56D881F0E830}"/>
                </a:ext>
              </a:extLst>
            </p:cNvPr>
            <p:cNvSpPr/>
            <p:nvPr/>
          </p:nvSpPr>
          <p:spPr>
            <a:xfrm rot="5400000">
              <a:off x="9053422" y="4292896"/>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5" name="Rectangle 84">
              <a:extLst>
                <a:ext uri="{FF2B5EF4-FFF2-40B4-BE49-F238E27FC236}">
                  <a16:creationId xmlns:a16="http://schemas.microsoft.com/office/drawing/2014/main" id="{264D2FC7-817E-49D6-954F-D3C955B7DBB7}"/>
                </a:ext>
              </a:extLst>
            </p:cNvPr>
            <p:cNvSpPr/>
            <p:nvPr/>
          </p:nvSpPr>
          <p:spPr>
            <a:xfrm rot="5400000">
              <a:off x="10056286" y="4395203"/>
              <a:ext cx="917717" cy="376308"/>
            </a:xfrm>
            <a:prstGeom prst="rect">
              <a:avLst/>
            </a:prstGeom>
          </p:spPr>
          <p:txBody>
            <a:bodyPr wrap="square">
              <a:spAutoFit/>
            </a:bodyPr>
            <a:lstStyle/>
            <a:p>
              <a:pPr algn="ct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Plugin Architecture</a:t>
              </a:r>
              <a:endParaRPr lang="en-US" sz="1100" dirty="0">
                <a:solidFill>
                  <a:schemeClr val="tx2"/>
                </a:solidFill>
                <a:latin typeface="IntelOne Text" panose="020B0503020203020204" pitchFamily="34" charset="77"/>
              </a:endParaRPr>
            </a:p>
          </p:txBody>
        </p:sp>
        <p:sp>
          <p:nvSpPr>
            <p:cNvPr id="86" name="Pentagon 549">
              <a:extLst>
                <a:ext uri="{FF2B5EF4-FFF2-40B4-BE49-F238E27FC236}">
                  <a16:creationId xmlns:a16="http://schemas.microsoft.com/office/drawing/2014/main" id="{A2751DEC-AF09-45D3-B711-78D3BFB0AA06}"/>
                </a:ext>
              </a:extLst>
            </p:cNvPr>
            <p:cNvSpPr/>
            <p:nvPr/>
          </p:nvSpPr>
          <p:spPr>
            <a:xfrm rot="5400000">
              <a:off x="6847542" y="1694963"/>
              <a:ext cx="265095" cy="2614668"/>
            </a:xfrm>
            <a:prstGeom prst="homePlate">
              <a:avLst>
                <a:gd name="adj" fmla="val 66922"/>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7" name="Right Brace 86">
              <a:extLst>
                <a:ext uri="{FF2B5EF4-FFF2-40B4-BE49-F238E27FC236}">
                  <a16:creationId xmlns:a16="http://schemas.microsoft.com/office/drawing/2014/main" id="{E8BFAA0A-FD72-4937-91F9-B571CC7A7069}"/>
                </a:ext>
              </a:extLst>
            </p:cNvPr>
            <p:cNvSpPr/>
            <p:nvPr/>
          </p:nvSpPr>
          <p:spPr>
            <a:xfrm>
              <a:off x="9907216" y="3336193"/>
              <a:ext cx="439335" cy="2338864"/>
            </a:xfrm>
            <a:prstGeom prst="rightBrace">
              <a:avLst>
                <a:gd name="adj1" fmla="val 55210"/>
                <a:gd name="adj2" fmla="val 51871"/>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88" name="object 9">
              <a:extLst>
                <a:ext uri="{FF2B5EF4-FFF2-40B4-BE49-F238E27FC236}">
                  <a16:creationId xmlns:a16="http://schemas.microsoft.com/office/drawing/2014/main" id="{C42B95ED-18FB-4AAE-A4E3-E00BCF5040B4}"/>
                </a:ext>
              </a:extLst>
            </p:cNvPr>
            <p:cNvSpPr/>
            <p:nvPr/>
          </p:nvSpPr>
          <p:spPr>
            <a:xfrm>
              <a:off x="8935405" y="5262638"/>
              <a:ext cx="505536" cy="572987"/>
            </a:xfrm>
            <a:prstGeom prst="rect">
              <a:avLst/>
            </a:prstGeom>
            <a:blipFill>
              <a:blip r:embed="rId3" cstate="print"/>
              <a:stretch>
                <a:fillRect/>
              </a:stretch>
            </a:blipFill>
          </p:spPr>
          <p:txBody>
            <a:bodyPr wrap="square" lIns="0" tIns="0" rIns="0" bIns="0" rtlCol="0"/>
            <a:lstStyle/>
            <a:p>
              <a:endParaRPr/>
            </a:p>
          </p:txBody>
        </p:sp>
        <p:pic>
          <p:nvPicPr>
            <p:cNvPr id="89" name="Picture 88">
              <a:extLst>
                <a:ext uri="{FF2B5EF4-FFF2-40B4-BE49-F238E27FC236}">
                  <a16:creationId xmlns:a16="http://schemas.microsoft.com/office/drawing/2014/main" id="{EA93B759-27A1-491B-9E31-265FE9764939}"/>
                </a:ext>
              </a:extLst>
            </p:cNvPr>
            <p:cNvPicPr>
              <a:picLocks noChangeAspect="1"/>
            </p:cNvPicPr>
            <p:nvPr/>
          </p:nvPicPr>
          <p:blipFill>
            <a:blip r:embed="rId4"/>
            <a:stretch>
              <a:fillRect/>
            </a:stretch>
          </p:blipFill>
          <p:spPr>
            <a:xfrm>
              <a:off x="6253324" y="5316248"/>
              <a:ext cx="530966" cy="530966"/>
            </a:xfrm>
            <a:prstGeom prst="rect">
              <a:avLst/>
            </a:prstGeom>
          </p:spPr>
        </p:pic>
        <p:pic>
          <p:nvPicPr>
            <p:cNvPr id="90" name="Picture 89">
              <a:extLst>
                <a:ext uri="{FF2B5EF4-FFF2-40B4-BE49-F238E27FC236}">
                  <a16:creationId xmlns:a16="http://schemas.microsoft.com/office/drawing/2014/main" id="{A073E286-7368-4DC5-8948-EB4BE25DC79D}"/>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4094724" y="5325958"/>
              <a:ext cx="528508" cy="528508"/>
            </a:xfrm>
            <a:prstGeom prst="rect">
              <a:avLst/>
            </a:prstGeom>
            <a:effectLst/>
          </p:spPr>
        </p:pic>
        <p:pic>
          <p:nvPicPr>
            <p:cNvPr id="91" name="Picture 90">
              <a:extLst>
                <a:ext uri="{FF2B5EF4-FFF2-40B4-BE49-F238E27FC236}">
                  <a16:creationId xmlns:a16="http://schemas.microsoft.com/office/drawing/2014/main" id="{85BAD2AD-9769-42CA-8386-FDBEA7453B8D}"/>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7568787" y="5275713"/>
              <a:ext cx="582119" cy="582119"/>
            </a:xfrm>
            <a:prstGeom prst="rect">
              <a:avLst/>
            </a:prstGeom>
          </p:spPr>
        </p:pic>
        <p:pic>
          <p:nvPicPr>
            <p:cNvPr id="92" name="Picture 91" descr="A close up of a sign&#10;&#10;Description automatically generated">
              <a:extLst>
                <a:ext uri="{FF2B5EF4-FFF2-40B4-BE49-F238E27FC236}">
                  <a16:creationId xmlns:a16="http://schemas.microsoft.com/office/drawing/2014/main" id="{DA14ED88-3C54-4586-AC51-1EC20219711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44705" y="5316247"/>
              <a:ext cx="534592" cy="534593"/>
            </a:xfrm>
            <a:prstGeom prst="rect">
              <a:avLst/>
            </a:prstGeom>
          </p:spPr>
        </p:pic>
        <p:pic>
          <p:nvPicPr>
            <p:cNvPr id="93" name="Picture 92">
              <a:extLst>
                <a:ext uri="{FF2B5EF4-FFF2-40B4-BE49-F238E27FC236}">
                  <a16:creationId xmlns:a16="http://schemas.microsoft.com/office/drawing/2014/main" id="{FCA8CE22-8EF9-44AC-8093-E2CDB6E92BC0}"/>
                </a:ext>
              </a:extLst>
            </p:cNvPr>
            <p:cNvPicPr>
              <a:picLocks noChangeAspect="1"/>
            </p:cNvPicPr>
            <p:nvPr/>
          </p:nvPicPr>
          <p:blipFill>
            <a:blip r:embed="rId8"/>
            <a:stretch>
              <a:fillRect/>
            </a:stretch>
          </p:blipFill>
          <p:spPr>
            <a:xfrm>
              <a:off x="4674156" y="5325958"/>
              <a:ext cx="530966" cy="528508"/>
            </a:xfrm>
            <a:prstGeom prst="rect">
              <a:avLst/>
            </a:prstGeom>
          </p:spPr>
        </p:pic>
      </p:grpSp>
      <p:sp>
        <p:nvSpPr>
          <p:cNvPr id="94" name="Content Placeholder 3">
            <a:extLst>
              <a:ext uri="{FF2B5EF4-FFF2-40B4-BE49-F238E27FC236}">
                <a16:creationId xmlns:a16="http://schemas.microsoft.com/office/drawing/2014/main" id="{C5B0BD3E-BC1A-48B9-B688-604FC989F8BA}"/>
              </a:ext>
            </a:extLst>
          </p:cNvPr>
          <p:cNvSpPr txBox="1">
            <a:spLocks/>
          </p:cNvSpPr>
          <p:nvPr/>
        </p:nvSpPr>
        <p:spPr>
          <a:xfrm>
            <a:off x="796616" y="1727441"/>
            <a:ext cx="3251435" cy="4013582"/>
          </a:xfrm>
          <a:prstGeom prst="rect">
            <a:avLst/>
          </a:prstGeom>
        </p:spPr>
        <p:txBody>
          <a:bodyPr>
            <a:no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FF"/>
                </a:solidFill>
                <a:latin typeface="IntelOne Text" panose="020B0503020203020204" pitchFamily="34" charset="77"/>
              </a:rPr>
              <a:t>The Multi-Device plugin automatically assigns inference requests to available computational devices to execute the requests in parallel. </a:t>
            </a:r>
          </a:p>
          <a:p>
            <a:r>
              <a:rPr lang="en-US" sz="1600" dirty="0">
                <a:solidFill>
                  <a:srgbClr val="FFFFFF"/>
                </a:solidFill>
                <a:latin typeface="IntelOne Text" panose="020B0503020203020204" pitchFamily="34" charset="77"/>
              </a:rPr>
              <a:t>Improved throughput from using multiple devices (compared to single-device execution)</a:t>
            </a:r>
          </a:p>
          <a:p>
            <a:r>
              <a:rPr lang="en-US" sz="1600" dirty="0">
                <a:solidFill>
                  <a:srgbClr val="FFFFFF"/>
                </a:solidFill>
                <a:latin typeface="IntelOne Text" panose="020B0503020203020204" pitchFamily="34" charset="77"/>
              </a:rPr>
              <a:t>More consistent performance, since the devices share the inference burden (if one device is too busy, another can take more of the load)</a:t>
            </a:r>
          </a:p>
        </p:txBody>
      </p:sp>
      <p:sp>
        <p:nvSpPr>
          <p:cNvPr id="95" name="TextBox 94">
            <a:extLst>
              <a:ext uri="{FF2B5EF4-FFF2-40B4-BE49-F238E27FC236}">
                <a16:creationId xmlns:a16="http://schemas.microsoft.com/office/drawing/2014/main" id="{397EEBEC-0610-4150-985D-EC884EDCA306}"/>
              </a:ext>
            </a:extLst>
          </p:cNvPr>
          <p:cNvSpPr txBox="1"/>
          <p:nvPr/>
        </p:nvSpPr>
        <p:spPr>
          <a:xfrm>
            <a:off x="4202265" y="2866676"/>
            <a:ext cx="6458872" cy="329525"/>
          </a:xfrm>
          <a:prstGeom prst="roundRect">
            <a:avLst>
              <a:gd name="adj" fmla="val 0"/>
            </a:avLst>
          </a:prstGeom>
          <a:solidFill>
            <a:schemeClr val="accent1"/>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b="1"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Multi Device Plugin </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(optional but recommended for full system utilization)</a:t>
            </a:r>
          </a:p>
        </p:txBody>
      </p:sp>
      <p:sp>
        <p:nvSpPr>
          <p:cNvPr id="96" name="Title 2">
            <a:extLst>
              <a:ext uri="{FF2B5EF4-FFF2-40B4-BE49-F238E27FC236}">
                <a16:creationId xmlns:a16="http://schemas.microsoft.com/office/drawing/2014/main" id="{ADD3C75E-13D7-457C-9446-91000ABD3435}"/>
              </a:ext>
            </a:extLst>
          </p:cNvPr>
          <p:cNvSpPr txBox="1">
            <a:spLocks/>
          </p:cNvSpPr>
          <p:nvPr/>
        </p:nvSpPr>
        <p:spPr>
          <a:xfrm>
            <a:off x="383407" y="324328"/>
            <a:ext cx="10730757" cy="631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dirty="0">
                <a:cs typeface="Intel Clear Pro Bold"/>
              </a:rPr>
              <a:t>Multi Device Plugin</a:t>
            </a:r>
            <a:endParaRPr lang="en-US" sz="3600" i="1" dirty="0">
              <a:solidFill>
                <a:schemeClr val="accent1"/>
              </a:solidFill>
            </a:endParaRPr>
          </a:p>
        </p:txBody>
      </p:sp>
    </p:spTree>
    <p:extLst>
      <p:ext uri="{BB962C8B-B14F-4D97-AF65-F5344CB8AC3E}">
        <p14:creationId xmlns:p14="http://schemas.microsoft.com/office/powerpoint/2010/main" val="35808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a:extLst>
              <a:ext uri="{FF2B5EF4-FFF2-40B4-BE49-F238E27FC236}">
                <a16:creationId xmlns:a16="http://schemas.microsoft.com/office/drawing/2014/main" id="{59B471B2-3F2F-47A1-87AD-CCB890C6FF4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0074"/>
          <a:stretch/>
        </p:blipFill>
        <p:spPr>
          <a:xfrm>
            <a:off x="7237796" y="1801886"/>
            <a:ext cx="4342490" cy="3918666"/>
          </a:xfrm>
          <a:prstGeom prst="rect">
            <a:avLst/>
          </a:prstGeom>
        </p:spPr>
      </p:pic>
      <p:sp>
        <p:nvSpPr>
          <p:cNvPr id="3" name="Content Placeholder 2"/>
          <p:cNvSpPr>
            <a:spLocks noGrp="1"/>
          </p:cNvSpPr>
          <p:nvPr>
            <p:ph sz="half" idx="1"/>
          </p:nvPr>
        </p:nvSpPr>
        <p:spPr>
          <a:xfrm>
            <a:off x="609600" y="1544497"/>
            <a:ext cx="6253289" cy="2760735"/>
          </a:xfrm>
          <a:prstGeom prst="rect">
            <a:avLst/>
          </a:prstGeom>
        </p:spPr>
        <p:txBody>
          <a:bodyPr/>
          <a:lstStyle/>
          <a:p>
            <a:pPr marL="0" indent="0">
              <a:spcBef>
                <a:spcPts val="600"/>
              </a:spcBef>
              <a:buNone/>
            </a:pPr>
            <a:r>
              <a:rPr lang="en-US" sz="2400" b="0" dirty="0">
                <a:solidFill>
                  <a:schemeClr val="tx1">
                    <a:lumMod val="65000"/>
                    <a:lumOff val="35000"/>
                  </a:schemeClr>
                </a:solidFill>
                <a:latin typeface="Intel Clear" panose="020B0604020203020204" pitchFamily="34" charset="0"/>
                <a:ea typeface="Intel Clear" panose="020B0604020203020204" pitchFamily="34" charset="0"/>
                <a:cs typeface="Intel Clear" panose="020B0604020203020204" pitchFamily="34" charset="0"/>
              </a:rPr>
              <a:t>Automatic load-balancing between devices (inference requests level) for full system utilization</a:t>
            </a:r>
          </a:p>
          <a:p>
            <a:pPr marL="342900" indent="-342900">
              <a:spcBef>
                <a:spcPts val="600"/>
              </a:spcBef>
              <a:buFont typeface="Wingdings" panose="05000000000000000000" pitchFamily="2" charset="2"/>
              <a:buChar char="§"/>
            </a:pPr>
            <a:r>
              <a:rPr lang="ru-RU" sz="2000" b="0" dirty="0">
                <a:solidFill>
                  <a:schemeClr val="tx1">
                    <a:lumMod val="65000"/>
                    <a:lumOff val="35000"/>
                  </a:schemeClr>
                </a:solidFill>
                <a:latin typeface="Intel Clear" panose="020B0604020203020204" pitchFamily="34" charset="0"/>
                <a:ea typeface="Intel Clear" panose="020B0604020203020204" pitchFamily="34" charset="0"/>
                <a:cs typeface="Intel Clear" panose="020B0604020203020204" pitchFamily="34" charset="0"/>
              </a:rPr>
              <a:t>А</a:t>
            </a:r>
            <a:r>
              <a:rPr lang="en-US" sz="2000" b="0" dirty="0" err="1">
                <a:solidFill>
                  <a:schemeClr val="tx1">
                    <a:lumMod val="65000"/>
                    <a:lumOff val="35000"/>
                  </a:schemeClr>
                </a:solidFill>
                <a:latin typeface="Intel Clear" panose="020B0604020203020204" pitchFamily="34" charset="0"/>
                <a:ea typeface="Intel Clear" panose="020B0604020203020204" pitchFamily="34" charset="0"/>
                <a:cs typeface="Intel Clear" panose="020B0604020203020204" pitchFamily="34" charset="0"/>
              </a:rPr>
              <a:t>ny</a:t>
            </a:r>
            <a:r>
              <a:rPr lang="en-US" sz="2000" b="0" dirty="0">
                <a:solidFill>
                  <a:schemeClr val="tx1">
                    <a:lumMod val="65000"/>
                    <a:lumOff val="35000"/>
                  </a:schemeClr>
                </a:solidFill>
                <a:latin typeface="Intel Clear" panose="020B0604020203020204" pitchFamily="34" charset="0"/>
                <a:ea typeface="Intel Clear" panose="020B0604020203020204" pitchFamily="34" charset="0"/>
                <a:cs typeface="Intel Clear" panose="020B0604020203020204" pitchFamily="34" charset="0"/>
              </a:rPr>
              <a:t> combinations of the following devices</a:t>
            </a:r>
            <a:r>
              <a:rPr lang="ru-RU" sz="2000" b="0" dirty="0">
                <a:solidFill>
                  <a:schemeClr val="tx1">
                    <a:lumMod val="65000"/>
                    <a:lumOff val="35000"/>
                  </a:schemeClr>
                </a:solidFill>
                <a:latin typeface="Intel Clear" panose="020B0604020203020204" pitchFamily="34" charset="0"/>
                <a:ea typeface="Intel Clear" panose="020B0604020203020204" pitchFamily="34" charset="0"/>
                <a:cs typeface="Intel Clear" panose="020B0604020203020204" pitchFamily="34" charset="0"/>
              </a:rPr>
              <a:t> </a:t>
            </a:r>
            <a:r>
              <a:rPr lang="en-US" sz="2000" b="0" dirty="0">
                <a:solidFill>
                  <a:schemeClr val="tx1">
                    <a:lumMod val="65000"/>
                    <a:lumOff val="35000"/>
                  </a:schemeClr>
                </a:solidFill>
                <a:latin typeface="Intel Clear" panose="020B0604020203020204" pitchFamily="34" charset="0"/>
                <a:ea typeface="Intel Clear" panose="020B0604020203020204" pitchFamily="34" charset="0"/>
                <a:cs typeface="Intel Clear" panose="020B0604020203020204" pitchFamily="34" charset="0"/>
              </a:rPr>
              <a:t>are supported (CPU, GPU, VPU, HDDL)</a:t>
            </a:r>
          </a:p>
          <a:p>
            <a:pPr marL="342900" indent="-342900">
              <a:spcBef>
                <a:spcPts val="600"/>
              </a:spcBef>
              <a:buFont typeface="Wingdings" panose="05000000000000000000" pitchFamily="2" charset="2"/>
              <a:buChar char="§"/>
            </a:pPr>
            <a:r>
              <a:rPr lang="en-US" sz="2000" b="0" dirty="0">
                <a:solidFill>
                  <a:schemeClr val="tx1">
                    <a:lumMod val="65000"/>
                    <a:lumOff val="35000"/>
                  </a:schemeClr>
                </a:solidFill>
                <a:latin typeface="Intel Clear" panose="020B0604020203020204" pitchFamily="34" charset="0"/>
                <a:ea typeface="Intel Clear" panose="020B0604020203020204" pitchFamily="34" charset="0"/>
                <a:cs typeface="Intel Clear" panose="020B0604020203020204" pitchFamily="34" charset="0"/>
              </a:rPr>
              <a:t>As easy as “-d MULTI:CPU,GPU” for </a:t>
            </a:r>
            <a:r>
              <a:rPr lang="en-US" sz="2000" b="0" dirty="0" err="1">
                <a:solidFill>
                  <a:schemeClr val="tx1">
                    <a:lumMod val="65000"/>
                    <a:lumOff val="35000"/>
                  </a:schemeClr>
                </a:solidFill>
                <a:latin typeface="Intel Clear" panose="020B0604020203020204" pitchFamily="34" charset="0"/>
                <a:ea typeface="Intel Clear" panose="020B0604020203020204" pitchFamily="34" charset="0"/>
                <a:cs typeface="Intel Clear" panose="020B0604020203020204" pitchFamily="34" charset="0"/>
              </a:rPr>
              <a:t>cmd</a:t>
            </a:r>
            <a:r>
              <a:rPr lang="en-US" sz="2000" b="0" dirty="0">
                <a:solidFill>
                  <a:schemeClr val="tx1">
                    <a:lumMod val="65000"/>
                    <a:lumOff val="35000"/>
                  </a:schemeClr>
                </a:solidFill>
                <a:latin typeface="Intel Clear" panose="020B0604020203020204" pitchFamily="34" charset="0"/>
                <a:ea typeface="Intel Clear" panose="020B0604020203020204" pitchFamily="34" charset="0"/>
                <a:cs typeface="Intel Clear" panose="020B0604020203020204" pitchFamily="34" charset="0"/>
              </a:rPr>
              <a:t>-line option of your favorite sample/demo</a:t>
            </a:r>
          </a:p>
        </p:txBody>
      </p:sp>
      <p:sp>
        <p:nvSpPr>
          <p:cNvPr id="6" name="Snip Diagonal Corner Rectangle 5">
            <a:extLst>
              <a:ext uri="{FF2B5EF4-FFF2-40B4-BE49-F238E27FC236}">
                <a16:creationId xmlns:a16="http://schemas.microsoft.com/office/drawing/2014/main" id="{5ADD158E-9795-E14D-990A-29C5ABD985FB}"/>
              </a:ext>
            </a:extLst>
          </p:cNvPr>
          <p:cNvSpPr/>
          <p:nvPr/>
        </p:nvSpPr>
        <p:spPr>
          <a:xfrm>
            <a:off x="7237794" y="983588"/>
            <a:ext cx="4342487" cy="278194"/>
          </a:xfrm>
          <a:prstGeom prst="snip2DiagRect">
            <a:avLst>
              <a:gd name="adj1" fmla="val 0"/>
              <a:gd name="adj2" fmla="val 21278"/>
            </a:avLst>
          </a:prstGeom>
          <a:solidFill>
            <a:schemeClr val="accent6">
              <a:lumMod val="20000"/>
              <a:lumOff val="80000"/>
            </a:schemeClr>
          </a:solidFill>
          <a:ln w="1905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spcBef>
                <a:spcPts val="600"/>
              </a:spcBef>
            </a:pPr>
            <a:r>
              <a:rPr lang="en-US" sz="1400" b="1" dirty="0">
                <a:solidFill>
                  <a:schemeClr val="accent5">
                    <a:lumMod val="50000"/>
                  </a:schemeClr>
                </a:solidFill>
              </a:rPr>
              <a:t>Application</a:t>
            </a:r>
          </a:p>
        </p:txBody>
      </p:sp>
      <p:sp>
        <p:nvSpPr>
          <p:cNvPr id="7" name="Rectangle 6">
            <a:extLst>
              <a:ext uri="{FF2B5EF4-FFF2-40B4-BE49-F238E27FC236}">
                <a16:creationId xmlns:a16="http://schemas.microsoft.com/office/drawing/2014/main" id="{89342062-A95D-C645-A024-7C193F428E35}"/>
              </a:ext>
            </a:extLst>
          </p:cNvPr>
          <p:cNvSpPr/>
          <p:nvPr/>
        </p:nvSpPr>
        <p:spPr>
          <a:xfrm>
            <a:off x="8298465" y="2014223"/>
            <a:ext cx="2271268" cy="275240"/>
          </a:xfrm>
          <a:prstGeom prst="rect">
            <a:avLst/>
          </a:prstGeom>
          <a:solidFill>
            <a:schemeClr val="accent1">
              <a:lumMod val="60000"/>
              <a:lumOff val="40000"/>
            </a:schemeClr>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spcBef>
                <a:spcPts val="600"/>
              </a:spcBef>
            </a:pPr>
            <a:r>
              <a:rPr lang="en-US" sz="1400" b="1" dirty="0">
                <a:solidFill>
                  <a:schemeClr val="accent1">
                    <a:lumMod val="50000"/>
                  </a:schemeClr>
                </a:solidFill>
              </a:rPr>
              <a:t>Queue Manager</a:t>
            </a:r>
          </a:p>
        </p:txBody>
      </p:sp>
      <p:cxnSp>
        <p:nvCxnSpPr>
          <p:cNvPr id="8" name="Straight Arrow Connector 7">
            <a:extLst>
              <a:ext uri="{FF2B5EF4-FFF2-40B4-BE49-F238E27FC236}">
                <a16:creationId xmlns:a16="http://schemas.microsoft.com/office/drawing/2014/main" id="{FA1CDAE9-BF35-F843-953C-ECF657C9F86E}"/>
              </a:ext>
            </a:extLst>
          </p:cNvPr>
          <p:cNvCxnSpPr>
            <a:cxnSpLocks/>
          </p:cNvCxnSpPr>
          <p:nvPr/>
        </p:nvCxnSpPr>
        <p:spPr>
          <a:xfrm>
            <a:off x="9766216" y="1264820"/>
            <a:ext cx="0" cy="749403"/>
          </a:xfrm>
          <a:prstGeom prst="straightConnector1">
            <a:avLst/>
          </a:prstGeom>
          <a:ln w="38100">
            <a:solidFill>
              <a:schemeClr val="tx2"/>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E824729-D956-834E-924B-CCCEFE01DE91}"/>
              </a:ext>
            </a:extLst>
          </p:cNvPr>
          <p:cNvSpPr txBox="1"/>
          <p:nvPr/>
        </p:nvSpPr>
        <p:spPr>
          <a:xfrm>
            <a:off x="7269005" y="1455280"/>
            <a:ext cx="1394613" cy="184666"/>
          </a:xfrm>
          <a:prstGeom prst="rect">
            <a:avLst/>
          </a:prstGeom>
          <a:noFill/>
        </p:spPr>
        <p:txBody>
          <a:bodyPr vert="horz" wrap="none" lIns="0" tIns="0" rIns="0" bIns="0" rtlCol="0">
            <a:spAutoFit/>
          </a:bodyPr>
          <a:lstStyle/>
          <a:p>
            <a:pPr>
              <a:spcBef>
                <a:spcPts val="600"/>
              </a:spcBef>
            </a:pPr>
            <a:r>
              <a:rPr lang="en-US" sz="1200" b="1" dirty="0">
                <a:latin typeface="Courier" pitchFamily="2" charset="0"/>
              </a:rPr>
              <a:t>Device priority</a:t>
            </a:r>
          </a:p>
        </p:txBody>
      </p:sp>
      <p:sp>
        <p:nvSpPr>
          <p:cNvPr id="16" name="TextBox 15">
            <a:extLst>
              <a:ext uri="{FF2B5EF4-FFF2-40B4-BE49-F238E27FC236}">
                <a16:creationId xmlns:a16="http://schemas.microsoft.com/office/drawing/2014/main" id="{74AC37A1-6706-3C41-BD89-EBEA091A3B3C}"/>
              </a:ext>
            </a:extLst>
          </p:cNvPr>
          <p:cNvSpPr txBox="1"/>
          <p:nvPr/>
        </p:nvSpPr>
        <p:spPr>
          <a:xfrm>
            <a:off x="10005265" y="1455280"/>
            <a:ext cx="1301638" cy="184666"/>
          </a:xfrm>
          <a:prstGeom prst="rect">
            <a:avLst/>
          </a:prstGeom>
          <a:noFill/>
        </p:spPr>
        <p:txBody>
          <a:bodyPr vert="horz" wrap="none" lIns="0" tIns="0" rIns="0" bIns="0" rtlCol="0">
            <a:spAutoFit/>
          </a:bodyPr>
          <a:lstStyle/>
          <a:p>
            <a:pPr>
              <a:spcBef>
                <a:spcPts val="600"/>
              </a:spcBef>
            </a:pPr>
            <a:r>
              <a:rPr lang="en-US" sz="1200" b="1" dirty="0">
                <a:latin typeface="Courier" pitchFamily="2" charset="0"/>
              </a:rPr>
              <a:t>Infer requests</a:t>
            </a:r>
          </a:p>
        </p:txBody>
      </p:sp>
      <p:cxnSp>
        <p:nvCxnSpPr>
          <p:cNvPr id="17" name="Straight Arrow Connector 16">
            <a:extLst>
              <a:ext uri="{FF2B5EF4-FFF2-40B4-BE49-F238E27FC236}">
                <a16:creationId xmlns:a16="http://schemas.microsoft.com/office/drawing/2014/main" id="{AC03A03A-C4D7-4843-B513-E623A20DB3A4}"/>
              </a:ext>
            </a:extLst>
          </p:cNvPr>
          <p:cNvCxnSpPr>
            <a:cxnSpLocks/>
          </p:cNvCxnSpPr>
          <p:nvPr/>
        </p:nvCxnSpPr>
        <p:spPr>
          <a:xfrm>
            <a:off x="8783142" y="1264819"/>
            <a:ext cx="0" cy="749403"/>
          </a:xfrm>
          <a:prstGeom prst="straightConnector1">
            <a:avLst/>
          </a:prstGeom>
          <a:ln w="38100">
            <a:solidFill>
              <a:schemeClr val="tx2"/>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 name="Rounded Rectangle 53">
            <a:extLst>
              <a:ext uri="{FF2B5EF4-FFF2-40B4-BE49-F238E27FC236}">
                <a16:creationId xmlns:a16="http://schemas.microsoft.com/office/drawing/2014/main" id="{FDBCEA24-1E41-6341-BBDF-4CBF8B4AC93B}"/>
              </a:ext>
            </a:extLst>
          </p:cNvPr>
          <p:cNvSpPr/>
          <p:nvPr/>
        </p:nvSpPr>
        <p:spPr>
          <a:xfrm>
            <a:off x="11159364" y="5836061"/>
            <a:ext cx="918740" cy="359989"/>
          </a:xfrm>
          <a:prstGeom prst="roundRect">
            <a:avLst/>
          </a:prstGeom>
          <a:solidFill>
            <a:schemeClr val="bg2">
              <a:lumMod val="40000"/>
              <a:lumOff val="60000"/>
            </a:schemeClr>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spcBef>
                <a:spcPts val="600"/>
              </a:spcBef>
            </a:pPr>
            <a:r>
              <a:rPr lang="en-US" sz="1400" b="1" dirty="0">
                <a:solidFill>
                  <a:schemeClr val="accent1">
                    <a:lumMod val="50000"/>
                  </a:schemeClr>
                </a:solidFill>
                <a:latin typeface="Intel Clear" panose="020B0604020203020204" pitchFamily="34" charset="0"/>
                <a:ea typeface="Intel Clear" panose="020B0604020203020204" pitchFamily="34" charset="0"/>
                <a:cs typeface="Intel Clear" panose="020B0604020203020204" pitchFamily="34" charset="0"/>
              </a:rPr>
              <a:t>etc.</a:t>
            </a:r>
          </a:p>
        </p:txBody>
      </p:sp>
      <p:sp>
        <p:nvSpPr>
          <p:cNvPr id="59" name="Title 4">
            <a:extLst>
              <a:ext uri="{FF2B5EF4-FFF2-40B4-BE49-F238E27FC236}">
                <a16:creationId xmlns:a16="http://schemas.microsoft.com/office/drawing/2014/main" id="{E460DFFB-FADE-4A3A-B42E-5CE964937A30}"/>
              </a:ext>
            </a:extLst>
          </p:cNvPr>
          <p:cNvSpPr>
            <a:spLocks noGrp="1"/>
          </p:cNvSpPr>
          <p:nvPr>
            <p:ph type="title"/>
          </p:nvPr>
        </p:nvSpPr>
        <p:spPr>
          <a:xfrm>
            <a:off x="607486" y="570206"/>
            <a:ext cx="10972800" cy="553998"/>
          </a:xfrm>
        </p:spPr>
        <p:txBody>
          <a:bodyPr/>
          <a:lstStyle/>
          <a:p>
            <a:pPr>
              <a:spcBef>
                <a:spcPts val="600"/>
              </a:spcBef>
            </a:pPr>
            <a:r>
              <a:rPr lang="en-US" sz="4000" dirty="0"/>
              <a:t>Multi Device Plugin</a:t>
            </a:r>
            <a:endParaRPr lang="en-US" sz="2400" b="1" cap="none" dirty="0">
              <a:solidFill>
                <a:srgbClr val="0071C5"/>
              </a:solidFill>
              <a:latin typeface="+mn-lt"/>
              <a:ea typeface="+mn-ea"/>
              <a:cs typeface="Intel Clear" panose="020B0604020203020204" pitchFamily="34" charset="0"/>
            </a:endParaRPr>
          </a:p>
        </p:txBody>
      </p:sp>
      <p:sp>
        <p:nvSpPr>
          <p:cNvPr id="60" name="Rounded Rectangle 5">
            <a:extLst>
              <a:ext uri="{FF2B5EF4-FFF2-40B4-BE49-F238E27FC236}">
                <a16:creationId xmlns:a16="http://schemas.microsoft.com/office/drawing/2014/main" id="{EFA3253B-3DFE-474E-87E4-E8E0CDCC745D}"/>
              </a:ext>
            </a:extLst>
          </p:cNvPr>
          <p:cNvSpPr/>
          <p:nvPr/>
        </p:nvSpPr>
        <p:spPr>
          <a:xfrm>
            <a:off x="607486" y="4023157"/>
            <a:ext cx="6581648" cy="16973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lvl="2" indent="0">
              <a:buNone/>
            </a:pPr>
            <a:r>
              <a:rPr lang="en-US" sz="1800" dirty="0">
                <a:solidFill>
                  <a:schemeClr val="tx1"/>
                </a:solidFill>
              </a:rPr>
              <a:t>Code Example:</a:t>
            </a:r>
          </a:p>
          <a:p>
            <a:pPr marL="457200" lvl="4"/>
            <a:r>
              <a:rPr lang="en-US" dirty="0">
                <a:solidFill>
                  <a:srgbClr val="FFFF00"/>
                </a:solidFill>
              </a:rPr>
              <a:t>core = Core()</a:t>
            </a:r>
          </a:p>
          <a:p>
            <a:pPr marL="457200" lvl="4"/>
            <a:r>
              <a:rPr lang="en-US" dirty="0">
                <a:solidFill>
                  <a:srgbClr val="FFFF00"/>
                </a:solidFill>
              </a:rPr>
              <a:t>model = </a:t>
            </a:r>
            <a:r>
              <a:rPr lang="en-US" dirty="0" err="1">
                <a:solidFill>
                  <a:srgbClr val="FFFF00"/>
                </a:solidFill>
              </a:rPr>
              <a:t>core.read_model</a:t>
            </a:r>
            <a:r>
              <a:rPr lang="en-US" dirty="0">
                <a:solidFill>
                  <a:srgbClr val="FFFF00"/>
                </a:solidFill>
              </a:rPr>
              <a:t>(</a:t>
            </a:r>
            <a:r>
              <a:rPr lang="en-US" dirty="0" err="1">
                <a:solidFill>
                  <a:srgbClr val="FFFF00"/>
                </a:solidFill>
              </a:rPr>
              <a:t>model_path</a:t>
            </a:r>
            <a:r>
              <a:rPr lang="en-US" dirty="0">
                <a:solidFill>
                  <a:srgbClr val="FFFF00"/>
                </a:solidFill>
              </a:rPr>
              <a:t>)</a:t>
            </a:r>
          </a:p>
          <a:p>
            <a:pPr marL="457200" lvl="4"/>
            <a:r>
              <a:rPr lang="en-US" dirty="0" err="1">
                <a:solidFill>
                  <a:srgbClr val="FFFF00"/>
                </a:solidFill>
              </a:rPr>
              <a:t>compiled_model</a:t>
            </a:r>
            <a:r>
              <a:rPr lang="en-US" dirty="0">
                <a:solidFill>
                  <a:srgbClr val="FFFF00"/>
                </a:solidFill>
              </a:rPr>
              <a:t> = </a:t>
            </a:r>
            <a:r>
              <a:rPr lang="en-US" dirty="0" err="1">
                <a:solidFill>
                  <a:srgbClr val="FFFF00"/>
                </a:solidFill>
              </a:rPr>
              <a:t>core.compile_model</a:t>
            </a:r>
            <a:r>
              <a:rPr lang="en-US" dirty="0">
                <a:solidFill>
                  <a:srgbClr val="FFFF00"/>
                </a:solidFill>
              </a:rPr>
              <a:t>(model=model, </a:t>
            </a:r>
            <a:r>
              <a:rPr lang="en-US" dirty="0" err="1">
                <a:solidFill>
                  <a:srgbClr val="FFFF00"/>
                </a:solidFill>
              </a:rPr>
              <a:t>device_name</a:t>
            </a:r>
            <a:r>
              <a:rPr lang="en-US" dirty="0">
                <a:solidFill>
                  <a:srgbClr val="FFFF00"/>
                </a:solidFill>
              </a:rPr>
              <a:t>="</a:t>
            </a:r>
            <a:r>
              <a:rPr lang="en-US" b="1" dirty="0">
                <a:solidFill>
                  <a:srgbClr val="00B050"/>
                </a:solidFill>
              </a:rPr>
              <a:t>MULTI:CPU,GPU</a:t>
            </a:r>
            <a:r>
              <a:rPr lang="en-US" dirty="0">
                <a:solidFill>
                  <a:srgbClr val="FFFF00"/>
                </a:solidFill>
              </a:rPr>
              <a:t>")</a:t>
            </a:r>
            <a:endParaRPr lang="en-US" dirty="0">
              <a:latin typeface="Courier" pitchFamily="2" charset="0"/>
            </a:endParaRPr>
          </a:p>
        </p:txBody>
      </p:sp>
      <p:sp>
        <p:nvSpPr>
          <p:cNvPr id="72" name="Rounded Rectangle 8">
            <a:extLst>
              <a:ext uri="{FF2B5EF4-FFF2-40B4-BE49-F238E27FC236}">
                <a16:creationId xmlns:a16="http://schemas.microsoft.com/office/drawing/2014/main" id="{B18089AA-A762-477F-8FF9-992EBFC01B49}"/>
              </a:ext>
            </a:extLst>
          </p:cNvPr>
          <p:cNvSpPr/>
          <p:nvPr/>
        </p:nvSpPr>
        <p:spPr>
          <a:xfrm>
            <a:off x="7875596" y="5822774"/>
            <a:ext cx="906866" cy="359989"/>
          </a:xfrm>
          <a:prstGeom prst="roundRect">
            <a:avLst/>
          </a:prstGeom>
          <a:solidFill>
            <a:schemeClr val="bg2">
              <a:lumMod val="40000"/>
              <a:lumOff val="60000"/>
            </a:schemeClr>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spcBef>
                <a:spcPts val="600"/>
              </a:spcBef>
            </a:pPr>
            <a:r>
              <a:rPr lang="en-US" sz="1400" b="1" dirty="0">
                <a:solidFill>
                  <a:schemeClr val="accent1">
                    <a:lumMod val="50000"/>
                  </a:schemeClr>
                </a:solidFill>
                <a:latin typeface="Intel Clear" panose="020B0604020203020204" pitchFamily="34" charset="0"/>
                <a:ea typeface="Intel Clear" panose="020B0604020203020204" pitchFamily="34" charset="0"/>
                <a:cs typeface="Intel Clear" panose="020B0604020203020204" pitchFamily="34" charset="0"/>
              </a:rPr>
              <a:t>CPU</a:t>
            </a:r>
          </a:p>
        </p:txBody>
      </p:sp>
      <p:sp>
        <p:nvSpPr>
          <p:cNvPr id="73" name="Rounded Rectangle 9">
            <a:extLst>
              <a:ext uri="{FF2B5EF4-FFF2-40B4-BE49-F238E27FC236}">
                <a16:creationId xmlns:a16="http://schemas.microsoft.com/office/drawing/2014/main" id="{0D380CBA-64F0-4B93-995F-1B1882C13733}"/>
              </a:ext>
            </a:extLst>
          </p:cNvPr>
          <p:cNvSpPr/>
          <p:nvPr/>
        </p:nvSpPr>
        <p:spPr>
          <a:xfrm>
            <a:off x="8966747" y="5818425"/>
            <a:ext cx="918740" cy="359989"/>
          </a:xfrm>
          <a:prstGeom prst="roundRect">
            <a:avLst/>
          </a:prstGeom>
          <a:solidFill>
            <a:schemeClr val="bg2">
              <a:lumMod val="40000"/>
              <a:lumOff val="60000"/>
            </a:schemeClr>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spcBef>
                <a:spcPts val="600"/>
              </a:spcBef>
            </a:pPr>
            <a:r>
              <a:rPr lang="en-US" sz="1400" b="1" dirty="0">
                <a:solidFill>
                  <a:schemeClr val="accent1">
                    <a:lumMod val="50000"/>
                  </a:schemeClr>
                </a:solidFill>
                <a:latin typeface="Intel Clear" panose="020B0604020203020204" pitchFamily="34" charset="0"/>
                <a:ea typeface="Intel Clear" panose="020B0604020203020204" pitchFamily="34" charset="0"/>
                <a:cs typeface="Intel Clear" panose="020B0604020203020204" pitchFamily="34" charset="0"/>
              </a:rPr>
              <a:t>GPU</a:t>
            </a:r>
          </a:p>
        </p:txBody>
      </p:sp>
      <p:sp>
        <p:nvSpPr>
          <p:cNvPr id="74" name="Rounded Rectangle 10">
            <a:extLst>
              <a:ext uri="{FF2B5EF4-FFF2-40B4-BE49-F238E27FC236}">
                <a16:creationId xmlns:a16="http://schemas.microsoft.com/office/drawing/2014/main" id="{8F951460-E18C-4B9E-9AA9-755D7862BB9F}"/>
              </a:ext>
            </a:extLst>
          </p:cNvPr>
          <p:cNvSpPr/>
          <p:nvPr/>
        </p:nvSpPr>
        <p:spPr>
          <a:xfrm>
            <a:off x="10056339" y="5831658"/>
            <a:ext cx="918740" cy="359989"/>
          </a:xfrm>
          <a:prstGeom prst="roundRect">
            <a:avLst/>
          </a:prstGeom>
          <a:solidFill>
            <a:schemeClr val="bg2">
              <a:lumMod val="40000"/>
              <a:lumOff val="60000"/>
            </a:schemeClr>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spcBef>
                <a:spcPts val="600"/>
              </a:spcBef>
            </a:pPr>
            <a:r>
              <a:rPr lang="en-US" sz="1400" b="1" dirty="0">
                <a:solidFill>
                  <a:schemeClr val="accent1">
                    <a:lumMod val="50000"/>
                  </a:schemeClr>
                </a:solidFill>
                <a:latin typeface="Intel Clear" panose="020B0604020203020204" pitchFamily="34" charset="0"/>
                <a:ea typeface="Intel Clear" panose="020B0604020203020204" pitchFamily="34" charset="0"/>
                <a:cs typeface="Intel Clear" panose="020B0604020203020204" pitchFamily="34" charset="0"/>
              </a:rPr>
              <a:t>VPU</a:t>
            </a:r>
          </a:p>
        </p:txBody>
      </p:sp>
      <p:sp>
        <p:nvSpPr>
          <p:cNvPr id="75" name="Rectangle 74">
            <a:extLst>
              <a:ext uri="{FF2B5EF4-FFF2-40B4-BE49-F238E27FC236}">
                <a16:creationId xmlns:a16="http://schemas.microsoft.com/office/drawing/2014/main" id="{91E4E408-43D0-4F66-BAD7-5822D7B404DD}"/>
              </a:ext>
            </a:extLst>
          </p:cNvPr>
          <p:cNvSpPr/>
          <p:nvPr/>
        </p:nvSpPr>
        <p:spPr>
          <a:xfrm>
            <a:off x="7875596" y="5275949"/>
            <a:ext cx="906866" cy="375463"/>
          </a:xfrm>
          <a:prstGeom prst="rect">
            <a:avLst/>
          </a:prstGeom>
          <a:solidFill>
            <a:schemeClr val="tx2">
              <a:lumMod val="20000"/>
              <a:lumOff val="80000"/>
            </a:schemeClr>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spcBef>
                <a:spcPts val="600"/>
              </a:spcBef>
            </a:pPr>
            <a:r>
              <a:rPr lang="en-US" sz="1000" b="1" dirty="0">
                <a:solidFill>
                  <a:schemeClr val="accent1">
                    <a:lumMod val="50000"/>
                  </a:schemeClr>
                </a:solidFill>
              </a:rPr>
              <a:t>CPU</a:t>
            </a:r>
            <a:br>
              <a:rPr lang="en-US" sz="1000" b="1" dirty="0">
                <a:solidFill>
                  <a:schemeClr val="accent1">
                    <a:lumMod val="50000"/>
                  </a:schemeClr>
                </a:solidFill>
              </a:rPr>
            </a:br>
            <a:r>
              <a:rPr lang="en-US" sz="1000" b="1" dirty="0">
                <a:solidFill>
                  <a:schemeClr val="accent1">
                    <a:lumMod val="50000"/>
                  </a:schemeClr>
                </a:solidFill>
              </a:rPr>
              <a:t>Plugin</a:t>
            </a:r>
          </a:p>
        </p:txBody>
      </p:sp>
      <p:sp>
        <p:nvSpPr>
          <p:cNvPr id="76" name="Rectangle 75">
            <a:extLst>
              <a:ext uri="{FF2B5EF4-FFF2-40B4-BE49-F238E27FC236}">
                <a16:creationId xmlns:a16="http://schemas.microsoft.com/office/drawing/2014/main" id="{C0439403-24C2-4755-AB1B-5F167301F2A5}"/>
              </a:ext>
            </a:extLst>
          </p:cNvPr>
          <p:cNvSpPr/>
          <p:nvPr/>
        </p:nvSpPr>
        <p:spPr>
          <a:xfrm>
            <a:off x="8966746" y="5271598"/>
            <a:ext cx="918740" cy="375463"/>
          </a:xfrm>
          <a:prstGeom prst="rect">
            <a:avLst/>
          </a:prstGeom>
          <a:solidFill>
            <a:schemeClr val="tx2">
              <a:lumMod val="20000"/>
              <a:lumOff val="80000"/>
            </a:schemeClr>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spcBef>
                <a:spcPts val="600"/>
              </a:spcBef>
            </a:pPr>
            <a:r>
              <a:rPr lang="en-US" sz="1000" b="1" dirty="0">
                <a:solidFill>
                  <a:schemeClr val="accent1">
                    <a:lumMod val="50000"/>
                  </a:schemeClr>
                </a:solidFill>
              </a:rPr>
              <a:t>GPU</a:t>
            </a:r>
            <a:br>
              <a:rPr lang="en-US" sz="1000" b="1" dirty="0">
                <a:solidFill>
                  <a:schemeClr val="accent1">
                    <a:lumMod val="50000"/>
                  </a:schemeClr>
                </a:solidFill>
              </a:rPr>
            </a:br>
            <a:r>
              <a:rPr lang="en-US" sz="1000" b="1" dirty="0">
                <a:solidFill>
                  <a:schemeClr val="accent1">
                    <a:lumMod val="50000"/>
                  </a:schemeClr>
                </a:solidFill>
              </a:rPr>
              <a:t>Plugin</a:t>
            </a:r>
          </a:p>
        </p:txBody>
      </p:sp>
      <p:sp>
        <p:nvSpPr>
          <p:cNvPr id="77" name="Rectangle 76">
            <a:extLst>
              <a:ext uri="{FF2B5EF4-FFF2-40B4-BE49-F238E27FC236}">
                <a16:creationId xmlns:a16="http://schemas.microsoft.com/office/drawing/2014/main" id="{CBDB64C4-7CA2-46AD-BF07-4D1387CBBF4C}"/>
              </a:ext>
            </a:extLst>
          </p:cNvPr>
          <p:cNvSpPr/>
          <p:nvPr/>
        </p:nvSpPr>
        <p:spPr>
          <a:xfrm>
            <a:off x="10056339" y="5281727"/>
            <a:ext cx="918740" cy="375463"/>
          </a:xfrm>
          <a:prstGeom prst="rect">
            <a:avLst/>
          </a:prstGeom>
          <a:solidFill>
            <a:schemeClr val="tx2">
              <a:lumMod val="20000"/>
              <a:lumOff val="80000"/>
            </a:schemeClr>
          </a:solidFill>
          <a:ln w="19050">
            <a:solidFill>
              <a:srgbClr val="002060"/>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spcBef>
                <a:spcPts val="600"/>
              </a:spcBef>
            </a:pPr>
            <a:r>
              <a:rPr lang="en-US" sz="1000" b="1" dirty="0">
                <a:solidFill>
                  <a:schemeClr val="accent1">
                    <a:lumMod val="50000"/>
                  </a:schemeClr>
                </a:solidFill>
              </a:rPr>
              <a:t>VPU</a:t>
            </a:r>
            <a:br>
              <a:rPr lang="en-US" sz="1000" b="1" dirty="0">
                <a:solidFill>
                  <a:schemeClr val="accent1">
                    <a:lumMod val="50000"/>
                  </a:schemeClr>
                </a:solidFill>
              </a:rPr>
            </a:br>
            <a:r>
              <a:rPr lang="en-US" sz="1000" b="1" dirty="0">
                <a:solidFill>
                  <a:schemeClr val="accent1">
                    <a:lumMod val="50000"/>
                  </a:schemeClr>
                </a:solidFill>
              </a:rPr>
              <a:t>Plugin</a:t>
            </a:r>
          </a:p>
        </p:txBody>
      </p:sp>
      <p:grpSp>
        <p:nvGrpSpPr>
          <p:cNvPr id="78" name="Group 77">
            <a:extLst>
              <a:ext uri="{FF2B5EF4-FFF2-40B4-BE49-F238E27FC236}">
                <a16:creationId xmlns:a16="http://schemas.microsoft.com/office/drawing/2014/main" id="{6B5FEC6F-D956-47C6-AE03-3D9A71A0D1E3}"/>
              </a:ext>
            </a:extLst>
          </p:cNvPr>
          <p:cNvGrpSpPr/>
          <p:nvPr/>
        </p:nvGrpSpPr>
        <p:grpSpPr>
          <a:xfrm>
            <a:off x="7863722" y="2324696"/>
            <a:ext cx="1038519" cy="2823790"/>
            <a:chOff x="7714425" y="1427584"/>
            <a:chExt cx="1550420" cy="2823790"/>
          </a:xfrm>
        </p:grpSpPr>
        <p:sp>
          <p:nvSpPr>
            <p:cNvPr id="79" name="Rectangle: Rounded Corners 1">
              <a:extLst>
                <a:ext uri="{FF2B5EF4-FFF2-40B4-BE49-F238E27FC236}">
                  <a16:creationId xmlns:a16="http://schemas.microsoft.com/office/drawing/2014/main" id="{BFCAF1FB-F525-4C38-B58E-E35AED7411DC}"/>
                </a:ext>
              </a:extLst>
            </p:cNvPr>
            <p:cNvSpPr/>
            <p:nvPr/>
          </p:nvSpPr>
          <p:spPr>
            <a:xfrm>
              <a:off x="7714425" y="1427584"/>
              <a:ext cx="1395437" cy="274902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dirty="0">
                  <a:solidFill>
                    <a:srgbClr val="FFFFFF"/>
                  </a:solidFill>
                </a:rPr>
                <a:t>C</a:t>
              </a:r>
              <a:r>
                <a:rPr lang="pl-PL" sz="2000" dirty="0">
                  <a:solidFill>
                    <a:srgbClr val="FFFFFF"/>
                  </a:solidFill>
                </a:rPr>
                <a:t>PU</a:t>
              </a:r>
              <a:endParaRPr lang="en-GB" sz="3456" dirty="0">
                <a:solidFill>
                  <a:srgbClr val="FFFFFF"/>
                </a:solidFill>
              </a:endParaRPr>
            </a:p>
          </p:txBody>
        </p:sp>
        <p:sp>
          <p:nvSpPr>
            <p:cNvPr id="80" name="Rectangle 79">
              <a:extLst>
                <a:ext uri="{FF2B5EF4-FFF2-40B4-BE49-F238E27FC236}">
                  <a16:creationId xmlns:a16="http://schemas.microsoft.com/office/drawing/2014/main" id="{DB48038F-CAE9-4DC0-BD58-339A2ED71550}"/>
                </a:ext>
              </a:extLst>
            </p:cNvPr>
            <p:cNvSpPr/>
            <p:nvPr/>
          </p:nvSpPr>
          <p:spPr>
            <a:xfrm>
              <a:off x="7714425" y="1765917"/>
              <a:ext cx="1371600" cy="243248"/>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Convolution</a:t>
              </a:r>
            </a:p>
          </p:txBody>
        </p:sp>
        <p:sp>
          <p:nvSpPr>
            <p:cNvPr id="81" name="Rectangle 80">
              <a:extLst>
                <a:ext uri="{FF2B5EF4-FFF2-40B4-BE49-F238E27FC236}">
                  <a16:creationId xmlns:a16="http://schemas.microsoft.com/office/drawing/2014/main" id="{D0804ABA-58D8-4DED-8CA7-95B90A5FA8C6}"/>
                </a:ext>
              </a:extLst>
            </p:cNvPr>
            <p:cNvSpPr/>
            <p:nvPr/>
          </p:nvSpPr>
          <p:spPr>
            <a:xfrm>
              <a:off x="7714425" y="2006745"/>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82" name="Rectangle 81">
              <a:extLst>
                <a:ext uri="{FF2B5EF4-FFF2-40B4-BE49-F238E27FC236}">
                  <a16:creationId xmlns:a16="http://schemas.microsoft.com/office/drawing/2014/main" id="{8D9124A9-6A7C-42A9-8724-0ADCC2074C98}"/>
                </a:ext>
              </a:extLst>
            </p:cNvPr>
            <p:cNvSpPr/>
            <p:nvPr/>
          </p:nvSpPr>
          <p:spPr>
            <a:xfrm>
              <a:off x="7714425" y="2247573"/>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Clamp</a:t>
              </a:r>
            </a:p>
          </p:txBody>
        </p:sp>
        <p:sp>
          <p:nvSpPr>
            <p:cNvPr id="83" name="Rectangle 82">
              <a:extLst>
                <a:ext uri="{FF2B5EF4-FFF2-40B4-BE49-F238E27FC236}">
                  <a16:creationId xmlns:a16="http://schemas.microsoft.com/office/drawing/2014/main" id="{149C5365-0720-4F38-B472-9655E493AB97}"/>
                </a:ext>
              </a:extLst>
            </p:cNvPr>
            <p:cNvSpPr/>
            <p:nvPr/>
          </p:nvSpPr>
          <p:spPr>
            <a:xfrm>
              <a:off x="7714425" y="2488400"/>
              <a:ext cx="1371600" cy="3258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Group</a:t>
              </a:r>
            </a:p>
            <a:p>
              <a:pPr algn="ctr"/>
              <a:r>
                <a:rPr lang="en-US" sz="1000" dirty="0">
                  <a:solidFill>
                    <a:schemeClr val="tx1"/>
                  </a:solidFill>
                </a:rPr>
                <a:t>Convolution</a:t>
              </a:r>
            </a:p>
          </p:txBody>
        </p:sp>
        <p:sp>
          <p:nvSpPr>
            <p:cNvPr id="84" name="Rectangle 83">
              <a:extLst>
                <a:ext uri="{FF2B5EF4-FFF2-40B4-BE49-F238E27FC236}">
                  <a16:creationId xmlns:a16="http://schemas.microsoft.com/office/drawing/2014/main" id="{4CBD89DE-2E0D-4688-BA5F-FF26411CE26C}"/>
                </a:ext>
              </a:extLst>
            </p:cNvPr>
            <p:cNvSpPr/>
            <p:nvPr/>
          </p:nvSpPr>
          <p:spPr>
            <a:xfrm>
              <a:off x="7714425" y="2803990"/>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p>
          </p:txBody>
        </p:sp>
        <p:sp>
          <p:nvSpPr>
            <p:cNvPr id="85" name="Rectangle 84">
              <a:extLst>
                <a:ext uri="{FF2B5EF4-FFF2-40B4-BE49-F238E27FC236}">
                  <a16:creationId xmlns:a16="http://schemas.microsoft.com/office/drawing/2014/main" id="{D8B45F7F-088F-4B4C-8AC9-5B2196AF7368}"/>
                </a:ext>
              </a:extLst>
            </p:cNvPr>
            <p:cNvSpPr/>
            <p:nvPr/>
          </p:nvSpPr>
          <p:spPr>
            <a:xfrm>
              <a:off x="7714425" y="3044818"/>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Clamp</a:t>
              </a:r>
            </a:p>
          </p:txBody>
        </p:sp>
        <p:sp>
          <p:nvSpPr>
            <p:cNvPr id="86" name="Rectangle 85">
              <a:extLst>
                <a:ext uri="{FF2B5EF4-FFF2-40B4-BE49-F238E27FC236}">
                  <a16:creationId xmlns:a16="http://schemas.microsoft.com/office/drawing/2014/main" id="{F247639F-7D85-4579-83AC-A73AB34DA21E}"/>
                </a:ext>
              </a:extLst>
            </p:cNvPr>
            <p:cNvSpPr/>
            <p:nvPr/>
          </p:nvSpPr>
          <p:spPr>
            <a:xfrm>
              <a:off x="7714425" y="3285646"/>
              <a:ext cx="1371600" cy="243248"/>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Convolution</a:t>
              </a:r>
            </a:p>
          </p:txBody>
        </p:sp>
        <p:sp>
          <p:nvSpPr>
            <p:cNvPr id="87" name="Rectangle 86">
              <a:extLst>
                <a:ext uri="{FF2B5EF4-FFF2-40B4-BE49-F238E27FC236}">
                  <a16:creationId xmlns:a16="http://schemas.microsoft.com/office/drawing/2014/main" id="{381C64E9-CC7C-4B9E-92B7-446F28039B18}"/>
                </a:ext>
              </a:extLst>
            </p:cNvPr>
            <p:cNvSpPr/>
            <p:nvPr/>
          </p:nvSpPr>
          <p:spPr>
            <a:xfrm>
              <a:off x="7714425" y="3526474"/>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88" name="Rectangle 87">
              <a:extLst>
                <a:ext uri="{FF2B5EF4-FFF2-40B4-BE49-F238E27FC236}">
                  <a16:creationId xmlns:a16="http://schemas.microsoft.com/office/drawing/2014/main" id="{C2124836-D992-4FA3-8C62-193E6C2456E0}"/>
                </a:ext>
              </a:extLst>
            </p:cNvPr>
            <p:cNvSpPr/>
            <p:nvPr/>
          </p:nvSpPr>
          <p:spPr>
            <a:xfrm>
              <a:off x="7714425" y="3767302"/>
              <a:ext cx="1371600" cy="243248"/>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Convolution</a:t>
              </a:r>
            </a:p>
          </p:txBody>
        </p:sp>
        <p:sp>
          <p:nvSpPr>
            <p:cNvPr id="89" name="Rectangle 88">
              <a:extLst>
                <a:ext uri="{FF2B5EF4-FFF2-40B4-BE49-F238E27FC236}">
                  <a16:creationId xmlns:a16="http://schemas.microsoft.com/office/drawing/2014/main" id="{AA26746F-597D-4540-85B3-9F5BBA038D11}"/>
                </a:ext>
              </a:extLst>
            </p:cNvPr>
            <p:cNvSpPr/>
            <p:nvPr/>
          </p:nvSpPr>
          <p:spPr>
            <a:xfrm>
              <a:off x="7714425" y="4008126"/>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90" name="Down Arrow 58">
              <a:extLst>
                <a:ext uri="{FF2B5EF4-FFF2-40B4-BE49-F238E27FC236}">
                  <a16:creationId xmlns:a16="http://schemas.microsoft.com/office/drawing/2014/main" id="{E0453690-0E29-4EF6-B622-AEB7CB8EF257}"/>
                </a:ext>
              </a:extLst>
            </p:cNvPr>
            <p:cNvSpPr/>
            <p:nvPr/>
          </p:nvSpPr>
          <p:spPr>
            <a:xfrm>
              <a:off x="9109862" y="1765917"/>
              <a:ext cx="154983" cy="2410696"/>
            </a:xfrm>
            <a:prstGeom prst="down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04" name="Group 103">
            <a:extLst>
              <a:ext uri="{FF2B5EF4-FFF2-40B4-BE49-F238E27FC236}">
                <a16:creationId xmlns:a16="http://schemas.microsoft.com/office/drawing/2014/main" id="{4D4DFDBF-3DF6-4A8C-9772-EC25CB3F62F9}"/>
              </a:ext>
            </a:extLst>
          </p:cNvPr>
          <p:cNvGrpSpPr/>
          <p:nvPr/>
        </p:nvGrpSpPr>
        <p:grpSpPr>
          <a:xfrm>
            <a:off x="8966746" y="2316954"/>
            <a:ext cx="1038519" cy="2823790"/>
            <a:chOff x="7714425" y="1427584"/>
            <a:chExt cx="1550420" cy="2823790"/>
          </a:xfrm>
        </p:grpSpPr>
        <p:sp>
          <p:nvSpPr>
            <p:cNvPr id="105" name="Rectangle: Rounded Corners 1">
              <a:extLst>
                <a:ext uri="{FF2B5EF4-FFF2-40B4-BE49-F238E27FC236}">
                  <a16:creationId xmlns:a16="http://schemas.microsoft.com/office/drawing/2014/main" id="{1EA40045-BE4B-4E4C-854C-16F3EDEA76E3}"/>
                </a:ext>
              </a:extLst>
            </p:cNvPr>
            <p:cNvSpPr/>
            <p:nvPr/>
          </p:nvSpPr>
          <p:spPr>
            <a:xfrm>
              <a:off x="7714425" y="1427584"/>
              <a:ext cx="1395437" cy="274902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pl-PL" sz="2000" dirty="0">
                  <a:solidFill>
                    <a:srgbClr val="FFFFFF"/>
                  </a:solidFill>
                </a:rPr>
                <a:t>GPU</a:t>
              </a:r>
              <a:endParaRPr lang="en-GB" sz="3456" dirty="0">
                <a:solidFill>
                  <a:srgbClr val="FFFFFF"/>
                </a:solidFill>
              </a:endParaRPr>
            </a:p>
          </p:txBody>
        </p:sp>
        <p:sp>
          <p:nvSpPr>
            <p:cNvPr id="106" name="Rectangle 105">
              <a:extLst>
                <a:ext uri="{FF2B5EF4-FFF2-40B4-BE49-F238E27FC236}">
                  <a16:creationId xmlns:a16="http://schemas.microsoft.com/office/drawing/2014/main" id="{8A0496DD-E597-4E92-AE8C-0E6CB8C1F74B}"/>
                </a:ext>
              </a:extLst>
            </p:cNvPr>
            <p:cNvSpPr/>
            <p:nvPr/>
          </p:nvSpPr>
          <p:spPr>
            <a:xfrm>
              <a:off x="7714425" y="1765917"/>
              <a:ext cx="1371600" cy="243248"/>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Convolution</a:t>
              </a:r>
            </a:p>
          </p:txBody>
        </p:sp>
        <p:sp>
          <p:nvSpPr>
            <p:cNvPr id="107" name="Rectangle 106">
              <a:extLst>
                <a:ext uri="{FF2B5EF4-FFF2-40B4-BE49-F238E27FC236}">
                  <a16:creationId xmlns:a16="http://schemas.microsoft.com/office/drawing/2014/main" id="{6E404D79-114A-4ADF-9799-A79B584293C3}"/>
                </a:ext>
              </a:extLst>
            </p:cNvPr>
            <p:cNvSpPr/>
            <p:nvPr/>
          </p:nvSpPr>
          <p:spPr>
            <a:xfrm>
              <a:off x="7714425" y="2006745"/>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108" name="Rectangle 107">
              <a:extLst>
                <a:ext uri="{FF2B5EF4-FFF2-40B4-BE49-F238E27FC236}">
                  <a16:creationId xmlns:a16="http://schemas.microsoft.com/office/drawing/2014/main" id="{1B417D78-08FD-46D6-A3B5-0F9C34D43938}"/>
                </a:ext>
              </a:extLst>
            </p:cNvPr>
            <p:cNvSpPr/>
            <p:nvPr/>
          </p:nvSpPr>
          <p:spPr>
            <a:xfrm>
              <a:off x="7714425" y="2247573"/>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Clamp</a:t>
              </a:r>
            </a:p>
          </p:txBody>
        </p:sp>
        <p:sp>
          <p:nvSpPr>
            <p:cNvPr id="109" name="Rectangle 108">
              <a:extLst>
                <a:ext uri="{FF2B5EF4-FFF2-40B4-BE49-F238E27FC236}">
                  <a16:creationId xmlns:a16="http://schemas.microsoft.com/office/drawing/2014/main" id="{9839EDEB-E48A-45B3-9196-CCD97952FABA}"/>
                </a:ext>
              </a:extLst>
            </p:cNvPr>
            <p:cNvSpPr/>
            <p:nvPr/>
          </p:nvSpPr>
          <p:spPr>
            <a:xfrm>
              <a:off x="7714425" y="2488400"/>
              <a:ext cx="1371600" cy="3258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Group</a:t>
              </a:r>
            </a:p>
            <a:p>
              <a:pPr algn="ctr"/>
              <a:r>
                <a:rPr lang="en-US" sz="1000" dirty="0">
                  <a:solidFill>
                    <a:schemeClr val="tx1"/>
                  </a:solidFill>
                </a:rPr>
                <a:t>Convolution</a:t>
              </a:r>
            </a:p>
          </p:txBody>
        </p:sp>
        <p:sp>
          <p:nvSpPr>
            <p:cNvPr id="110" name="Rectangle 109">
              <a:extLst>
                <a:ext uri="{FF2B5EF4-FFF2-40B4-BE49-F238E27FC236}">
                  <a16:creationId xmlns:a16="http://schemas.microsoft.com/office/drawing/2014/main" id="{7F6569BF-3921-4AFC-9139-9246924E7044}"/>
                </a:ext>
              </a:extLst>
            </p:cNvPr>
            <p:cNvSpPr/>
            <p:nvPr/>
          </p:nvSpPr>
          <p:spPr>
            <a:xfrm>
              <a:off x="7714425" y="2803990"/>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p>
          </p:txBody>
        </p:sp>
        <p:sp>
          <p:nvSpPr>
            <p:cNvPr id="111" name="Rectangle 110">
              <a:extLst>
                <a:ext uri="{FF2B5EF4-FFF2-40B4-BE49-F238E27FC236}">
                  <a16:creationId xmlns:a16="http://schemas.microsoft.com/office/drawing/2014/main" id="{4D87A502-0838-448A-B3C9-1B2FA2E5080C}"/>
                </a:ext>
              </a:extLst>
            </p:cNvPr>
            <p:cNvSpPr/>
            <p:nvPr/>
          </p:nvSpPr>
          <p:spPr>
            <a:xfrm>
              <a:off x="7714425" y="3044818"/>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Clamp</a:t>
              </a:r>
            </a:p>
          </p:txBody>
        </p:sp>
        <p:sp>
          <p:nvSpPr>
            <p:cNvPr id="112" name="Rectangle 111">
              <a:extLst>
                <a:ext uri="{FF2B5EF4-FFF2-40B4-BE49-F238E27FC236}">
                  <a16:creationId xmlns:a16="http://schemas.microsoft.com/office/drawing/2014/main" id="{E1C6339C-3E68-49DD-B9B6-8525D6FF67C2}"/>
                </a:ext>
              </a:extLst>
            </p:cNvPr>
            <p:cNvSpPr/>
            <p:nvPr/>
          </p:nvSpPr>
          <p:spPr>
            <a:xfrm>
              <a:off x="7714425" y="3285646"/>
              <a:ext cx="1371600" cy="243248"/>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Convolution</a:t>
              </a:r>
            </a:p>
          </p:txBody>
        </p:sp>
        <p:sp>
          <p:nvSpPr>
            <p:cNvPr id="113" name="Rectangle 112">
              <a:extLst>
                <a:ext uri="{FF2B5EF4-FFF2-40B4-BE49-F238E27FC236}">
                  <a16:creationId xmlns:a16="http://schemas.microsoft.com/office/drawing/2014/main" id="{70810CC8-842A-4B7F-BF02-A110CCFAC3E0}"/>
                </a:ext>
              </a:extLst>
            </p:cNvPr>
            <p:cNvSpPr/>
            <p:nvPr/>
          </p:nvSpPr>
          <p:spPr>
            <a:xfrm>
              <a:off x="7714425" y="3526474"/>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114" name="Rectangle 113">
              <a:extLst>
                <a:ext uri="{FF2B5EF4-FFF2-40B4-BE49-F238E27FC236}">
                  <a16:creationId xmlns:a16="http://schemas.microsoft.com/office/drawing/2014/main" id="{5CA46496-6FFE-4527-9CA7-FA0395E7DAEC}"/>
                </a:ext>
              </a:extLst>
            </p:cNvPr>
            <p:cNvSpPr/>
            <p:nvPr/>
          </p:nvSpPr>
          <p:spPr>
            <a:xfrm>
              <a:off x="7714425" y="3767302"/>
              <a:ext cx="1371600" cy="243248"/>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Convolution</a:t>
              </a:r>
            </a:p>
          </p:txBody>
        </p:sp>
        <p:sp>
          <p:nvSpPr>
            <p:cNvPr id="115" name="Rectangle 114">
              <a:extLst>
                <a:ext uri="{FF2B5EF4-FFF2-40B4-BE49-F238E27FC236}">
                  <a16:creationId xmlns:a16="http://schemas.microsoft.com/office/drawing/2014/main" id="{776B42A2-6145-44B5-A6D3-9BFCE8AD5E07}"/>
                </a:ext>
              </a:extLst>
            </p:cNvPr>
            <p:cNvSpPr/>
            <p:nvPr/>
          </p:nvSpPr>
          <p:spPr>
            <a:xfrm>
              <a:off x="7714425" y="4008126"/>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116" name="Down Arrow 58">
              <a:extLst>
                <a:ext uri="{FF2B5EF4-FFF2-40B4-BE49-F238E27FC236}">
                  <a16:creationId xmlns:a16="http://schemas.microsoft.com/office/drawing/2014/main" id="{AF6C598F-C04F-40E3-80D5-8C6A90C35B38}"/>
                </a:ext>
              </a:extLst>
            </p:cNvPr>
            <p:cNvSpPr/>
            <p:nvPr/>
          </p:nvSpPr>
          <p:spPr>
            <a:xfrm>
              <a:off x="9109862" y="1765917"/>
              <a:ext cx="154983" cy="2410696"/>
            </a:xfrm>
            <a:prstGeom prst="down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17" name="Group 116">
            <a:extLst>
              <a:ext uri="{FF2B5EF4-FFF2-40B4-BE49-F238E27FC236}">
                <a16:creationId xmlns:a16="http://schemas.microsoft.com/office/drawing/2014/main" id="{4DB116A9-2D1D-4FAE-9FA1-3864C5FBA864}"/>
              </a:ext>
            </a:extLst>
          </p:cNvPr>
          <p:cNvGrpSpPr/>
          <p:nvPr/>
        </p:nvGrpSpPr>
        <p:grpSpPr>
          <a:xfrm>
            <a:off x="10056339" y="2316954"/>
            <a:ext cx="1038519" cy="2823790"/>
            <a:chOff x="7714425" y="1427584"/>
            <a:chExt cx="1550420" cy="2823790"/>
          </a:xfrm>
        </p:grpSpPr>
        <p:sp>
          <p:nvSpPr>
            <p:cNvPr id="118" name="Rectangle: Rounded Corners 1">
              <a:extLst>
                <a:ext uri="{FF2B5EF4-FFF2-40B4-BE49-F238E27FC236}">
                  <a16:creationId xmlns:a16="http://schemas.microsoft.com/office/drawing/2014/main" id="{3B8FE054-5925-476C-9933-16526FF068D5}"/>
                </a:ext>
              </a:extLst>
            </p:cNvPr>
            <p:cNvSpPr/>
            <p:nvPr/>
          </p:nvSpPr>
          <p:spPr>
            <a:xfrm>
              <a:off x="7714425" y="1427584"/>
              <a:ext cx="1395437" cy="274902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000" dirty="0">
                  <a:solidFill>
                    <a:srgbClr val="FFFFFF"/>
                  </a:solidFill>
                </a:rPr>
                <a:t>V</a:t>
              </a:r>
              <a:r>
                <a:rPr lang="pl-PL" sz="2000" dirty="0">
                  <a:solidFill>
                    <a:srgbClr val="FFFFFF"/>
                  </a:solidFill>
                </a:rPr>
                <a:t>PU</a:t>
              </a:r>
              <a:endParaRPr lang="en-GB" sz="3456" dirty="0">
                <a:solidFill>
                  <a:srgbClr val="FFFFFF"/>
                </a:solidFill>
              </a:endParaRPr>
            </a:p>
          </p:txBody>
        </p:sp>
        <p:sp>
          <p:nvSpPr>
            <p:cNvPr id="119" name="Rectangle 118">
              <a:extLst>
                <a:ext uri="{FF2B5EF4-FFF2-40B4-BE49-F238E27FC236}">
                  <a16:creationId xmlns:a16="http://schemas.microsoft.com/office/drawing/2014/main" id="{258C53D5-6CCC-40AB-B7F4-37C6F7988E2C}"/>
                </a:ext>
              </a:extLst>
            </p:cNvPr>
            <p:cNvSpPr/>
            <p:nvPr/>
          </p:nvSpPr>
          <p:spPr>
            <a:xfrm>
              <a:off x="7714425" y="1765917"/>
              <a:ext cx="1371600" cy="243248"/>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Convolution</a:t>
              </a:r>
            </a:p>
          </p:txBody>
        </p:sp>
        <p:sp>
          <p:nvSpPr>
            <p:cNvPr id="120" name="Rectangle 119">
              <a:extLst>
                <a:ext uri="{FF2B5EF4-FFF2-40B4-BE49-F238E27FC236}">
                  <a16:creationId xmlns:a16="http://schemas.microsoft.com/office/drawing/2014/main" id="{97A4350E-7568-4AF1-BFD9-7C3B816659B1}"/>
                </a:ext>
              </a:extLst>
            </p:cNvPr>
            <p:cNvSpPr/>
            <p:nvPr/>
          </p:nvSpPr>
          <p:spPr>
            <a:xfrm>
              <a:off x="7714425" y="2006745"/>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121" name="Rectangle 120">
              <a:extLst>
                <a:ext uri="{FF2B5EF4-FFF2-40B4-BE49-F238E27FC236}">
                  <a16:creationId xmlns:a16="http://schemas.microsoft.com/office/drawing/2014/main" id="{59733FB0-AD7B-4781-AF3E-13F69AD83917}"/>
                </a:ext>
              </a:extLst>
            </p:cNvPr>
            <p:cNvSpPr/>
            <p:nvPr/>
          </p:nvSpPr>
          <p:spPr>
            <a:xfrm>
              <a:off x="7714425" y="2247573"/>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Clamp</a:t>
              </a:r>
            </a:p>
          </p:txBody>
        </p:sp>
        <p:sp>
          <p:nvSpPr>
            <p:cNvPr id="122" name="Rectangle 121">
              <a:extLst>
                <a:ext uri="{FF2B5EF4-FFF2-40B4-BE49-F238E27FC236}">
                  <a16:creationId xmlns:a16="http://schemas.microsoft.com/office/drawing/2014/main" id="{26481D63-BDC1-4898-8FBE-7D8699DB414E}"/>
                </a:ext>
              </a:extLst>
            </p:cNvPr>
            <p:cNvSpPr/>
            <p:nvPr/>
          </p:nvSpPr>
          <p:spPr>
            <a:xfrm>
              <a:off x="7714425" y="2488400"/>
              <a:ext cx="1371600" cy="3258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Group</a:t>
              </a:r>
            </a:p>
            <a:p>
              <a:pPr algn="ctr"/>
              <a:r>
                <a:rPr lang="en-US" sz="1000" dirty="0">
                  <a:solidFill>
                    <a:schemeClr val="tx1"/>
                  </a:solidFill>
                </a:rPr>
                <a:t>Convolution</a:t>
              </a:r>
            </a:p>
          </p:txBody>
        </p:sp>
        <p:sp>
          <p:nvSpPr>
            <p:cNvPr id="123" name="Rectangle 122">
              <a:extLst>
                <a:ext uri="{FF2B5EF4-FFF2-40B4-BE49-F238E27FC236}">
                  <a16:creationId xmlns:a16="http://schemas.microsoft.com/office/drawing/2014/main" id="{01E24E90-E31C-4B69-B7A6-4812474A3702}"/>
                </a:ext>
              </a:extLst>
            </p:cNvPr>
            <p:cNvSpPr/>
            <p:nvPr/>
          </p:nvSpPr>
          <p:spPr>
            <a:xfrm>
              <a:off x="7714425" y="2803990"/>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p>
          </p:txBody>
        </p:sp>
        <p:sp>
          <p:nvSpPr>
            <p:cNvPr id="124" name="Rectangle 123">
              <a:extLst>
                <a:ext uri="{FF2B5EF4-FFF2-40B4-BE49-F238E27FC236}">
                  <a16:creationId xmlns:a16="http://schemas.microsoft.com/office/drawing/2014/main" id="{B47F12B4-929B-48AE-9544-89445AECC9C4}"/>
                </a:ext>
              </a:extLst>
            </p:cNvPr>
            <p:cNvSpPr/>
            <p:nvPr/>
          </p:nvSpPr>
          <p:spPr>
            <a:xfrm>
              <a:off x="7714425" y="3044818"/>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Clamp</a:t>
              </a:r>
            </a:p>
          </p:txBody>
        </p:sp>
        <p:sp>
          <p:nvSpPr>
            <p:cNvPr id="125" name="Rectangle 124">
              <a:extLst>
                <a:ext uri="{FF2B5EF4-FFF2-40B4-BE49-F238E27FC236}">
                  <a16:creationId xmlns:a16="http://schemas.microsoft.com/office/drawing/2014/main" id="{4B771502-AC10-4265-9EA6-4C43873FAC30}"/>
                </a:ext>
              </a:extLst>
            </p:cNvPr>
            <p:cNvSpPr/>
            <p:nvPr/>
          </p:nvSpPr>
          <p:spPr>
            <a:xfrm>
              <a:off x="7714425" y="3285646"/>
              <a:ext cx="1371600" cy="243248"/>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Convolution</a:t>
              </a:r>
            </a:p>
          </p:txBody>
        </p:sp>
        <p:sp>
          <p:nvSpPr>
            <p:cNvPr id="126" name="Rectangle 125">
              <a:extLst>
                <a:ext uri="{FF2B5EF4-FFF2-40B4-BE49-F238E27FC236}">
                  <a16:creationId xmlns:a16="http://schemas.microsoft.com/office/drawing/2014/main" id="{1C0A6D4F-D17D-49EF-B9FB-7C0EA65ACDE5}"/>
                </a:ext>
              </a:extLst>
            </p:cNvPr>
            <p:cNvSpPr/>
            <p:nvPr/>
          </p:nvSpPr>
          <p:spPr>
            <a:xfrm>
              <a:off x="7714425" y="3526474"/>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127" name="Rectangle 126">
              <a:extLst>
                <a:ext uri="{FF2B5EF4-FFF2-40B4-BE49-F238E27FC236}">
                  <a16:creationId xmlns:a16="http://schemas.microsoft.com/office/drawing/2014/main" id="{1551E6EB-9D00-4184-AC61-3F9276D5D415}"/>
                </a:ext>
              </a:extLst>
            </p:cNvPr>
            <p:cNvSpPr/>
            <p:nvPr/>
          </p:nvSpPr>
          <p:spPr>
            <a:xfrm>
              <a:off x="7714425" y="3767302"/>
              <a:ext cx="1371600" cy="243248"/>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Convolution</a:t>
              </a:r>
            </a:p>
          </p:txBody>
        </p:sp>
        <p:sp>
          <p:nvSpPr>
            <p:cNvPr id="128" name="Rectangle 127">
              <a:extLst>
                <a:ext uri="{FF2B5EF4-FFF2-40B4-BE49-F238E27FC236}">
                  <a16:creationId xmlns:a16="http://schemas.microsoft.com/office/drawing/2014/main" id="{6404E403-7212-40F9-B0A0-04556C7D9EA1}"/>
                </a:ext>
              </a:extLst>
            </p:cNvPr>
            <p:cNvSpPr/>
            <p:nvPr/>
          </p:nvSpPr>
          <p:spPr>
            <a:xfrm>
              <a:off x="7714425" y="4008126"/>
              <a:ext cx="1371600" cy="243248"/>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129" name="Down Arrow 58">
              <a:extLst>
                <a:ext uri="{FF2B5EF4-FFF2-40B4-BE49-F238E27FC236}">
                  <a16:creationId xmlns:a16="http://schemas.microsoft.com/office/drawing/2014/main" id="{318F6A83-B15D-4F37-92B9-0D3AC9D7B36D}"/>
                </a:ext>
              </a:extLst>
            </p:cNvPr>
            <p:cNvSpPr/>
            <p:nvPr/>
          </p:nvSpPr>
          <p:spPr>
            <a:xfrm>
              <a:off x="9109862" y="1765917"/>
              <a:ext cx="154983" cy="2410696"/>
            </a:xfrm>
            <a:prstGeom prst="down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47581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94A2F8F9-E2C7-400F-AAB5-8B82BBB860DE}"/>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20074"/>
          <a:stretch/>
        </p:blipFill>
        <p:spPr>
          <a:xfrm>
            <a:off x="682077" y="1212475"/>
            <a:ext cx="11044819" cy="4656687"/>
          </a:xfrm>
          <a:prstGeom prst="rect">
            <a:avLst/>
          </a:prstGeom>
        </p:spPr>
      </p:pic>
      <p:sp>
        <p:nvSpPr>
          <p:cNvPr id="5" name="Rectangle 4">
            <a:extLst>
              <a:ext uri="{FF2B5EF4-FFF2-40B4-BE49-F238E27FC236}">
                <a16:creationId xmlns:a16="http://schemas.microsoft.com/office/drawing/2014/main" id="{72E8E4E4-25F4-4255-B7DA-E5F6BF12BAA9}"/>
              </a:ext>
            </a:extLst>
          </p:cNvPr>
          <p:cNvSpPr/>
          <p:nvPr/>
        </p:nvSpPr>
        <p:spPr>
          <a:xfrm>
            <a:off x="4159821" y="2819262"/>
            <a:ext cx="6571819" cy="1111657"/>
          </a:xfrm>
          <a:prstGeom prst="rect">
            <a:avLst/>
          </a:prstGeom>
          <a:solidFill>
            <a:srgbClr val="FFFF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7BE9856D-3CD5-4491-A9DA-01AD755686E3}"/>
              </a:ext>
            </a:extLst>
          </p:cNvPr>
          <p:cNvGrpSpPr/>
          <p:nvPr/>
        </p:nvGrpSpPr>
        <p:grpSpPr>
          <a:xfrm>
            <a:off x="4159821" y="1727441"/>
            <a:ext cx="7567076" cy="3753056"/>
            <a:chOff x="4094724" y="2580166"/>
            <a:chExt cx="6608575" cy="3277666"/>
          </a:xfrm>
        </p:grpSpPr>
        <p:sp>
          <p:nvSpPr>
            <p:cNvPr id="71" name="Pentagon 549">
              <a:extLst>
                <a:ext uri="{FF2B5EF4-FFF2-40B4-BE49-F238E27FC236}">
                  <a16:creationId xmlns:a16="http://schemas.microsoft.com/office/drawing/2014/main" id="{EB9E7BD6-477E-42A1-BD76-931894379B9A}"/>
                </a:ext>
              </a:extLst>
            </p:cNvPr>
            <p:cNvSpPr/>
            <p:nvPr/>
          </p:nvSpPr>
          <p:spPr>
            <a:xfrm rot="5400000">
              <a:off x="4765954" y="4289125"/>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72" name="TextBox 71">
              <a:extLst>
                <a:ext uri="{FF2B5EF4-FFF2-40B4-BE49-F238E27FC236}">
                  <a16:creationId xmlns:a16="http://schemas.microsoft.com/office/drawing/2014/main" id="{7A176144-DB52-429F-84D5-7FD55366D686}"/>
                </a:ext>
              </a:extLst>
            </p:cNvPr>
            <p:cNvSpPr txBox="1"/>
            <p:nvPr/>
          </p:nvSpPr>
          <p:spPr>
            <a:xfrm>
              <a:off x="4125989" y="2580166"/>
              <a:ext cx="5646543" cy="287785"/>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Applications</a:t>
              </a:r>
            </a:p>
          </p:txBody>
        </p:sp>
        <p:sp>
          <p:nvSpPr>
            <p:cNvPr id="73" name="TextBox 72">
              <a:extLst>
                <a:ext uri="{FF2B5EF4-FFF2-40B4-BE49-F238E27FC236}">
                  <a16:creationId xmlns:a16="http://schemas.microsoft.com/office/drawing/2014/main" id="{7C6F1B99-D539-4C0C-B8BE-17A257417B54}"/>
                </a:ext>
              </a:extLst>
            </p:cNvPr>
            <p:cNvSpPr txBox="1"/>
            <p:nvPr/>
          </p:nvSpPr>
          <p:spPr>
            <a:xfrm>
              <a:off x="4125989" y="3195949"/>
              <a:ext cx="5646543" cy="287785"/>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OpenVINO Runtime</a:t>
              </a:r>
              <a:r>
                <a:rPr lang="en-US" sz="1100" dirty="0">
                  <a:solidFill>
                    <a:schemeClr val="tx2"/>
                  </a:solidFill>
                  <a:latin typeface="IntelOne Text" panose="020B0503020203020204" pitchFamily="34" charset="77"/>
                </a:rPr>
                <a:t> </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(Common API)</a:t>
              </a:r>
            </a:p>
          </p:txBody>
        </p:sp>
        <p:sp>
          <p:nvSpPr>
            <p:cNvPr id="74" name="TextBox 73">
              <a:extLst>
                <a:ext uri="{FF2B5EF4-FFF2-40B4-BE49-F238E27FC236}">
                  <a16:creationId xmlns:a16="http://schemas.microsoft.com/office/drawing/2014/main" id="{B4E9AD17-9E4F-4467-BCAC-7600711BA3FE}"/>
                </a:ext>
              </a:extLst>
            </p:cNvPr>
            <p:cNvSpPr txBox="1"/>
            <p:nvPr/>
          </p:nvSpPr>
          <p:spPr>
            <a:xfrm>
              <a:off x="4125989" y="4866109"/>
              <a:ext cx="1653813"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Intrinsics</a:t>
              </a:r>
            </a:p>
          </p:txBody>
        </p:sp>
        <p:sp>
          <p:nvSpPr>
            <p:cNvPr id="75" name="TextBox 74">
              <a:extLst>
                <a:ext uri="{FF2B5EF4-FFF2-40B4-BE49-F238E27FC236}">
                  <a16:creationId xmlns:a16="http://schemas.microsoft.com/office/drawing/2014/main" id="{D370D6F6-C5E9-494F-816A-F1D5B371F809}"/>
                </a:ext>
              </a:extLst>
            </p:cNvPr>
            <p:cNvSpPr txBox="1"/>
            <p:nvPr/>
          </p:nvSpPr>
          <p:spPr>
            <a:xfrm>
              <a:off x="8599406" y="3954245"/>
              <a:ext cx="1173130"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GNA plugin</a:t>
              </a:r>
            </a:p>
          </p:txBody>
        </p:sp>
        <p:sp>
          <p:nvSpPr>
            <p:cNvPr id="76" name="TextBox 75">
              <a:extLst>
                <a:ext uri="{FF2B5EF4-FFF2-40B4-BE49-F238E27FC236}">
                  <a16:creationId xmlns:a16="http://schemas.microsoft.com/office/drawing/2014/main" id="{A89E1AD1-7423-4216-B7BC-1FE6614FC364}"/>
                </a:ext>
              </a:extLst>
            </p:cNvPr>
            <p:cNvSpPr txBox="1"/>
            <p:nvPr/>
          </p:nvSpPr>
          <p:spPr>
            <a:xfrm>
              <a:off x="4125989" y="3954245"/>
              <a:ext cx="1653309"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CPU plugin</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(MKL-DNN , </a:t>
              </a:r>
              <a:r>
                <a:rPr lang="en-US" sz="1100" dirty="0" err="1">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oneDNN</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p>
          </p:txBody>
        </p:sp>
        <p:sp>
          <p:nvSpPr>
            <p:cNvPr id="77" name="TextBox 76">
              <a:extLst>
                <a:ext uri="{FF2B5EF4-FFF2-40B4-BE49-F238E27FC236}">
                  <a16:creationId xmlns:a16="http://schemas.microsoft.com/office/drawing/2014/main" id="{308DBA65-F600-4005-A9BA-C7E8A267AA62}"/>
                </a:ext>
              </a:extLst>
            </p:cNvPr>
            <p:cNvSpPr txBox="1"/>
            <p:nvPr/>
          </p:nvSpPr>
          <p:spPr>
            <a:xfrm>
              <a:off x="5899819" y="3954245"/>
              <a:ext cx="1285415"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GPU plugin</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r>
                <a:rPr lang="en-US" sz="1100" dirty="0" err="1">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clDNN</a:t>
              </a: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t>
              </a:r>
            </a:p>
          </p:txBody>
        </p:sp>
        <p:sp>
          <p:nvSpPr>
            <p:cNvPr id="78" name="TextBox 77">
              <a:extLst>
                <a:ext uri="{FF2B5EF4-FFF2-40B4-BE49-F238E27FC236}">
                  <a16:creationId xmlns:a16="http://schemas.microsoft.com/office/drawing/2014/main" id="{7343E4BB-785F-4411-9855-DE75B0B7038D}"/>
                </a:ext>
              </a:extLst>
            </p:cNvPr>
            <p:cNvSpPr txBox="1"/>
            <p:nvPr/>
          </p:nvSpPr>
          <p:spPr>
            <a:xfrm>
              <a:off x="7305754" y="3954245"/>
              <a:ext cx="1173130" cy="491309"/>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Myriad and HDDL plugins</a:t>
              </a:r>
            </a:p>
          </p:txBody>
        </p:sp>
        <p:sp>
          <p:nvSpPr>
            <p:cNvPr id="79" name="TextBox 78">
              <a:extLst>
                <a:ext uri="{FF2B5EF4-FFF2-40B4-BE49-F238E27FC236}">
                  <a16:creationId xmlns:a16="http://schemas.microsoft.com/office/drawing/2014/main" id="{0C6CED43-5DDC-4852-B70C-8E2C14A3F5A8}"/>
                </a:ext>
              </a:extLst>
            </p:cNvPr>
            <p:cNvSpPr txBox="1"/>
            <p:nvPr/>
          </p:nvSpPr>
          <p:spPr>
            <a:xfrm>
              <a:off x="5899819" y="4866109"/>
              <a:ext cx="1285415"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OpenCL™</a:t>
              </a:r>
            </a:p>
          </p:txBody>
        </p:sp>
        <p:sp>
          <p:nvSpPr>
            <p:cNvPr id="80" name="TextBox 79">
              <a:extLst>
                <a:ext uri="{FF2B5EF4-FFF2-40B4-BE49-F238E27FC236}">
                  <a16:creationId xmlns:a16="http://schemas.microsoft.com/office/drawing/2014/main" id="{8A0E0C1B-221B-4C30-AFC4-34ECD3BEB129}"/>
                </a:ext>
              </a:extLst>
            </p:cNvPr>
            <p:cNvSpPr txBox="1"/>
            <p:nvPr/>
          </p:nvSpPr>
          <p:spPr>
            <a:xfrm>
              <a:off x="7305754" y="4866109"/>
              <a:ext cx="1173130"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Movidius™  API</a:t>
              </a:r>
            </a:p>
          </p:txBody>
        </p:sp>
        <p:sp>
          <p:nvSpPr>
            <p:cNvPr id="81" name="TextBox 80">
              <a:extLst>
                <a:ext uri="{FF2B5EF4-FFF2-40B4-BE49-F238E27FC236}">
                  <a16:creationId xmlns:a16="http://schemas.microsoft.com/office/drawing/2014/main" id="{BB93E25F-856D-4520-AD6A-E4F8498E5AA5}"/>
                </a:ext>
              </a:extLst>
            </p:cNvPr>
            <p:cNvSpPr txBox="1"/>
            <p:nvPr/>
          </p:nvSpPr>
          <p:spPr>
            <a:xfrm>
              <a:off x="8599406" y="4866109"/>
              <a:ext cx="1173130" cy="327930"/>
            </a:xfrm>
            <a:prstGeom prst="roundRect">
              <a:avLst>
                <a:gd name="adj" fmla="val 0"/>
              </a:avLst>
            </a:prstGeom>
            <a:solidFill>
              <a:schemeClr val="accent5"/>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GNA API</a:t>
              </a:r>
            </a:p>
          </p:txBody>
        </p:sp>
        <p:sp>
          <p:nvSpPr>
            <p:cNvPr id="82" name="Pentagon 549">
              <a:extLst>
                <a:ext uri="{FF2B5EF4-FFF2-40B4-BE49-F238E27FC236}">
                  <a16:creationId xmlns:a16="http://schemas.microsoft.com/office/drawing/2014/main" id="{B9A077BE-4884-4474-919E-34264A365D60}"/>
                </a:ext>
              </a:extLst>
            </p:cNvPr>
            <p:cNvSpPr/>
            <p:nvPr/>
          </p:nvSpPr>
          <p:spPr>
            <a:xfrm rot="5400000">
              <a:off x="6391266" y="4289124"/>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3" name="Pentagon 549">
              <a:extLst>
                <a:ext uri="{FF2B5EF4-FFF2-40B4-BE49-F238E27FC236}">
                  <a16:creationId xmlns:a16="http://schemas.microsoft.com/office/drawing/2014/main" id="{97C8364E-9A82-44BB-8840-D992A83AB9BB}"/>
                </a:ext>
              </a:extLst>
            </p:cNvPr>
            <p:cNvSpPr/>
            <p:nvPr/>
          </p:nvSpPr>
          <p:spPr>
            <a:xfrm rot="5400000">
              <a:off x="7722344" y="4289124"/>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4" name="Pentagon 549">
              <a:extLst>
                <a:ext uri="{FF2B5EF4-FFF2-40B4-BE49-F238E27FC236}">
                  <a16:creationId xmlns:a16="http://schemas.microsoft.com/office/drawing/2014/main" id="{1178E6B1-2AF8-4BEF-9328-56D881F0E830}"/>
                </a:ext>
              </a:extLst>
            </p:cNvPr>
            <p:cNvSpPr/>
            <p:nvPr/>
          </p:nvSpPr>
          <p:spPr>
            <a:xfrm rot="5400000">
              <a:off x="9053422" y="4292896"/>
              <a:ext cx="265095" cy="588465"/>
            </a:xfrm>
            <a:prstGeom prst="homePlate">
              <a:avLst>
                <a:gd name="adj" fmla="val 26730"/>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5" name="Rectangle 84">
              <a:extLst>
                <a:ext uri="{FF2B5EF4-FFF2-40B4-BE49-F238E27FC236}">
                  <a16:creationId xmlns:a16="http://schemas.microsoft.com/office/drawing/2014/main" id="{264D2FC7-817E-49D6-954F-D3C955B7DBB7}"/>
                </a:ext>
              </a:extLst>
            </p:cNvPr>
            <p:cNvSpPr/>
            <p:nvPr/>
          </p:nvSpPr>
          <p:spPr>
            <a:xfrm rot="5400000">
              <a:off x="10056286" y="4395203"/>
              <a:ext cx="917717" cy="376308"/>
            </a:xfrm>
            <a:prstGeom prst="rect">
              <a:avLst/>
            </a:prstGeom>
          </p:spPr>
          <p:txBody>
            <a:bodyPr wrap="square">
              <a:spAutoFit/>
            </a:bodyPr>
            <a:lstStyle/>
            <a:p>
              <a:pPr algn="ct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Plugin Architecture</a:t>
              </a:r>
              <a:endParaRPr lang="en-US" sz="1100" dirty="0">
                <a:solidFill>
                  <a:schemeClr val="tx2"/>
                </a:solidFill>
                <a:latin typeface="IntelOne Text" panose="020B0503020203020204" pitchFamily="34" charset="77"/>
              </a:endParaRPr>
            </a:p>
          </p:txBody>
        </p:sp>
        <p:sp>
          <p:nvSpPr>
            <p:cNvPr id="86" name="Pentagon 549">
              <a:extLst>
                <a:ext uri="{FF2B5EF4-FFF2-40B4-BE49-F238E27FC236}">
                  <a16:creationId xmlns:a16="http://schemas.microsoft.com/office/drawing/2014/main" id="{A2751DEC-AF09-45D3-B711-78D3BFB0AA06}"/>
                </a:ext>
              </a:extLst>
            </p:cNvPr>
            <p:cNvSpPr/>
            <p:nvPr/>
          </p:nvSpPr>
          <p:spPr>
            <a:xfrm rot="5400000">
              <a:off x="6847542" y="1694963"/>
              <a:ext cx="265095" cy="2614668"/>
            </a:xfrm>
            <a:prstGeom prst="homePlate">
              <a:avLst>
                <a:gd name="adj" fmla="val 66922"/>
              </a:avLst>
            </a:prstGeom>
            <a:gradFill flip="none" rotWithShape="1">
              <a:gsLst>
                <a:gs pos="100000">
                  <a:srgbClr val="B1BABF">
                    <a:alpha val="0"/>
                  </a:srgbClr>
                </a:gs>
                <a:gs pos="50000">
                  <a:srgbClr val="B1BABF">
                    <a:alpha val="50000"/>
                  </a:srgbClr>
                </a:gs>
                <a:gs pos="0">
                  <a:srgbClr val="B1BABF"/>
                </a:gs>
              </a:gsLst>
              <a:lin ang="10800000" scaled="0"/>
              <a:tileRect/>
            </a:gradFill>
            <a:ln w="9525" cap="flat" cmpd="sng" algn="ctr">
              <a:noFill/>
              <a:prstDash val="solid"/>
            </a:ln>
            <a:effectLst/>
          </p:spPr>
          <p:txBody>
            <a:bodyPr rot="0" spcFirstLastPara="0" vertOverflow="overflow" horzOverflow="overflow" vert="vert270" wrap="square" lIns="0" tIns="0" rIns="68580" bIns="0" numCol="1" spcCol="0" rtlCol="0" fromWordArt="0" anchor="ctr" anchorCtr="0" forceAA="0" compatLnSpc="1">
              <a:noAutofit/>
            </a:bodyPr>
            <a:lstStyle/>
            <a:p>
              <a:pPr algn="ctr" defTabSz="514325">
                <a:defRPr/>
              </a:pPr>
              <a:endParaRPr lang="en-US" sz="3200" kern="0">
                <a:solidFill>
                  <a:srgbClr val="FFFFFF"/>
                </a:solidFill>
                <a:latin typeface="Arial" panose="020B0604020202020204" pitchFamily="34" charset="0"/>
                <a:ea typeface="Intel Clear Pro" panose="020B0804020202060201" pitchFamily="34" charset="77"/>
                <a:cs typeface="Intel Clear Pro" panose="020B0804020202060201" pitchFamily="34" charset="77"/>
              </a:endParaRPr>
            </a:p>
          </p:txBody>
        </p:sp>
        <p:sp>
          <p:nvSpPr>
            <p:cNvPr id="87" name="Right Brace 86">
              <a:extLst>
                <a:ext uri="{FF2B5EF4-FFF2-40B4-BE49-F238E27FC236}">
                  <a16:creationId xmlns:a16="http://schemas.microsoft.com/office/drawing/2014/main" id="{E8BFAA0A-FD72-4937-91F9-B571CC7A7069}"/>
                </a:ext>
              </a:extLst>
            </p:cNvPr>
            <p:cNvSpPr/>
            <p:nvPr/>
          </p:nvSpPr>
          <p:spPr>
            <a:xfrm>
              <a:off x="9907216" y="3336193"/>
              <a:ext cx="439335" cy="2338864"/>
            </a:xfrm>
            <a:prstGeom prst="rightBrace">
              <a:avLst>
                <a:gd name="adj1" fmla="val 55210"/>
                <a:gd name="adj2" fmla="val 51871"/>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88" name="object 9">
              <a:extLst>
                <a:ext uri="{FF2B5EF4-FFF2-40B4-BE49-F238E27FC236}">
                  <a16:creationId xmlns:a16="http://schemas.microsoft.com/office/drawing/2014/main" id="{C42B95ED-18FB-4AAE-A4E3-E00BCF5040B4}"/>
                </a:ext>
              </a:extLst>
            </p:cNvPr>
            <p:cNvSpPr/>
            <p:nvPr/>
          </p:nvSpPr>
          <p:spPr>
            <a:xfrm>
              <a:off x="8935405" y="5262638"/>
              <a:ext cx="505536" cy="572987"/>
            </a:xfrm>
            <a:prstGeom prst="rect">
              <a:avLst/>
            </a:prstGeom>
            <a:blipFill>
              <a:blip r:embed="rId3" cstate="print"/>
              <a:stretch>
                <a:fillRect/>
              </a:stretch>
            </a:blipFill>
          </p:spPr>
          <p:txBody>
            <a:bodyPr wrap="square" lIns="0" tIns="0" rIns="0" bIns="0" rtlCol="0"/>
            <a:lstStyle/>
            <a:p>
              <a:endParaRPr/>
            </a:p>
          </p:txBody>
        </p:sp>
        <p:pic>
          <p:nvPicPr>
            <p:cNvPr id="89" name="Picture 88">
              <a:extLst>
                <a:ext uri="{FF2B5EF4-FFF2-40B4-BE49-F238E27FC236}">
                  <a16:creationId xmlns:a16="http://schemas.microsoft.com/office/drawing/2014/main" id="{EA93B759-27A1-491B-9E31-265FE9764939}"/>
                </a:ext>
              </a:extLst>
            </p:cNvPr>
            <p:cNvPicPr>
              <a:picLocks noChangeAspect="1"/>
            </p:cNvPicPr>
            <p:nvPr/>
          </p:nvPicPr>
          <p:blipFill>
            <a:blip r:embed="rId4"/>
            <a:stretch>
              <a:fillRect/>
            </a:stretch>
          </p:blipFill>
          <p:spPr>
            <a:xfrm>
              <a:off x="6253324" y="5316248"/>
              <a:ext cx="530966" cy="530966"/>
            </a:xfrm>
            <a:prstGeom prst="rect">
              <a:avLst/>
            </a:prstGeom>
          </p:spPr>
        </p:pic>
        <p:pic>
          <p:nvPicPr>
            <p:cNvPr id="90" name="Picture 89">
              <a:extLst>
                <a:ext uri="{FF2B5EF4-FFF2-40B4-BE49-F238E27FC236}">
                  <a16:creationId xmlns:a16="http://schemas.microsoft.com/office/drawing/2014/main" id="{A073E286-7368-4DC5-8948-EB4BE25DC79D}"/>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4094724" y="5325958"/>
              <a:ext cx="528508" cy="528508"/>
            </a:xfrm>
            <a:prstGeom prst="rect">
              <a:avLst/>
            </a:prstGeom>
            <a:effectLst/>
          </p:spPr>
        </p:pic>
        <p:pic>
          <p:nvPicPr>
            <p:cNvPr id="91" name="Picture 90">
              <a:extLst>
                <a:ext uri="{FF2B5EF4-FFF2-40B4-BE49-F238E27FC236}">
                  <a16:creationId xmlns:a16="http://schemas.microsoft.com/office/drawing/2014/main" id="{85BAD2AD-9769-42CA-8386-FDBEA7453B8D}"/>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7568787" y="5275713"/>
              <a:ext cx="582119" cy="582119"/>
            </a:xfrm>
            <a:prstGeom prst="rect">
              <a:avLst/>
            </a:prstGeom>
          </p:spPr>
        </p:pic>
        <p:pic>
          <p:nvPicPr>
            <p:cNvPr id="92" name="Picture 91" descr="A close up of a sign&#10;&#10;Description automatically generated">
              <a:extLst>
                <a:ext uri="{FF2B5EF4-FFF2-40B4-BE49-F238E27FC236}">
                  <a16:creationId xmlns:a16="http://schemas.microsoft.com/office/drawing/2014/main" id="{DA14ED88-3C54-4586-AC51-1EC20219711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44705" y="5316247"/>
              <a:ext cx="534592" cy="534593"/>
            </a:xfrm>
            <a:prstGeom prst="rect">
              <a:avLst/>
            </a:prstGeom>
          </p:spPr>
        </p:pic>
        <p:pic>
          <p:nvPicPr>
            <p:cNvPr id="93" name="Picture 92">
              <a:extLst>
                <a:ext uri="{FF2B5EF4-FFF2-40B4-BE49-F238E27FC236}">
                  <a16:creationId xmlns:a16="http://schemas.microsoft.com/office/drawing/2014/main" id="{FCA8CE22-8EF9-44AC-8093-E2CDB6E92BC0}"/>
                </a:ext>
              </a:extLst>
            </p:cNvPr>
            <p:cNvPicPr>
              <a:picLocks noChangeAspect="1"/>
            </p:cNvPicPr>
            <p:nvPr/>
          </p:nvPicPr>
          <p:blipFill>
            <a:blip r:embed="rId8"/>
            <a:stretch>
              <a:fillRect/>
            </a:stretch>
          </p:blipFill>
          <p:spPr>
            <a:xfrm>
              <a:off x="4674156" y="5325958"/>
              <a:ext cx="530966" cy="528508"/>
            </a:xfrm>
            <a:prstGeom prst="rect">
              <a:avLst/>
            </a:prstGeom>
          </p:spPr>
        </p:pic>
      </p:grpSp>
      <p:sp>
        <p:nvSpPr>
          <p:cNvPr id="94" name="Content Placeholder 3">
            <a:extLst>
              <a:ext uri="{FF2B5EF4-FFF2-40B4-BE49-F238E27FC236}">
                <a16:creationId xmlns:a16="http://schemas.microsoft.com/office/drawing/2014/main" id="{C5B0BD3E-BC1A-48B9-B688-604FC989F8BA}"/>
              </a:ext>
            </a:extLst>
          </p:cNvPr>
          <p:cNvSpPr txBox="1">
            <a:spLocks/>
          </p:cNvSpPr>
          <p:nvPr/>
        </p:nvSpPr>
        <p:spPr>
          <a:xfrm>
            <a:off x="796616" y="1727441"/>
            <a:ext cx="3251435" cy="4013582"/>
          </a:xfrm>
          <a:prstGeom prst="rect">
            <a:avLst/>
          </a:prstGeom>
        </p:spPr>
        <p:txBody>
          <a:bodyPr>
            <a:noAutofit/>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FF"/>
                </a:solidFill>
                <a:latin typeface="IntelOne Text" panose="020B0503020203020204" pitchFamily="34" charset="77"/>
              </a:rPr>
              <a:t>Heterogeneous execution enables executing inference of one model on several devices. Its purpose is to:</a:t>
            </a:r>
          </a:p>
          <a:p>
            <a:r>
              <a:rPr lang="en-US" sz="1600" dirty="0">
                <a:solidFill>
                  <a:srgbClr val="FFFFFF"/>
                </a:solidFill>
                <a:latin typeface="IntelOne Text" panose="020B0503020203020204" pitchFamily="34" charset="77"/>
              </a:rPr>
              <a:t>Utilize the power of accelerators to process the heaviest parts of the model and to execute unsupported operations on fallback devices, like the CPU.</a:t>
            </a:r>
          </a:p>
          <a:p>
            <a:r>
              <a:rPr lang="en-US" sz="1600" dirty="0">
                <a:solidFill>
                  <a:srgbClr val="FFFFFF"/>
                </a:solidFill>
                <a:latin typeface="IntelOne Text" panose="020B0503020203020204" pitchFamily="34" charset="77"/>
              </a:rPr>
              <a:t>Utilize all available hardware more efficiently during one inference.</a:t>
            </a:r>
          </a:p>
        </p:txBody>
      </p:sp>
      <p:sp>
        <p:nvSpPr>
          <p:cNvPr id="95" name="TextBox 94">
            <a:extLst>
              <a:ext uri="{FF2B5EF4-FFF2-40B4-BE49-F238E27FC236}">
                <a16:creationId xmlns:a16="http://schemas.microsoft.com/office/drawing/2014/main" id="{397EEBEC-0610-4150-985D-EC884EDCA306}"/>
              </a:ext>
            </a:extLst>
          </p:cNvPr>
          <p:cNvSpPr txBox="1"/>
          <p:nvPr/>
        </p:nvSpPr>
        <p:spPr>
          <a:xfrm>
            <a:off x="4202265" y="2866676"/>
            <a:ext cx="6458872" cy="329525"/>
          </a:xfrm>
          <a:prstGeom prst="roundRect">
            <a:avLst>
              <a:gd name="adj" fmla="val 0"/>
            </a:avLst>
          </a:prstGeom>
          <a:solidFill>
            <a:schemeClr val="accent1"/>
          </a:solidFill>
          <a:effectLst>
            <a:softEdge rad="0"/>
          </a:effectLst>
        </p:spPr>
        <p:txBody>
          <a:bodyPr wrap="square" lIns="68580" tIns="0" rIns="68580" bIns="0" rtlCol="0" anchor="ctr" anchorCtr="0">
            <a:noAutofit/>
          </a:bodyPr>
          <a:lstStyle>
            <a:defPPr>
              <a:defRPr lang="en-US"/>
            </a:defPPr>
            <a:lvl1pPr algn="ctr">
              <a:lnSpc>
                <a:spcPts val="1760"/>
              </a:lnSpc>
              <a:defRPr sz="1200">
                <a:latin typeface="Intel Clear Light" panose="020B0404020203020204" pitchFamily="34" charset="77"/>
              </a:defRPr>
            </a:lvl1pPr>
          </a:lstStyle>
          <a:p>
            <a:pPr>
              <a:lnSpc>
                <a:spcPct val="100000"/>
              </a:lnSpc>
            </a:pPr>
            <a:r>
              <a:rPr lang="en-US" sz="1100" b="1"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Heterogeneous execution enables </a:t>
            </a:r>
          </a:p>
          <a:p>
            <a:pPr>
              <a:lnSpc>
                <a:spcPct val="100000"/>
              </a:lnSpc>
            </a:pPr>
            <a:r>
              <a:rPr lang="en-US" sz="1100" dirty="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automatic inference splitting between several devices</a:t>
            </a:r>
          </a:p>
        </p:txBody>
      </p:sp>
      <p:sp>
        <p:nvSpPr>
          <p:cNvPr id="96" name="Title 2">
            <a:extLst>
              <a:ext uri="{FF2B5EF4-FFF2-40B4-BE49-F238E27FC236}">
                <a16:creationId xmlns:a16="http://schemas.microsoft.com/office/drawing/2014/main" id="{ADD3C75E-13D7-457C-9446-91000ABD3435}"/>
              </a:ext>
            </a:extLst>
          </p:cNvPr>
          <p:cNvSpPr txBox="1">
            <a:spLocks/>
          </p:cNvSpPr>
          <p:nvPr/>
        </p:nvSpPr>
        <p:spPr>
          <a:xfrm>
            <a:off x="383407" y="324328"/>
            <a:ext cx="10730757" cy="631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600" dirty="0">
                <a:cs typeface="Intel Clear Pro Bold"/>
              </a:rPr>
              <a:t>Heterogenous Device Plugin</a:t>
            </a:r>
            <a:endParaRPr lang="en-US" sz="3600" i="1" dirty="0">
              <a:solidFill>
                <a:schemeClr val="accent1"/>
              </a:solidFill>
            </a:endParaRPr>
          </a:p>
        </p:txBody>
      </p:sp>
    </p:spTree>
    <p:extLst>
      <p:ext uri="{BB962C8B-B14F-4D97-AF65-F5344CB8AC3E}">
        <p14:creationId xmlns:p14="http://schemas.microsoft.com/office/powerpoint/2010/main" val="318030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half" idx="1"/>
          </p:nvPr>
        </p:nvSpPr>
        <p:spPr>
          <a:xfrm>
            <a:off x="603161" y="1833019"/>
            <a:ext cx="5576596" cy="2613502"/>
          </a:xfrm>
        </p:spPr>
        <p:txBody>
          <a:bodyPr>
            <a:noAutofit/>
          </a:bodyPr>
          <a:lstStyle/>
          <a:p>
            <a:pPr marL="342900" indent="-342900">
              <a:spcBef>
                <a:spcPts val="600"/>
              </a:spcBef>
              <a:buFont typeface="Wingdings" panose="05000000000000000000" pitchFamily="2" charset="2"/>
              <a:buChar char="§"/>
            </a:pPr>
            <a:r>
              <a:rPr lang="en-US" sz="1800" b="0" dirty="0">
                <a:solidFill>
                  <a:schemeClr val="tx1">
                    <a:lumMod val="65000"/>
                    <a:lumOff val="35000"/>
                  </a:schemeClr>
                </a:solidFill>
              </a:rPr>
              <a:t>You can execute different layers on different Hardware units</a:t>
            </a:r>
          </a:p>
          <a:p>
            <a:pPr marL="342900" indent="-342900">
              <a:spcBef>
                <a:spcPts val="600"/>
              </a:spcBef>
              <a:buFont typeface="Wingdings" panose="05000000000000000000" pitchFamily="2" charset="2"/>
              <a:buChar char="§"/>
            </a:pPr>
            <a:r>
              <a:rPr lang="en-US" sz="1800" b="0" dirty="0">
                <a:solidFill>
                  <a:schemeClr val="tx1">
                    <a:lumMod val="65000"/>
                    <a:lumOff val="35000"/>
                  </a:schemeClr>
                </a:solidFill>
              </a:rPr>
              <a:t>Offload unsupported layers on fallback devices:</a:t>
            </a:r>
          </a:p>
          <a:p>
            <a:pPr marL="643459" lvl="1" indent="-342900">
              <a:spcBef>
                <a:spcPts val="600"/>
              </a:spcBef>
              <a:buFont typeface="Wingdings" panose="05000000000000000000" pitchFamily="2" charset="2"/>
              <a:buChar char="§"/>
            </a:pPr>
            <a:r>
              <a:rPr lang="en-US" sz="1800" dirty="0">
                <a:solidFill>
                  <a:schemeClr val="tx1">
                    <a:lumMod val="65000"/>
                    <a:lumOff val="35000"/>
                  </a:schemeClr>
                </a:solidFill>
              </a:rPr>
              <a:t>Default affinity policy </a:t>
            </a:r>
          </a:p>
          <a:p>
            <a:pPr marL="643459" lvl="1" indent="-342900">
              <a:spcBef>
                <a:spcPts val="600"/>
              </a:spcBef>
              <a:buFont typeface="Wingdings" panose="05000000000000000000" pitchFamily="2" charset="2"/>
              <a:buChar char="§"/>
            </a:pPr>
            <a:r>
              <a:rPr lang="en-US" sz="1800" dirty="0">
                <a:solidFill>
                  <a:schemeClr val="tx1">
                    <a:lumMod val="65000"/>
                    <a:lumOff val="35000"/>
                  </a:schemeClr>
                </a:solidFill>
              </a:rPr>
              <a:t>Setting affinity manually</a:t>
            </a:r>
            <a:endParaRPr lang="en-US" sz="1800" b="0" dirty="0">
              <a:solidFill>
                <a:schemeClr val="tx1">
                  <a:lumMod val="65000"/>
                  <a:lumOff val="35000"/>
                </a:schemeClr>
              </a:solidFill>
            </a:endParaRPr>
          </a:p>
          <a:p>
            <a:pPr marL="342900" indent="-342900">
              <a:spcBef>
                <a:spcPts val="600"/>
              </a:spcBef>
              <a:buFont typeface="Wingdings" panose="05000000000000000000" pitchFamily="2" charset="2"/>
              <a:buChar char="§"/>
            </a:pPr>
            <a:r>
              <a:rPr lang="en-US" sz="1800" b="0" dirty="0">
                <a:solidFill>
                  <a:schemeClr val="tx1">
                    <a:lumMod val="65000"/>
                    <a:lumOff val="35000"/>
                  </a:schemeClr>
                </a:solidFill>
              </a:rPr>
              <a:t>All device combinations are supported (CPU, GPU, MYRIAD, HDDL)</a:t>
            </a:r>
          </a:p>
        </p:txBody>
      </p:sp>
      <p:sp>
        <p:nvSpPr>
          <p:cNvPr id="12" name="Title 4">
            <a:extLst>
              <a:ext uri="{FF2B5EF4-FFF2-40B4-BE49-F238E27FC236}">
                <a16:creationId xmlns:a16="http://schemas.microsoft.com/office/drawing/2014/main" id="{2091EC1B-C8AF-4D70-942D-73E15140893C}"/>
              </a:ext>
            </a:extLst>
          </p:cNvPr>
          <p:cNvSpPr>
            <a:spLocks noGrp="1"/>
          </p:cNvSpPr>
          <p:nvPr>
            <p:ph type="title"/>
          </p:nvPr>
        </p:nvSpPr>
        <p:spPr>
          <a:xfrm>
            <a:off x="484394" y="437939"/>
            <a:ext cx="10972800" cy="775597"/>
          </a:xfrm>
        </p:spPr>
        <p:txBody>
          <a:bodyPr/>
          <a:lstStyle/>
          <a:p>
            <a:r>
              <a:rPr lang="en-US" sz="4000" dirty="0"/>
              <a:t>Heterogeneous Device Plugin</a:t>
            </a:r>
            <a:br>
              <a:rPr lang="en-US" sz="4000" dirty="0"/>
            </a:br>
            <a:endParaRPr lang="en-US" sz="1600" b="1" cap="none" dirty="0">
              <a:solidFill>
                <a:srgbClr val="0071C5"/>
              </a:solidFill>
              <a:latin typeface="+mn-lt"/>
              <a:ea typeface="+mn-ea"/>
              <a:cs typeface="Intel Clear" panose="020B0604020203020204" pitchFamily="34" charset="0"/>
            </a:endParaRPr>
          </a:p>
        </p:txBody>
      </p:sp>
      <p:sp>
        <p:nvSpPr>
          <p:cNvPr id="14" name="Rounded Rectangle 5">
            <a:extLst>
              <a:ext uri="{FF2B5EF4-FFF2-40B4-BE49-F238E27FC236}">
                <a16:creationId xmlns:a16="http://schemas.microsoft.com/office/drawing/2014/main" id="{8F49B9D7-4638-4A8F-A9D1-59287B3E2005}"/>
              </a:ext>
            </a:extLst>
          </p:cNvPr>
          <p:cNvSpPr/>
          <p:nvPr/>
        </p:nvSpPr>
        <p:spPr>
          <a:xfrm>
            <a:off x="345981" y="4446520"/>
            <a:ext cx="6090955" cy="13782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FFFFFF"/>
                </a:solidFill>
              </a:rPr>
              <a:t>Code Example: </a:t>
            </a:r>
          </a:p>
          <a:p>
            <a:pPr lvl="1"/>
            <a:r>
              <a:rPr lang="en-US" dirty="0" err="1">
                <a:solidFill>
                  <a:srgbClr val="FFFF00"/>
                </a:solidFill>
              </a:rPr>
              <a:t>compiled_model</a:t>
            </a:r>
            <a:r>
              <a:rPr lang="en-US" dirty="0">
                <a:solidFill>
                  <a:srgbClr val="FFFF00"/>
                </a:solidFill>
              </a:rPr>
              <a:t> = </a:t>
            </a:r>
            <a:r>
              <a:rPr lang="en-US" dirty="0" err="1">
                <a:solidFill>
                  <a:srgbClr val="FFFF00"/>
                </a:solidFill>
              </a:rPr>
              <a:t>core.compile_model</a:t>
            </a:r>
            <a:r>
              <a:rPr lang="en-US" dirty="0">
                <a:solidFill>
                  <a:srgbClr val="FFFF00"/>
                </a:solidFill>
              </a:rPr>
              <a:t>(model, </a:t>
            </a:r>
            <a:r>
              <a:rPr lang="en-US" dirty="0" err="1">
                <a:solidFill>
                  <a:srgbClr val="FFFF00"/>
                </a:solidFill>
              </a:rPr>
              <a:t>device_name</a:t>
            </a:r>
            <a:r>
              <a:rPr lang="en-US" dirty="0">
                <a:solidFill>
                  <a:srgbClr val="FFFF00"/>
                </a:solidFill>
              </a:rPr>
              <a:t>=</a:t>
            </a:r>
            <a:r>
              <a:rPr lang="en-US" b="1" dirty="0">
                <a:solidFill>
                  <a:srgbClr val="00B050"/>
                </a:solidFill>
              </a:rPr>
              <a:t>"HETERO:GPU,CPU"</a:t>
            </a:r>
            <a:r>
              <a:rPr lang="en-US" dirty="0">
                <a:solidFill>
                  <a:srgbClr val="FFFF00"/>
                </a:solidFill>
              </a:rPr>
              <a:t>)</a:t>
            </a:r>
          </a:p>
          <a:p>
            <a:endParaRPr lang="en-US" dirty="0"/>
          </a:p>
        </p:txBody>
      </p:sp>
      <p:grpSp>
        <p:nvGrpSpPr>
          <p:cNvPr id="7" name="Group 6">
            <a:extLst>
              <a:ext uri="{FF2B5EF4-FFF2-40B4-BE49-F238E27FC236}">
                <a16:creationId xmlns:a16="http://schemas.microsoft.com/office/drawing/2014/main" id="{BF171412-8489-4DCB-AD58-2EF8FCA7222F}"/>
              </a:ext>
            </a:extLst>
          </p:cNvPr>
          <p:cNvGrpSpPr/>
          <p:nvPr/>
        </p:nvGrpSpPr>
        <p:grpSpPr>
          <a:xfrm>
            <a:off x="6878285" y="1833019"/>
            <a:ext cx="3928144" cy="4217644"/>
            <a:chOff x="6878285" y="1833019"/>
            <a:chExt cx="3928144" cy="4217644"/>
          </a:xfrm>
        </p:grpSpPr>
        <p:pic>
          <p:nvPicPr>
            <p:cNvPr id="30" name="Picture 29">
              <a:extLst>
                <a:ext uri="{FF2B5EF4-FFF2-40B4-BE49-F238E27FC236}">
                  <a16:creationId xmlns:a16="http://schemas.microsoft.com/office/drawing/2014/main" id="{43596338-7B3C-4076-AFD9-0AE8BCC1E5DA}"/>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0074"/>
            <a:stretch/>
          </p:blipFill>
          <p:spPr>
            <a:xfrm>
              <a:off x="6878285" y="1833019"/>
              <a:ext cx="3928144" cy="4217644"/>
            </a:xfrm>
            <a:prstGeom prst="rect">
              <a:avLst/>
            </a:prstGeom>
          </p:spPr>
        </p:pic>
        <p:cxnSp>
          <p:nvCxnSpPr>
            <p:cNvPr id="6" name="Straight Connector 5">
              <a:extLst>
                <a:ext uri="{FF2B5EF4-FFF2-40B4-BE49-F238E27FC236}">
                  <a16:creationId xmlns:a16="http://schemas.microsoft.com/office/drawing/2014/main" id="{920A8FDF-8835-47AB-AE61-B4B8B6152491}"/>
                </a:ext>
              </a:extLst>
            </p:cNvPr>
            <p:cNvCxnSpPr/>
            <p:nvPr/>
          </p:nvCxnSpPr>
          <p:spPr>
            <a:xfrm>
              <a:off x="6878285" y="4606884"/>
              <a:ext cx="392814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DCC999A-28A7-4BF7-AB5F-AF296E86B4AE}"/>
                </a:ext>
              </a:extLst>
            </p:cNvPr>
            <p:cNvGrpSpPr/>
            <p:nvPr/>
          </p:nvGrpSpPr>
          <p:grpSpPr>
            <a:xfrm>
              <a:off x="7191445" y="2171794"/>
              <a:ext cx="3103423" cy="3554143"/>
              <a:chOff x="1918027" y="3725786"/>
              <a:chExt cx="3103423" cy="3554143"/>
            </a:xfrm>
          </p:grpSpPr>
          <p:sp>
            <p:nvSpPr>
              <p:cNvPr id="13" name="Rectangle: Rounded Corners 1">
                <a:extLst>
                  <a:ext uri="{FF2B5EF4-FFF2-40B4-BE49-F238E27FC236}">
                    <a16:creationId xmlns:a16="http://schemas.microsoft.com/office/drawing/2014/main" id="{68DC758E-9C2E-4167-8A65-2AF841AE649C}"/>
                  </a:ext>
                </a:extLst>
              </p:cNvPr>
              <p:cNvSpPr/>
              <p:nvPr/>
            </p:nvSpPr>
            <p:spPr>
              <a:xfrm>
                <a:off x="1918027" y="6160876"/>
                <a:ext cx="3100840" cy="1119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pl-PL" sz="3456" dirty="0">
                    <a:solidFill>
                      <a:srgbClr val="FFFFFF"/>
                    </a:solidFill>
                  </a:rPr>
                  <a:t>CPU</a:t>
                </a:r>
                <a:endParaRPr lang="en-GB" sz="3456" dirty="0">
                  <a:solidFill>
                    <a:srgbClr val="FFFFFF"/>
                  </a:solidFill>
                </a:endParaRPr>
              </a:p>
            </p:txBody>
          </p:sp>
          <p:sp>
            <p:nvSpPr>
              <p:cNvPr id="15" name="Rectangle: Rounded Corners 1">
                <a:extLst>
                  <a:ext uri="{FF2B5EF4-FFF2-40B4-BE49-F238E27FC236}">
                    <a16:creationId xmlns:a16="http://schemas.microsoft.com/office/drawing/2014/main" id="{787220BC-D88F-455E-A8CC-A029811F9532}"/>
                  </a:ext>
                </a:extLst>
              </p:cNvPr>
              <p:cNvSpPr/>
              <p:nvPr/>
            </p:nvSpPr>
            <p:spPr>
              <a:xfrm>
                <a:off x="1920610" y="3725786"/>
                <a:ext cx="3100840" cy="239879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pl-PL" sz="3456" dirty="0">
                    <a:solidFill>
                      <a:srgbClr val="FFFFFF"/>
                    </a:solidFill>
                  </a:rPr>
                  <a:t>GPU</a:t>
                </a:r>
                <a:endParaRPr lang="en-GB" sz="3456" dirty="0">
                  <a:solidFill>
                    <a:srgbClr val="FFFFFF"/>
                  </a:solidFill>
                </a:endParaRPr>
              </a:p>
            </p:txBody>
          </p:sp>
          <p:sp>
            <p:nvSpPr>
              <p:cNvPr id="17" name="Rectangle 16">
                <a:extLst>
                  <a:ext uri="{FF2B5EF4-FFF2-40B4-BE49-F238E27FC236}">
                    <a16:creationId xmlns:a16="http://schemas.microsoft.com/office/drawing/2014/main" id="{D812C9E0-2FCD-45C3-BE54-7D91B9CBBAFA}"/>
                  </a:ext>
                </a:extLst>
              </p:cNvPr>
              <p:cNvSpPr/>
              <p:nvPr/>
            </p:nvSpPr>
            <p:spPr>
              <a:xfrm>
                <a:off x="3323924" y="3832555"/>
                <a:ext cx="1371600" cy="242995"/>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Convolution</a:t>
                </a:r>
              </a:p>
            </p:txBody>
          </p:sp>
          <p:sp>
            <p:nvSpPr>
              <p:cNvPr id="18" name="Rectangle 17">
                <a:extLst>
                  <a:ext uri="{FF2B5EF4-FFF2-40B4-BE49-F238E27FC236}">
                    <a16:creationId xmlns:a16="http://schemas.microsoft.com/office/drawing/2014/main" id="{1C9800AC-66ED-4A85-B3B1-FBAC6A626D79}"/>
                  </a:ext>
                </a:extLst>
              </p:cNvPr>
              <p:cNvSpPr/>
              <p:nvPr/>
            </p:nvSpPr>
            <p:spPr>
              <a:xfrm>
                <a:off x="3323924" y="4146826"/>
                <a:ext cx="1371600" cy="242995"/>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19" name="Rectangle 18">
                <a:extLst>
                  <a:ext uri="{FF2B5EF4-FFF2-40B4-BE49-F238E27FC236}">
                    <a16:creationId xmlns:a16="http://schemas.microsoft.com/office/drawing/2014/main" id="{2F3ABD43-5AD7-4CE9-9C31-E54347164CB3}"/>
                  </a:ext>
                </a:extLst>
              </p:cNvPr>
              <p:cNvSpPr/>
              <p:nvPr/>
            </p:nvSpPr>
            <p:spPr>
              <a:xfrm>
                <a:off x="3323924" y="4461097"/>
                <a:ext cx="1371600" cy="242995"/>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Clamp</a:t>
                </a:r>
              </a:p>
            </p:txBody>
          </p:sp>
          <p:sp>
            <p:nvSpPr>
              <p:cNvPr id="20" name="Rectangle 19">
                <a:extLst>
                  <a:ext uri="{FF2B5EF4-FFF2-40B4-BE49-F238E27FC236}">
                    <a16:creationId xmlns:a16="http://schemas.microsoft.com/office/drawing/2014/main" id="{E269BB48-EE09-4565-A4AF-9F878BE5AEFC}"/>
                  </a:ext>
                </a:extLst>
              </p:cNvPr>
              <p:cNvSpPr/>
              <p:nvPr/>
            </p:nvSpPr>
            <p:spPr>
              <a:xfrm>
                <a:off x="3323924" y="4775368"/>
                <a:ext cx="1371600" cy="24299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err="1">
                    <a:solidFill>
                      <a:schemeClr val="tx1"/>
                    </a:solidFill>
                  </a:rPr>
                  <a:t>GroupConvolution</a:t>
                </a:r>
                <a:endParaRPr lang="en-US" sz="1000">
                  <a:solidFill>
                    <a:schemeClr val="tx1"/>
                  </a:solidFill>
                </a:endParaRPr>
              </a:p>
            </p:txBody>
          </p:sp>
          <p:sp>
            <p:nvSpPr>
              <p:cNvPr id="21" name="Rectangle 20">
                <a:extLst>
                  <a:ext uri="{FF2B5EF4-FFF2-40B4-BE49-F238E27FC236}">
                    <a16:creationId xmlns:a16="http://schemas.microsoft.com/office/drawing/2014/main" id="{62DE369A-487F-4BE5-B8F5-D7A6ABAC60BC}"/>
                  </a:ext>
                </a:extLst>
              </p:cNvPr>
              <p:cNvSpPr/>
              <p:nvPr/>
            </p:nvSpPr>
            <p:spPr>
              <a:xfrm>
                <a:off x="3323924" y="5089639"/>
                <a:ext cx="1371600" cy="242995"/>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22" name="Rectangle 21">
                <a:extLst>
                  <a:ext uri="{FF2B5EF4-FFF2-40B4-BE49-F238E27FC236}">
                    <a16:creationId xmlns:a16="http://schemas.microsoft.com/office/drawing/2014/main" id="{144E2CA9-663E-40D5-BFA6-B022F5600408}"/>
                  </a:ext>
                </a:extLst>
              </p:cNvPr>
              <p:cNvSpPr/>
              <p:nvPr/>
            </p:nvSpPr>
            <p:spPr>
              <a:xfrm>
                <a:off x="3323924" y="5403910"/>
                <a:ext cx="1371600" cy="242995"/>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Clamp</a:t>
                </a:r>
              </a:p>
            </p:txBody>
          </p:sp>
          <p:sp>
            <p:nvSpPr>
              <p:cNvPr id="23" name="Rectangle 22">
                <a:extLst>
                  <a:ext uri="{FF2B5EF4-FFF2-40B4-BE49-F238E27FC236}">
                    <a16:creationId xmlns:a16="http://schemas.microsoft.com/office/drawing/2014/main" id="{43CEB60E-F4DB-4B43-A240-374DF8603CF0}"/>
                  </a:ext>
                </a:extLst>
              </p:cNvPr>
              <p:cNvSpPr/>
              <p:nvPr/>
            </p:nvSpPr>
            <p:spPr>
              <a:xfrm>
                <a:off x="3323924" y="5718179"/>
                <a:ext cx="1371600" cy="242995"/>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Convolution</a:t>
                </a:r>
              </a:p>
            </p:txBody>
          </p:sp>
          <p:sp>
            <p:nvSpPr>
              <p:cNvPr id="24" name="Rectangle 23">
                <a:extLst>
                  <a:ext uri="{FF2B5EF4-FFF2-40B4-BE49-F238E27FC236}">
                    <a16:creationId xmlns:a16="http://schemas.microsoft.com/office/drawing/2014/main" id="{8C5AF1E4-4607-4001-AA3E-3720CA72E2E2}"/>
                  </a:ext>
                </a:extLst>
              </p:cNvPr>
              <p:cNvSpPr/>
              <p:nvPr/>
            </p:nvSpPr>
            <p:spPr>
              <a:xfrm>
                <a:off x="3323924" y="6337250"/>
                <a:ext cx="1371600" cy="242995"/>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25" name="Rectangle 24">
                <a:extLst>
                  <a:ext uri="{FF2B5EF4-FFF2-40B4-BE49-F238E27FC236}">
                    <a16:creationId xmlns:a16="http://schemas.microsoft.com/office/drawing/2014/main" id="{F955333B-5474-437E-A9FF-598A353835F8}"/>
                  </a:ext>
                </a:extLst>
              </p:cNvPr>
              <p:cNvSpPr/>
              <p:nvPr/>
            </p:nvSpPr>
            <p:spPr>
              <a:xfrm>
                <a:off x="3323924" y="6630856"/>
                <a:ext cx="1371600" cy="242995"/>
              </a:xfrm>
              <a:prstGeom prst="rect">
                <a:avLst/>
              </a:prstGeom>
              <a:solidFill>
                <a:srgbClr val="0068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Convolution</a:t>
                </a:r>
              </a:p>
            </p:txBody>
          </p:sp>
          <p:sp>
            <p:nvSpPr>
              <p:cNvPr id="26" name="Rectangle 25">
                <a:extLst>
                  <a:ext uri="{FF2B5EF4-FFF2-40B4-BE49-F238E27FC236}">
                    <a16:creationId xmlns:a16="http://schemas.microsoft.com/office/drawing/2014/main" id="{ABEC37E1-A8E6-49AB-A720-2031C62385F1}"/>
                  </a:ext>
                </a:extLst>
              </p:cNvPr>
              <p:cNvSpPr/>
              <p:nvPr/>
            </p:nvSpPr>
            <p:spPr>
              <a:xfrm>
                <a:off x="3323924" y="6924466"/>
                <a:ext cx="1371600" cy="242995"/>
              </a:xfrm>
              <a:prstGeom prst="rect">
                <a:avLst/>
              </a:prstGeom>
              <a:solidFill>
                <a:srgbClr val="28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Add</a:t>
                </a:r>
              </a:p>
            </p:txBody>
          </p:sp>
          <p:sp>
            <p:nvSpPr>
              <p:cNvPr id="27" name="Down Arrow 6">
                <a:extLst>
                  <a:ext uri="{FF2B5EF4-FFF2-40B4-BE49-F238E27FC236}">
                    <a16:creationId xmlns:a16="http://schemas.microsoft.com/office/drawing/2014/main" id="{B9FC02F4-2EEF-4C29-A679-42C654AD8A46}"/>
                  </a:ext>
                </a:extLst>
              </p:cNvPr>
              <p:cNvSpPr/>
              <p:nvPr/>
            </p:nvSpPr>
            <p:spPr>
              <a:xfrm>
                <a:off x="4772187" y="3865536"/>
                <a:ext cx="154983" cy="2107770"/>
              </a:xfrm>
              <a:prstGeom prst="down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45">
                <a:extLst>
                  <a:ext uri="{FF2B5EF4-FFF2-40B4-BE49-F238E27FC236}">
                    <a16:creationId xmlns:a16="http://schemas.microsoft.com/office/drawing/2014/main" id="{BEA146B6-E387-4C81-8B83-29332C0016ED}"/>
                  </a:ext>
                </a:extLst>
              </p:cNvPr>
              <p:cNvSpPr/>
              <p:nvPr/>
            </p:nvSpPr>
            <p:spPr>
              <a:xfrm>
                <a:off x="4772187" y="6308323"/>
                <a:ext cx="154983" cy="812636"/>
              </a:xfrm>
              <a:prstGeom prst="down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46">
                <a:extLst>
                  <a:ext uri="{FF2B5EF4-FFF2-40B4-BE49-F238E27FC236}">
                    <a16:creationId xmlns:a16="http://schemas.microsoft.com/office/drawing/2014/main" id="{7D9CE6DD-281C-480D-899A-BB26D1701073}"/>
                  </a:ext>
                </a:extLst>
              </p:cNvPr>
              <p:cNvSpPr/>
              <p:nvPr/>
            </p:nvSpPr>
            <p:spPr>
              <a:xfrm>
                <a:off x="3932233" y="5961174"/>
                <a:ext cx="154983" cy="334268"/>
              </a:xfrm>
              <a:prstGeom prst="down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5582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200067F-AAE6-DFB9-FFCB-7BC3280A87CC}"/>
              </a:ext>
            </a:extLst>
          </p:cNvPr>
          <p:cNvSpPr>
            <a:spLocks noGrp="1"/>
          </p:cNvSpPr>
          <p:nvPr>
            <p:ph type="title"/>
          </p:nvPr>
        </p:nvSpPr>
        <p:spPr>
          <a:xfrm>
            <a:off x="571370" y="2140785"/>
            <a:ext cx="11010816" cy="1651681"/>
          </a:xfrm>
        </p:spPr>
        <p:txBody>
          <a:bodyPr/>
          <a:lstStyle/>
          <a:p>
            <a:r>
              <a:rPr lang="en-US" dirty="0">
                <a:solidFill>
                  <a:schemeClr val="tx1"/>
                </a:solidFill>
              </a:rPr>
              <a:t>Try Multi Device &amp; Hetero Device Plugins with Benchmark App </a:t>
            </a:r>
          </a:p>
        </p:txBody>
      </p:sp>
      <p:sp>
        <p:nvSpPr>
          <p:cNvPr id="10" name="Text Placeholder 2">
            <a:extLst>
              <a:ext uri="{FF2B5EF4-FFF2-40B4-BE49-F238E27FC236}">
                <a16:creationId xmlns:a16="http://schemas.microsoft.com/office/drawing/2014/main" id="{A4CBD727-B0F4-5D61-D2FC-E9C0FA9BF3D9}"/>
              </a:ext>
            </a:extLst>
          </p:cNvPr>
          <p:cNvSpPr>
            <a:spLocks noGrp="1"/>
          </p:cNvSpPr>
          <p:nvPr>
            <p:ph type="body" sz="quarter" idx="29"/>
          </p:nvPr>
        </p:nvSpPr>
        <p:spPr>
          <a:xfrm>
            <a:off x="571500" y="3939750"/>
            <a:ext cx="11022013" cy="928812"/>
          </a:xfrm>
        </p:spPr>
        <p:txBody>
          <a:bodyPr>
            <a:normAutofit/>
          </a:bodyPr>
          <a:lstStyle/>
          <a:p>
            <a:r>
              <a:rPr lang="en-US" dirty="0" err="1">
                <a:solidFill>
                  <a:srgbClr val="FFFF00"/>
                </a:solidFill>
              </a:rPr>
              <a:t>benchmark_app</a:t>
            </a:r>
            <a:r>
              <a:rPr lang="en-US" dirty="0">
                <a:solidFill>
                  <a:srgbClr val="FFFF00"/>
                </a:solidFill>
              </a:rPr>
              <a:t> –d MULTI:MYRIAD,GPU –m &lt;model&gt; -</a:t>
            </a:r>
            <a:r>
              <a:rPr lang="en-US" dirty="0" err="1">
                <a:solidFill>
                  <a:srgbClr val="FFFF00"/>
                </a:solidFill>
              </a:rPr>
              <a:t>i</a:t>
            </a:r>
            <a:r>
              <a:rPr lang="en-US" dirty="0">
                <a:solidFill>
                  <a:srgbClr val="FFFF00"/>
                </a:solidFill>
              </a:rPr>
              <a:t> &lt;input&gt; -niter 1000</a:t>
            </a:r>
          </a:p>
          <a:p>
            <a:r>
              <a:rPr lang="en-US" dirty="0" err="1">
                <a:solidFill>
                  <a:srgbClr val="FFFF00"/>
                </a:solidFill>
              </a:rPr>
              <a:t>benchmark_app</a:t>
            </a:r>
            <a:r>
              <a:rPr lang="en-US" dirty="0">
                <a:solidFill>
                  <a:srgbClr val="FFFF00"/>
                </a:solidFill>
              </a:rPr>
              <a:t> –d HETERO:GPU,CPU –m &lt;model&gt; -</a:t>
            </a:r>
            <a:r>
              <a:rPr lang="en-US" dirty="0" err="1">
                <a:solidFill>
                  <a:srgbClr val="FFFF00"/>
                </a:solidFill>
              </a:rPr>
              <a:t>i</a:t>
            </a:r>
            <a:r>
              <a:rPr lang="en-US" dirty="0">
                <a:solidFill>
                  <a:srgbClr val="FFFF00"/>
                </a:solidFill>
              </a:rPr>
              <a:t> &lt;input&gt; -niter 1000 -pc</a:t>
            </a:r>
          </a:p>
          <a:p>
            <a:endParaRPr lang="en-US" dirty="0">
              <a:solidFill>
                <a:srgbClr val="FFFF00"/>
              </a:solidFill>
            </a:endParaRPr>
          </a:p>
        </p:txBody>
      </p:sp>
    </p:spTree>
    <p:extLst>
      <p:ext uri="{BB962C8B-B14F-4D97-AF65-F5344CB8AC3E}">
        <p14:creationId xmlns:p14="http://schemas.microsoft.com/office/powerpoint/2010/main" val="2417222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E1B71-9B35-4CC8-89DE-3E08C4E0F749}"/>
              </a:ext>
            </a:extLst>
          </p:cNvPr>
          <p:cNvSpPr>
            <a:spLocks noGrp="1"/>
          </p:cNvSpPr>
          <p:nvPr>
            <p:ph type="title"/>
          </p:nvPr>
        </p:nvSpPr>
        <p:spPr/>
        <p:txBody>
          <a:bodyPr/>
          <a:lstStyle/>
          <a:p>
            <a:r>
              <a:rPr lang="en-US" dirty="0">
                <a:solidFill>
                  <a:schemeClr val="tx2"/>
                </a:solidFill>
              </a:rPr>
              <a:t>Placeholder for Preprocessing API</a:t>
            </a:r>
          </a:p>
        </p:txBody>
      </p:sp>
      <p:sp>
        <p:nvSpPr>
          <p:cNvPr id="3" name="Text Placeholder 2">
            <a:extLst>
              <a:ext uri="{FF2B5EF4-FFF2-40B4-BE49-F238E27FC236}">
                <a16:creationId xmlns:a16="http://schemas.microsoft.com/office/drawing/2014/main" id="{9AF30525-CD67-4BCA-B49F-CDD7DDBC39DF}"/>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265874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18" y="2998106"/>
            <a:ext cx="10688782" cy="1199822"/>
          </a:xfrm>
        </p:spPr>
        <p:txBody>
          <a:bodyPr vert="horz" lIns="91440" tIns="45720" rIns="91440" bIns="45720" rtlCol="0" anchor="t" anchorCtr="0">
            <a:normAutofit/>
          </a:bodyPr>
          <a:lstStyle/>
          <a:p>
            <a:pPr fontAlgn="base"/>
            <a:r>
              <a:rPr lang="en-US" sz="4700" b="1" dirty="0"/>
              <a:t>Multiple Models in One </a:t>
            </a:r>
            <a:r>
              <a:rPr lang="en-US" altLang="zh-CN" sz="4700" b="1" dirty="0"/>
              <a:t>A</a:t>
            </a:r>
            <a:r>
              <a:rPr lang="en-US" sz="4700" b="1" dirty="0"/>
              <a:t>pplication</a:t>
            </a:r>
            <a:br>
              <a:rPr lang="en-US" sz="4700" b="1" dirty="0"/>
            </a:br>
            <a:r>
              <a:rPr lang="en-US" sz="2800" b="1" dirty="0"/>
              <a:t>Optical Character Detection and Recognition</a:t>
            </a:r>
            <a:endParaRPr lang="en-US" sz="4700" b="1" dirty="0"/>
          </a:p>
        </p:txBody>
      </p:sp>
      <p:sp>
        <p:nvSpPr>
          <p:cNvPr id="6" name="Text Placeholder 5">
            <a:extLst>
              <a:ext uri="{FF2B5EF4-FFF2-40B4-BE49-F238E27FC236}">
                <a16:creationId xmlns:a16="http://schemas.microsoft.com/office/drawing/2014/main" id="{342C2C43-DB1B-429A-82D6-E06E8C4BAC7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3991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370" y="571500"/>
            <a:ext cx="11010816" cy="603251"/>
          </a:xfrm>
        </p:spPr>
        <p:txBody>
          <a:bodyPr/>
          <a:lstStyle/>
          <a:p>
            <a:pPr>
              <a:spcBef>
                <a:spcPts val="600"/>
              </a:spcBef>
            </a:pPr>
            <a:r>
              <a:rPr lang="en-US" sz="3200" dirty="0">
                <a:solidFill>
                  <a:schemeClr val="tx1"/>
                </a:solidFill>
              </a:rPr>
              <a:t>Video Analytics in the OpenVINO™ Toolkit</a:t>
            </a:r>
          </a:p>
        </p:txBody>
      </p:sp>
      <p:sp>
        <p:nvSpPr>
          <p:cNvPr id="4" name="Text Placeholder 3">
            <a:extLst>
              <a:ext uri="{FF2B5EF4-FFF2-40B4-BE49-F238E27FC236}">
                <a16:creationId xmlns:a16="http://schemas.microsoft.com/office/drawing/2014/main" id="{DD95A591-0685-4C36-942F-24C293F04413}"/>
              </a:ext>
            </a:extLst>
          </p:cNvPr>
          <p:cNvSpPr>
            <a:spLocks noGrp="1"/>
          </p:cNvSpPr>
          <p:nvPr>
            <p:ph type="body" sz="quarter" idx="29"/>
          </p:nvPr>
        </p:nvSpPr>
        <p:spPr>
          <a:xfrm>
            <a:off x="571370" y="1174751"/>
            <a:ext cx="11022013" cy="438150"/>
          </a:xfrm>
        </p:spPr>
        <p:txBody>
          <a:bodyPr/>
          <a:lstStyle/>
          <a:p>
            <a:r>
              <a:rPr lang="en-US" sz="2400" dirty="0">
                <a:solidFill>
                  <a:schemeClr val="accent2"/>
                </a:solidFill>
              </a:rPr>
              <a:t>The Open Model Zoo contains these models and many more</a:t>
            </a:r>
          </a:p>
        </p:txBody>
      </p:sp>
      <p:graphicFrame>
        <p:nvGraphicFramePr>
          <p:cNvPr id="5" name="Table 4"/>
          <p:cNvGraphicFramePr>
            <a:graphicFrameLocks noGrp="1"/>
          </p:cNvGraphicFramePr>
          <p:nvPr>
            <p:extLst>
              <p:ext uri="{D42A27DB-BD31-4B8C-83A1-F6EECF244321}">
                <p14:modId xmlns:p14="http://schemas.microsoft.com/office/powerpoint/2010/main" val="3191294101"/>
              </p:ext>
            </p:extLst>
          </p:nvPr>
        </p:nvGraphicFramePr>
        <p:xfrm>
          <a:off x="686983" y="1778002"/>
          <a:ext cx="11022012" cy="4146546"/>
        </p:xfrm>
        <a:graphic>
          <a:graphicData uri="http://schemas.openxmlformats.org/drawingml/2006/table">
            <a:tbl>
              <a:tblPr firstRow="1" firstCol="1" bandRow="1">
                <a:tableStyleId>{BC89EF96-8CEA-46FF-86C4-4CE0E7609802}</a:tableStyleId>
              </a:tblPr>
              <a:tblGrid>
                <a:gridCol w="4076907">
                  <a:extLst>
                    <a:ext uri="{9D8B030D-6E8A-4147-A177-3AD203B41FA5}">
                      <a16:colId xmlns:a16="http://schemas.microsoft.com/office/drawing/2014/main" val="20000"/>
                    </a:ext>
                  </a:extLst>
                </a:gridCol>
                <a:gridCol w="2552034">
                  <a:extLst>
                    <a:ext uri="{9D8B030D-6E8A-4147-A177-3AD203B41FA5}">
                      <a16:colId xmlns:a16="http://schemas.microsoft.com/office/drawing/2014/main" val="20001"/>
                    </a:ext>
                  </a:extLst>
                </a:gridCol>
                <a:gridCol w="4393071">
                  <a:extLst>
                    <a:ext uri="{9D8B030D-6E8A-4147-A177-3AD203B41FA5}">
                      <a16:colId xmlns:a16="http://schemas.microsoft.com/office/drawing/2014/main" val="20002"/>
                    </a:ext>
                  </a:extLst>
                </a:gridCol>
              </a:tblGrid>
              <a:tr h="577388">
                <a:tc>
                  <a:txBody>
                    <a:bodyPr/>
                    <a:lstStyle/>
                    <a:p>
                      <a:pPr marL="0" marR="0" algn="l">
                        <a:lnSpc>
                          <a:spcPct val="107000"/>
                        </a:lnSpc>
                        <a:spcBef>
                          <a:spcPts val="0"/>
                        </a:spcBef>
                        <a:spcAft>
                          <a:spcPts val="0"/>
                        </a:spcAft>
                      </a:pPr>
                      <a:r>
                        <a:rPr lang="en-US" sz="2000" dirty="0">
                          <a:effectLst/>
                        </a:rPr>
                        <a:t>Topology</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97536" marR="2825" marT="2825" marB="2825" anchor="ctr"/>
                </a:tc>
                <a:tc>
                  <a:txBody>
                    <a:bodyPr/>
                    <a:lstStyle/>
                    <a:p>
                      <a:pPr marL="0" marR="0" algn="l">
                        <a:lnSpc>
                          <a:spcPct val="107000"/>
                        </a:lnSpc>
                        <a:spcBef>
                          <a:spcPts val="0"/>
                        </a:spcBef>
                        <a:spcAft>
                          <a:spcPts val="0"/>
                        </a:spcAft>
                      </a:pPr>
                      <a:r>
                        <a:rPr lang="en-US" sz="2000" dirty="0">
                          <a:effectLst/>
                        </a:rPr>
                        <a:t>Type</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97536" marR="2825" marT="2825" marB="2825" anchor="ctr"/>
                </a:tc>
                <a:tc>
                  <a:txBody>
                    <a:bodyPr/>
                    <a:lstStyle/>
                    <a:p>
                      <a:pPr marL="0" marR="0" algn="l">
                        <a:lnSpc>
                          <a:spcPct val="107000"/>
                        </a:lnSpc>
                        <a:spcBef>
                          <a:spcPts val="0"/>
                        </a:spcBef>
                        <a:spcAft>
                          <a:spcPts val="0"/>
                        </a:spcAft>
                      </a:pPr>
                      <a:r>
                        <a:rPr lang="en-US" sz="2000" dirty="0">
                          <a:effectLst/>
                        </a:rPr>
                        <a:t>Description</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97536" marR="2825" marT="2825" marB="2825" anchor="ctr"/>
                </a:tc>
                <a:extLst>
                  <a:ext uri="{0D108BD9-81ED-4DB2-BD59-A6C34878D82A}">
                    <a16:rowId xmlns:a16="http://schemas.microsoft.com/office/drawing/2014/main" val="10000"/>
                  </a:ext>
                </a:extLst>
              </a:tr>
              <a:tr h="1784579">
                <a:tc>
                  <a:txBody>
                    <a:bodyPr/>
                    <a:lstStyle/>
                    <a:p>
                      <a:pPr marL="0" marR="0" algn="l" defTabSz="457200" rtl="0" eaLnBrk="1" fontAlgn="ctr" latinLnBrk="0" hangingPunct="1">
                        <a:lnSpc>
                          <a:spcPct val="107000"/>
                        </a:lnSpc>
                        <a:spcBef>
                          <a:spcPts val="0"/>
                        </a:spcBef>
                        <a:spcAft>
                          <a:spcPts val="0"/>
                        </a:spcAft>
                      </a:pPr>
                      <a:r>
                        <a:rPr lang="en-US" sz="2000" u="none" strike="noStrike" kern="1200" dirty="0">
                          <a:effectLst/>
                        </a:rPr>
                        <a:t> horizontal-text-detection-0001</a:t>
                      </a:r>
                      <a:endParaRPr lang="en-US" sz="2000" u="none" strike="noStrike" kern="1200" dirty="0">
                        <a:solidFill>
                          <a:schemeClr val="dk1"/>
                        </a:solidFill>
                        <a:effectLst/>
                        <a:latin typeface="+mn-lt"/>
                        <a:ea typeface="+mn-ea"/>
                        <a:cs typeface="+mn-cs"/>
                      </a:endParaRPr>
                    </a:p>
                  </a:txBody>
                  <a:tcPr marL="97536" marR="2825" marT="2825" marB="2825" anchor="ctr"/>
                </a:tc>
                <a:tc>
                  <a:txBody>
                    <a:bodyPr/>
                    <a:lstStyle/>
                    <a:p>
                      <a:pPr marL="0" marR="0" algn="l" defTabSz="609585" rtl="0" eaLnBrk="1" latinLnBrk="0" hangingPunct="1">
                        <a:lnSpc>
                          <a:spcPct val="107000"/>
                        </a:lnSpc>
                        <a:spcBef>
                          <a:spcPts val="0"/>
                        </a:spcBef>
                        <a:spcAft>
                          <a:spcPts val="0"/>
                        </a:spcAft>
                      </a:pPr>
                      <a:r>
                        <a:rPr lang="en-US" sz="2000" kern="1200" dirty="0">
                          <a:solidFill>
                            <a:schemeClr val="dk1"/>
                          </a:solidFill>
                          <a:effectLst/>
                        </a:rPr>
                        <a:t>Text Detector</a:t>
                      </a:r>
                      <a:endParaRPr lang="en-US" sz="2000" kern="1200" dirty="0">
                        <a:solidFill>
                          <a:schemeClr val="dk1"/>
                        </a:solidFill>
                        <a:effectLst/>
                        <a:latin typeface="+mn-lt"/>
                        <a:ea typeface="+mn-ea"/>
                        <a:cs typeface="+mn-cs"/>
                      </a:endParaRPr>
                    </a:p>
                  </a:txBody>
                  <a:tcPr marL="97536" marR="2825" marT="2825" marB="2825" anchor="ctr"/>
                </a:tc>
                <a:tc>
                  <a:txBody>
                    <a:bodyPr/>
                    <a:lstStyle/>
                    <a:p>
                      <a:pPr marL="0" marR="0" algn="l">
                        <a:lnSpc>
                          <a:spcPct val="107000"/>
                        </a:lnSpc>
                        <a:spcBef>
                          <a:spcPts val="0"/>
                        </a:spcBef>
                        <a:spcAft>
                          <a:spcPts val="0"/>
                        </a:spcAft>
                      </a:pPr>
                      <a:r>
                        <a:rPr lang="en-US" sz="1600" b="0" i="0" u="none" strike="noStrike" cap="none" spc="0" baseline="0" dirty="0">
                          <a:solidFill>
                            <a:schemeClr val="tx1"/>
                          </a:solidFill>
                          <a:effectLst/>
                          <a:uFillTx/>
                          <a:latin typeface="+mn-lt"/>
                          <a:ea typeface="+mn-ea"/>
                          <a:cs typeface="+mn-cs"/>
                          <a:sym typeface="Intel Clear"/>
                        </a:rPr>
                        <a:t>Text detector based on FCOS architecture with MobileNetV2-like as a backbone for indoor/outdoor scenes with more or less horizontal text.</a:t>
                      </a:r>
                      <a:endParaRPr lang="en-US" sz="4000" dirty="0">
                        <a:effectLst/>
                        <a:latin typeface="Calibri" panose="020F0502020204030204" pitchFamily="34" charset="0"/>
                        <a:ea typeface="Calibri" panose="020F0502020204030204" pitchFamily="34" charset="0"/>
                        <a:cs typeface="Arial" panose="020B0604020202020204" pitchFamily="34" charset="0"/>
                      </a:endParaRPr>
                    </a:p>
                  </a:txBody>
                  <a:tcPr marL="97536" marR="2825" marT="2825" marB="2825" anchor="ctr"/>
                </a:tc>
                <a:extLst>
                  <a:ext uri="{0D108BD9-81ED-4DB2-BD59-A6C34878D82A}">
                    <a16:rowId xmlns:a16="http://schemas.microsoft.com/office/drawing/2014/main" val="1986248821"/>
                  </a:ext>
                </a:extLst>
              </a:tr>
              <a:tr h="1784579">
                <a:tc>
                  <a:txBody>
                    <a:bodyPr/>
                    <a:lstStyle/>
                    <a:p>
                      <a:pPr marL="0" marR="0" algn="l" defTabSz="457200" rtl="0" eaLnBrk="1" fontAlgn="ctr" latinLnBrk="0" hangingPunct="1">
                        <a:lnSpc>
                          <a:spcPct val="107000"/>
                        </a:lnSpc>
                        <a:spcBef>
                          <a:spcPts val="0"/>
                        </a:spcBef>
                        <a:spcAft>
                          <a:spcPts val="0"/>
                        </a:spcAft>
                      </a:pPr>
                      <a:r>
                        <a:rPr lang="en-US" sz="2000" u="none" strike="noStrike" kern="1200" dirty="0">
                          <a:effectLst/>
                        </a:rPr>
                        <a:t>text-recognition-</a:t>
                      </a:r>
                      <a:r>
                        <a:rPr lang="en-US" sz="2000" u="none" strike="noStrike" kern="1200" dirty="0" err="1">
                          <a:effectLst/>
                        </a:rPr>
                        <a:t>resnet</a:t>
                      </a:r>
                      <a:endParaRPr lang="en-US" sz="2000" u="none" strike="noStrike" kern="1200" dirty="0">
                        <a:solidFill>
                          <a:schemeClr val="dk1"/>
                        </a:solidFill>
                        <a:effectLst/>
                        <a:latin typeface="+mn-lt"/>
                        <a:ea typeface="+mn-ea"/>
                        <a:cs typeface="+mn-cs"/>
                      </a:endParaRPr>
                    </a:p>
                  </a:txBody>
                  <a:tcPr marL="97536" marR="2825" marT="2825" marB="2825" anchor="ctr"/>
                </a:tc>
                <a:tc>
                  <a:txBody>
                    <a:bodyPr/>
                    <a:lstStyle/>
                    <a:p>
                      <a:pPr marL="0" marR="0" algn="l" defTabSz="609585" rtl="0" eaLnBrk="1" latinLnBrk="0" hangingPunct="1">
                        <a:lnSpc>
                          <a:spcPct val="107000"/>
                        </a:lnSpc>
                        <a:spcBef>
                          <a:spcPts val="0"/>
                        </a:spcBef>
                        <a:spcAft>
                          <a:spcPts val="0"/>
                        </a:spcAft>
                      </a:pPr>
                      <a:r>
                        <a:rPr lang="en-US" sz="2000" kern="1200" dirty="0">
                          <a:solidFill>
                            <a:schemeClr val="dk1"/>
                          </a:solidFill>
                          <a:effectLst/>
                        </a:rPr>
                        <a:t>Text Recognizer</a:t>
                      </a:r>
                      <a:endParaRPr lang="en-US" sz="2000" kern="1200" dirty="0">
                        <a:solidFill>
                          <a:schemeClr val="dk1"/>
                        </a:solidFill>
                        <a:effectLst/>
                        <a:latin typeface="+mn-lt"/>
                        <a:ea typeface="+mn-ea"/>
                        <a:cs typeface="+mn-cs"/>
                      </a:endParaRPr>
                    </a:p>
                  </a:txBody>
                  <a:tcPr marL="97536" marR="2825" marT="2825" marB="2825" anchor="ctr"/>
                </a:tc>
                <a:tc>
                  <a:txBody>
                    <a:bodyPr/>
                    <a:lstStyle/>
                    <a:p>
                      <a:pPr marL="0" marR="0" algn="l">
                        <a:lnSpc>
                          <a:spcPct val="107000"/>
                        </a:lnSpc>
                        <a:spcBef>
                          <a:spcPts val="0"/>
                        </a:spcBef>
                        <a:spcAft>
                          <a:spcPts val="0"/>
                        </a:spcAft>
                      </a:pPr>
                      <a:r>
                        <a:rPr lang="en-US" sz="1600" b="0" i="0" u="none" strike="noStrike" cap="none" spc="0" baseline="0" dirty="0">
                          <a:solidFill>
                            <a:schemeClr val="tx1"/>
                          </a:solidFill>
                          <a:effectLst/>
                          <a:uFillTx/>
                          <a:latin typeface="+mn-lt"/>
                          <a:ea typeface="+mn-ea"/>
                          <a:cs typeface="+mn-cs"/>
                          <a:sym typeface="Intel Clear"/>
                        </a:rPr>
                        <a:t>text-recognition-</a:t>
                      </a:r>
                      <a:r>
                        <a:rPr lang="en-US" sz="1600" b="0" i="0" u="none" strike="noStrike" cap="none" spc="0" baseline="0" dirty="0" err="1">
                          <a:solidFill>
                            <a:schemeClr val="tx1"/>
                          </a:solidFill>
                          <a:effectLst/>
                          <a:uFillTx/>
                          <a:latin typeface="+mn-lt"/>
                          <a:ea typeface="+mn-ea"/>
                          <a:cs typeface="+mn-cs"/>
                          <a:sym typeface="Intel Clear"/>
                        </a:rPr>
                        <a:t>resnet</a:t>
                      </a:r>
                      <a:r>
                        <a:rPr lang="en-US" sz="1600" b="0" i="0" u="none" strike="noStrike" cap="none" spc="0" baseline="0" dirty="0">
                          <a:solidFill>
                            <a:schemeClr val="tx1"/>
                          </a:solidFill>
                          <a:effectLst/>
                          <a:uFillTx/>
                          <a:latin typeface="+mn-lt"/>
                          <a:ea typeface="+mn-ea"/>
                          <a:cs typeface="+mn-cs"/>
                          <a:sym typeface="Intel Clear"/>
                        </a:rPr>
                        <a:t>-fc is a simple and </a:t>
                      </a:r>
                      <a:r>
                        <a:rPr lang="en-US" sz="1600" b="0" i="0" u="none" strike="noStrike" cap="none" spc="0" baseline="0" dirty="0" err="1">
                          <a:solidFill>
                            <a:schemeClr val="tx1"/>
                          </a:solidFill>
                          <a:effectLst/>
                          <a:uFillTx/>
                          <a:latin typeface="+mn-lt"/>
                          <a:ea typeface="+mn-ea"/>
                          <a:cs typeface="+mn-cs"/>
                          <a:sym typeface="Intel Clear"/>
                        </a:rPr>
                        <a:t>preformant</a:t>
                      </a:r>
                      <a:r>
                        <a:rPr lang="en-US" sz="1600" b="0" i="0" u="none" strike="noStrike" cap="none" spc="0" baseline="0" dirty="0">
                          <a:solidFill>
                            <a:schemeClr val="tx1"/>
                          </a:solidFill>
                          <a:effectLst/>
                          <a:uFillTx/>
                          <a:latin typeface="+mn-lt"/>
                          <a:ea typeface="+mn-ea"/>
                          <a:cs typeface="+mn-cs"/>
                          <a:sym typeface="Intel Clear"/>
                        </a:rPr>
                        <a:t> scene text recognition model based on </a:t>
                      </a:r>
                      <a:r>
                        <a:rPr lang="en-US" sz="1600" b="0" i="0" u="none" strike="noStrike" cap="none" spc="0" baseline="0" dirty="0" err="1">
                          <a:solidFill>
                            <a:schemeClr val="tx1"/>
                          </a:solidFill>
                          <a:effectLst/>
                          <a:uFillTx/>
                          <a:latin typeface="+mn-lt"/>
                          <a:ea typeface="+mn-ea"/>
                          <a:cs typeface="+mn-cs"/>
                          <a:sym typeface="Intel Clear"/>
                        </a:rPr>
                        <a:t>ResNet</a:t>
                      </a:r>
                      <a:r>
                        <a:rPr lang="en-US" sz="1600" b="0" i="0" u="none" strike="noStrike" cap="none" spc="0" baseline="0" dirty="0">
                          <a:solidFill>
                            <a:schemeClr val="tx1"/>
                          </a:solidFill>
                          <a:effectLst/>
                          <a:uFillTx/>
                          <a:latin typeface="+mn-lt"/>
                          <a:ea typeface="+mn-ea"/>
                          <a:cs typeface="+mn-cs"/>
                          <a:sym typeface="Intel Clear"/>
                        </a:rPr>
                        <a:t> with Fully Connected text recognition head</a:t>
                      </a:r>
                    </a:p>
                  </a:txBody>
                  <a:tcPr marL="97536" marR="2825" marT="2825" marB="2825" anchor="ctr"/>
                </a:tc>
                <a:extLst>
                  <a:ext uri="{0D108BD9-81ED-4DB2-BD59-A6C34878D82A}">
                    <a16:rowId xmlns:a16="http://schemas.microsoft.com/office/drawing/2014/main" val="903768965"/>
                  </a:ext>
                </a:extLst>
              </a:tr>
            </a:tbl>
          </a:graphicData>
        </a:graphic>
      </p:graphicFrame>
    </p:spTree>
    <p:extLst>
      <p:ext uri="{BB962C8B-B14F-4D97-AF65-F5344CB8AC3E}">
        <p14:creationId xmlns:p14="http://schemas.microsoft.com/office/powerpoint/2010/main" val="415573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0D54EB7-66A4-462E-BB90-B5B168058376}"/>
              </a:ext>
            </a:extLst>
          </p:cNvPr>
          <p:cNvSpPr>
            <a:spLocks noGrp="1"/>
          </p:cNvSpPr>
          <p:nvPr>
            <p:ph type="title"/>
          </p:nvPr>
        </p:nvSpPr>
        <p:spPr>
          <a:xfrm>
            <a:off x="512647" y="220972"/>
            <a:ext cx="11010816" cy="952499"/>
          </a:xfrm>
        </p:spPr>
        <p:txBody>
          <a:bodyPr/>
          <a:lstStyle/>
          <a:p>
            <a:r>
              <a:rPr lang="en-US" dirty="0"/>
              <a:t>Steps in the Sample Application</a:t>
            </a:r>
          </a:p>
        </p:txBody>
      </p:sp>
      <p:graphicFrame>
        <p:nvGraphicFramePr>
          <p:cNvPr id="26" name="Content Placeholder 6">
            <a:extLst>
              <a:ext uri="{FF2B5EF4-FFF2-40B4-BE49-F238E27FC236}">
                <a16:creationId xmlns:a16="http://schemas.microsoft.com/office/drawing/2014/main" id="{7A03FA9F-499E-EF98-0E48-264E8D682A41}"/>
              </a:ext>
            </a:extLst>
          </p:cNvPr>
          <p:cNvGraphicFramePr>
            <a:graphicFrameLocks noGrp="1"/>
          </p:cNvGraphicFramePr>
          <p:nvPr>
            <p:ph sz="quarter" idx="28"/>
            <p:extLst>
              <p:ext uri="{D42A27DB-BD31-4B8C-83A1-F6EECF244321}">
                <p14:modId xmlns:p14="http://schemas.microsoft.com/office/powerpoint/2010/main" val="1470035419"/>
              </p:ext>
            </p:extLst>
          </p:nvPr>
        </p:nvGraphicFramePr>
        <p:xfrm>
          <a:off x="571370" y="1241572"/>
          <a:ext cx="5837819" cy="5006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5" descr="A person walking out of a building&#10;&#10;Description automatically generated with medium confidence">
            <a:extLst>
              <a:ext uri="{FF2B5EF4-FFF2-40B4-BE49-F238E27FC236}">
                <a16:creationId xmlns:a16="http://schemas.microsoft.com/office/drawing/2014/main" id="{7740D8E6-A3D5-4F84-9549-74359CA8FE6D}"/>
              </a:ext>
            </a:extLst>
          </p:cNvPr>
          <p:cNvPicPr>
            <a:picLocks noChangeAspect="1"/>
          </p:cNvPicPr>
          <p:nvPr/>
        </p:nvPicPr>
        <p:blipFill rotWithShape="1">
          <a:blip r:embed="rId7">
            <a:extLst>
              <a:ext uri="{28A0092B-C50C-407E-A947-70E740481C1C}">
                <a14:useLocalDpi xmlns:a14="http://schemas.microsoft.com/office/drawing/2010/main" val="0"/>
              </a:ext>
            </a:extLst>
          </a:blip>
          <a:srcRect l="9985" t="22395" b="10815"/>
          <a:stretch/>
        </p:blipFill>
        <p:spPr>
          <a:xfrm>
            <a:off x="7075503" y="784945"/>
            <a:ext cx="4202664" cy="2381250"/>
          </a:xfrm>
          <a:prstGeom prst="rect">
            <a:avLst/>
          </a:prstGeom>
          <a:noFill/>
        </p:spPr>
      </p:pic>
      <p:pic>
        <p:nvPicPr>
          <p:cNvPr id="9" name="Picture 8" descr="A person in a suit walking out of a building&#10;&#10;Description automatically generated with medium confidence">
            <a:extLst>
              <a:ext uri="{FF2B5EF4-FFF2-40B4-BE49-F238E27FC236}">
                <a16:creationId xmlns:a16="http://schemas.microsoft.com/office/drawing/2014/main" id="{91102EAF-12CC-40EA-9776-C29834D5EA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9629" y="3280301"/>
            <a:ext cx="4088237" cy="3090684"/>
          </a:xfrm>
          <a:prstGeom prst="rect">
            <a:avLst/>
          </a:prstGeom>
        </p:spPr>
      </p:pic>
    </p:spTree>
    <p:extLst>
      <p:ext uri="{BB962C8B-B14F-4D97-AF65-F5344CB8AC3E}">
        <p14:creationId xmlns:p14="http://schemas.microsoft.com/office/powerpoint/2010/main" val="15901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Pentagon 62">
            <a:extLst>
              <a:ext uri="{FF2B5EF4-FFF2-40B4-BE49-F238E27FC236}">
                <a16:creationId xmlns:a16="http://schemas.microsoft.com/office/drawing/2014/main" id="{C2523DC0-C9F8-FD42-94B3-2DF7E9595DAE}"/>
              </a:ext>
            </a:extLst>
          </p:cNvPr>
          <p:cNvSpPr/>
          <p:nvPr/>
        </p:nvSpPr>
        <p:spPr>
          <a:xfrm>
            <a:off x="2534062" y="2234153"/>
            <a:ext cx="6714212" cy="3450210"/>
          </a:xfrm>
          <a:prstGeom prst="homePlate">
            <a:avLst>
              <a:gd name="adj" fmla="val 29623"/>
            </a:avLst>
          </a:prstGeom>
          <a:gradFill flip="none" rotWithShape="1">
            <a:gsLst>
              <a:gs pos="78000">
                <a:srgbClr val="0071C5">
                  <a:lumMod val="58000"/>
                  <a:alpha val="39000"/>
                </a:srgbClr>
              </a:gs>
              <a:gs pos="100000">
                <a:srgbClr val="0071C5">
                  <a:alpha val="0"/>
                  <a:lumMod val="28000"/>
                </a:srgbClr>
              </a:gs>
              <a:gs pos="0">
                <a:srgbClr val="0071C5"/>
              </a:gs>
            </a:gsLst>
            <a:lin ang="10800000" scaled="1"/>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2" name="Title 1">
            <a:extLst>
              <a:ext uri="{FF2B5EF4-FFF2-40B4-BE49-F238E27FC236}">
                <a16:creationId xmlns:a16="http://schemas.microsoft.com/office/drawing/2014/main" id="{4479ECA4-07ED-4938-9821-DE3CC842104B}"/>
              </a:ext>
            </a:extLst>
          </p:cNvPr>
          <p:cNvSpPr>
            <a:spLocks noGrp="1"/>
          </p:cNvSpPr>
          <p:nvPr>
            <p:ph type="title"/>
          </p:nvPr>
        </p:nvSpPr>
        <p:spPr/>
        <p:txBody>
          <a:bodyPr/>
          <a:lstStyle/>
          <a:p>
            <a:r>
              <a:rPr lang="en-US" dirty="0"/>
              <a:t>Why deep learning</a:t>
            </a:r>
            <a:endParaRPr lang="en-US" sz="1600" b="1" dirty="0">
              <a:solidFill>
                <a:srgbClr val="0168B6"/>
              </a:solidFill>
            </a:endParaRPr>
          </a:p>
        </p:txBody>
      </p:sp>
      <p:graphicFrame>
        <p:nvGraphicFramePr>
          <p:cNvPr id="37" name="Chart 36">
            <a:extLst>
              <a:ext uri="{FF2B5EF4-FFF2-40B4-BE49-F238E27FC236}">
                <a16:creationId xmlns:a16="http://schemas.microsoft.com/office/drawing/2014/main" id="{DE6D6122-4A28-4558-9F34-DAEEE390F4DA}"/>
              </a:ext>
            </a:extLst>
          </p:cNvPr>
          <p:cNvGraphicFramePr>
            <a:graphicFrameLocks/>
          </p:cNvGraphicFramePr>
          <p:nvPr/>
        </p:nvGraphicFramePr>
        <p:xfrm>
          <a:off x="2766400" y="1853348"/>
          <a:ext cx="5425638" cy="4200709"/>
        </p:xfrm>
        <a:graphic>
          <a:graphicData uri="http://schemas.openxmlformats.org/drawingml/2006/chart">
            <c:chart xmlns:c="http://schemas.openxmlformats.org/drawingml/2006/chart" xmlns:r="http://schemas.openxmlformats.org/officeDocument/2006/relationships" r:id="rId3"/>
          </a:graphicData>
        </a:graphic>
      </p:graphicFrame>
      <p:grpSp>
        <p:nvGrpSpPr>
          <p:cNvPr id="38" name="Group 37">
            <a:extLst>
              <a:ext uri="{FF2B5EF4-FFF2-40B4-BE49-F238E27FC236}">
                <a16:creationId xmlns:a16="http://schemas.microsoft.com/office/drawing/2014/main" id="{CAD17436-BD46-44CB-AB00-1F65A2FA9F52}"/>
              </a:ext>
            </a:extLst>
          </p:cNvPr>
          <p:cNvGrpSpPr/>
          <p:nvPr/>
        </p:nvGrpSpPr>
        <p:grpSpPr>
          <a:xfrm>
            <a:off x="5182816" y="2774579"/>
            <a:ext cx="1320395" cy="2046940"/>
            <a:chOff x="5183625" y="2774579"/>
            <a:chExt cx="1003334" cy="2046940"/>
          </a:xfrm>
        </p:grpSpPr>
        <p:cxnSp>
          <p:nvCxnSpPr>
            <p:cNvPr id="39" name="Straight Connector 38">
              <a:extLst>
                <a:ext uri="{FF2B5EF4-FFF2-40B4-BE49-F238E27FC236}">
                  <a16:creationId xmlns:a16="http://schemas.microsoft.com/office/drawing/2014/main" id="{75F7889D-418B-4D24-987E-808BBB48C494}"/>
                </a:ext>
              </a:extLst>
            </p:cNvPr>
            <p:cNvCxnSpPr>
              <a:cxnSpLocks/>
            </p:cNvCxnSpPr>
            <p:nvPr/>
          </p:nvCxnSpPr>
          <p:spPr>
            <a:xfrm flipV="1">
              <a:off x="5183625" y="2774579"/>
              <a:ext cx="978303" cy="1597396"/>
            </a:xfrm>
            <a:prstGeom prst="line">
              <a:avLst/>
            </a:prstGeom>
            <a:noFill/>
            <a:ln w="12700" cap="flat" cmpd="sng" algn="ctr">
              <a:solidFill>
                <a:srgbClr val="0068B5"/>
              </a:solidFill>
              <a:prstDash val="dash"/>
              <a:miter lim="800000"/>
              <a:headEnd type="none" w="med" len="med"/>
              <a:tailEnd type="none" w="med" len="med"/>
            </a:ln>
            <a:effectLst/>
          </p:spPr>
        </p:cxnSp>
        <p:cxnSp>
          <p:nvCxnSpPr>
            <p:cNvPr id="40" name="Straight Connector 39">
              <a:extLst>
                <a:ext uri="{FF2B5EF4-FFF2-40B4-BE49-F238E27FC236}">
                  <a16:creationId xmlns:a16="http://schemas.microsoft.com/office/drawing/2014/main" id="{80C26B64-F342-4574-8B4A-A3E5F0CEACF0}"/>
                </a:ext>
              </a:extLst>
            </p:cNvPr>
            <p:cNvCxnSpPr>
              <a:cxnSpLocks/>
            </p:cNvCxnSpPr>
            <p:nvPr/>
          </p:nvCxnSpPr>
          <p:spPr>
            <a:xfrm flipV="1">
              <a:off x="5183625" y="3347357"/>
              <a:ext cx="1003334" cy="1179739"/>
            </a:xfrm>
            <a:prstGeom prst="line">
              <a:avLst/>
            </a:prstGeom>
            <a:noFill/>
            <a:ln w="12700" cap="flat" cmpd="sng" algn="ctr">
              <a:solidFill>
                <a:srgbClr val="0068B5"/>
              </a:solidFill>
              <a:prstDash val="dash"/>
              <a:miter lim="800000"/>
              <a:headEnd type="none" w="med" len="med"/>
              <a:tailEnd type="none" w="med" len="med"/>
            </a:ln>
            <a:effectLst/>
          </p:spPr>
        </p:cxnSp>
        <p:cxnSp>
          <p:nvCxnSpPr>
            <p:cNvPr id="41" name="Straight Connector 40">
              <a:extLst>
                <a:ext uri="{FF2B5EF4-FFF2-40B4-BE49-F238E27FC236}">
                  <a16:creationId xmlns:a16="http://schemas.microsoft.com/office/drawing/2014/main" id="{B78CD5CC-6084-46EB-9D3F-031A6BDBC373}"/>
                </a:ext>
              </a:extLst>
            </p:cNvPr>
            <p:cNvCxnSpPr>
              <a:cxnSpLocks/>
            </p:cNvCxnSpPr>
            <p:nvPr/>
          </p:nvCxnSpPr>
          <p:spPr>
            <a:xfrm flipV="1">
              <a:off x="5192337" y="4210051"/>
              <a:ext cx="994622" cy="611468"/>
            </a:xfrm>
            <a:prstGeom prst="line">
              <a:avLst/>
            </a:prstGeom>
            <a:noFill/>
            <a:ln w="12700" cap="flat" cmpd="sng" algn="ctr">
              <a:solidFill>
                <a:srgbClr val="0068B5"/>
              </a:solidFill>
              <a:prstDash val="dash"/>
              <a:miter lim="800000"/>
              <a:headEnd type="none" w="med" len="med"/>
              <a:tailEnd type="none" w="med" len="med"/>
            </a:ln>
            <a:effectLst/>
          </p:spPr>
        </p:cxnSp>
        <p:cxnSp>
          <p:nvCxnSpPr>
            <p:cNvPr id="42" name="Straight Connector 41">
              <a:extLst>
                <a:ext uri="{FF2B5EF4-FFF2-40B4-BE49-F238E27FC236}">
                  <a16:creationId xmlns:a16="http://schemas.microsoft.com/office/drawing/2014/main" id="{C6116BA8-604B-4D22-950B-F16E9ABC2459}"/>
                </a:ext>
              </a:extLst>
            </p:cNvPr>
            <p:cNvCxnSpPr>
              <a:cxnSpLocks/>
            </p:cNvCxnSpPr>
            <p:nvPr/>
          </p:nvCxnSpPr>
          <p:spPr>
            <a:xfrm flipV="1">
              <a:off x="5186180" y="3072494"/>
              <a:ext cx="1000779" cy="1341493"/>
            </a:xfrm>
            <a:prstGeom prst="line">
              <a:avLst/>
            </a:prstGeom>
            <a:noFill/>
            <a:ln w="12700" cap="flat" cmpd="sng" algn="ctr">
              <a:solidFill>
                <a:srgbClr val="0068B5"/>
              </a:solidFill>
              <a:prstDash val="dash"/>
              <a:miter lim="800000"/>
              <a:headEnd type="none" w="med" len="med"/>
              <a:tailEnd type="none" w="med" len="med"/>
            </a:ln>
            <a:effectLst/>
          </p:spPr>
        </p:cxnSp>
      </p:grpSp>
      <p:sp>
        <p:nvSpPr>
          <p:cNvPr id="43" name="TextBox 42">
            <a:extLst>
              <a:ext uri="{FF2B5EF4-FFF2-40B4-BE49-F238E27FC236}">
                <a16:creationId xmlns:a16="http://schemas.microsoft.com/office/drawing/2014/main" id="{BFB785A7-6BAD-4FCC-A87E-BCF493A5C413}"/>
              </a:ext>
            </a:extLst>
          </p:cNvPr>
          <p:cNvSpPr txBox="1"/>
          <p:nvPr/>
        </p:nvSpPr>
        <p:spPr>
          <a:xfrm>
            <a:off x="9261576" y="3606479"/>
            <a:ext cx="1823519" cy="55399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t" anchorCtr="0">
            <a:spAutoFit/>
          </a:body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noProof="0" dirty="0">
                <a:ln>
                  <a:noFill/>
                </a:ln>
                <a:solidFill>
                  <a:schemeClr val="accent2"/>
                </a:solidFill>
                <a:effectLst/>
                <a:uLnTx/>
                <a:uFillTx/>
                <a:latin typeface="IntelOne Text Bold" panose="020B0503020203020204" pitchFamily="34" charset="77"/>
                <a:sym typeface="Helvetica Neue"/>
              </a:rPr>
              <a:t>Driven by</a:t>
            </a:r>
          </a:p>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1800" b="1" u="none" strike="noStrike" kern="0" cap="none" spc="0" normalizeH="0" baseline="0" noProof="0" dirty="0">
                <a:ln>
                  <a:noFill/>
                </a:ln>
                <a:solidFill>
                  <a:schemeClr val="accent2"/>
                </a:solidFill>
                <a:effectLst/>
                <a:uLnTx/>
                <a:uFillTx/>
                <a:latin typeface="IntelOne Text Bold" panose="020B0503020203020204" pitchFamily="34" charset="77"/>
                <a:sym typeface="Helvetica Neue"/>
              </a:rPr>
              <a:t>AI inference</a:t>
            </a:r>
          </a:p>
        </p:txBody>
      </p:sp>
      <p:grpSp>
        <p:nvGrpSpPr>
          <p:cNvPr id="44" name="Group 43">
            <a:extLst>
              <a:ext uri="{FF2B5EF4-FFF2-40B4-BE49-F238E27FC236}">
                <a16:creationId xmlns:a16="http://schemas.microsoft.com/office/drawing/2014/main" id="{8F064413-D2A3-4003-BC02-C57E0C12FBB4}"/>
              </a:ext>
            </a:extLst>
          </p:cNvPr>
          <p:cNvGrpSpPr/>
          <p:nvPr/>
        </p:nvGrpSpPr>
        <p:grpSpPr>
          <a:xfrm>
            <a:off x="1" y="3247471"/>
            <a:ext cx="2816548" cy="954210"/>
            <a:chOff x="1" y="3389605"/>
            <a:chExt cx="2816548" cy="954210"/>
          </a:xfrm>
        </p:grpSpPr>
        <p:sp>
          <p:nvSpPr>
            <p:cNvPr id="45" name="TextBox 44">
              <a:extLst>
                <a:ext uri="{FF2B5EF4-FFF2-40B4-BE49-F238E27FC236}">
                  <a16:creationId xmlns:a16="http://schemas.microsoft.com/office/drawing/2014/main" id="{C16CE469-E29B-4C49-A4C4-B1136DBC28ED}"/>
                </a:ext>
              </a:extLst>
            </p:cNvPr>
            <p:cNvSpPr txBox="1"/>
            <p:nvPr/>
          </p:nvSpPr>
          <p:spPr>
            <a:xfrm>
              <a:off x="1" y="3389605"/>
              <a:ext cx="2816548" cy="677108"/>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t" anchorCtr="0">
              <a:spAutoFit/>
            </a:body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4400" u="none" strike="noStrike" kern="0" cap="none" spc="0" normalizeH="0" baseline="0" noProof="0" dirty="0">
                  <a:ln>
                    <a:noFill/>
                  </a:ln>
                  <a:solidFill>
                    <a:schemeClr val="accent2"/>
                  </a:solidFill>
                  <a:effectLst/>
                  <a:uLnTx/>
                  <a:uFillTx/>
                  <a:latin typeface="IntelOne Text Light" panose="020B0403020203020204" pitchFamily="34" charset="77"/>
                  <a:sym typeface="Helvetica Neue"/>
                </a:rPr>
                <a:t>$51.9B</a:t>
              </a:r>
            </a:p>
          </p:txBody>
        </p:sp>
        <p:sp>
          <p:nvSpPr>
            <p:cNvPr id="46" name="TextBox 45">
              <a:extLst>
                <a:ext uri="{FF2B5EF4-FFF2-40B4-BE49-F238E27FC236}">
                  <a16:creationId xmlns:a16="http://schemas.microsoft.com/office/drawing/2014/main" id="{CEE97EA6-8E1B-4A8C-80A2-ED598FA5903E}"/>
                </a:ext>
              </a:extLst>
            </p:cNvPr>
            <p:cNvSpPr txBox="1"/>
            <p:nvPr/>
          </p:nvSpPr>
          <p:spPr>
            <a:xfrm>
              <a:off x="364603" y="4036038"/>
              <a:ext cx="2169459" cy="307777"/>
            </a:xfrm>
            <a:prstGeom prst="rect">
              <a:avLst/>
            </a:prstGeom>
            <a:noFill/>
            <a:ln w="12700" cap="flat">
              <a:noFill/>
              <a:miter lim="400000"/>
            </a:ln>
            <a:effectLst/>
            <a:sp3d/>
          </p:spPr>
          <p:txBody>
            <a:bodyPr rot="0" spcFirstLastPara="1" vertOverflow="overflow" horzOverflow="overflow" vert="horz" wrap="square" lIns="0" tIns="0" rIns="0" bIns="0" numCol="1" spcCol="38100" rtlCol="0" anchor="t" anchorCtr="0">
              <a:spAutoFit/>
            </a:body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dirty="0">
                  <a:ln>
                    <a:noFill/>
                  </a:ln>
                  <a:solidFill>
                    <a:schemeClr val="accent2"/>
                  </a:solidFill>
                  <a:effectLst/>
                  <a:uLnTx/>
                  <a:uFillTx/>
                  <a:latin typeface="IntelOne Text" panose="020B0503020203020204" pitchFamily="34" charset="77"/>
                  <a:sym typeface="Helvetica Neue"/>
                </a:rPr>
                <a:t>by 2025</a:t>
              </a:r>
            </a:p>
          </p:txBody>
        </p:sp>
      </p:grpSp>
      <p:sp>
        <p:nvSpPr>
          <p:cNvPr id="47" name="TextBox 46">
            <a:extLst>
              <a:ext uri="{FF2B5EF4-FFF2-40B4-BE49-F238E27FC236}">
                <a16:creationId xmlns:a16="http://schemas.microsoft.com/office/drawing/2014/main" id="{DB6478ED-4884-411F-9098-88416B55E297}"/>
              </a:ext>
            </a:extLst>
          </p:cNvPr>
          <p:cNvSpPr txBox="1"/>
          <p:nvPr/>
        </p:nvSpPr>
        <p:spPr>
          <a:xfrm>
            <a:off x="3293863" y="5949490"/>
            <a:ext cx="4370711" cy="400110"/>
          </a:xfrm>
          <a:prstGeom prst="rect">
            <a:avLst/>
          </a:prstGeom>
          <a:noFill/>
          <a:ln w="12700" cap="flat">
            <a:noFill/>
            <a:miter lim="400000"/>
          </a:ln>
          <a:effectLst/>
          <a:sp3d/>
        </p:spPr>
        <p:txBody>
          <a:bodyPr rot="0" spcFirstLastPara="1" vertOverflow="overflow" horzOverflow="overflow" vert="horz" wrap="square" lIns="91440" tIns="45720" rIns="91440" bIns="45720" numCol="1" spcCol="38100" rtlCol="0" anchor="b" anchorCtr="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lvl="0" defTabSz="2438338" eaLnBrk="1">
              <a:lnSpc>
                <a:spcPct val="100000"/>
              </a:lnSpc>
              <a:spcBef>
                <a:spcPts val="0"/>
              </a:spcBef>
              <a:defRPr sz="1000" kern="1200">
                <a:uLnTx/>
                <a:latin typeface="IntelOne Display Regular"/>
              </a:defRPr>
            </a:lvl1p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mj-lt"/>
                <a:sym typeface="Helvetica Neue"/>
                <a:hlinkClick r:id="rId4">
                  <a:extLst>
                    <a:ext uri="{A12FA001-AC4F-418D-AE19-62706E023703}">
                      <ahyp:hlinkClr xmlns:ahyp="http://schemas.microsoft.com/office/drawing/2018/hyperlinkcolor" val="tx"/>
                    </a:ext>
                  </a:extLst>
                </a:hlinkClick>
              </a:rPr>
              <a:t>Source:</a:t>
            </a:r>
            <a:r>
              <a:rPr kumimoji="0" lang="en-US" sz="1000" b="0" i="0" u="none" strike="noStrike" kern="1200" cap="none" spc="0" normalizeH="0" baseline="0" noProof="0" dirty="0">
                <a:ln>
                  <a:noFill/>
                </a:ln>
                <a:effectLst/>
                <a:uLnTx/>
                <a:uFillTx/>
                <a:latin typeface="+mj-lt"/>
                <a:sym typeface="Helvetica Neue"/>
              </a:rPr>
              <a:t> Intel AI Market Model/Omdia Q2’20 AI Chipsets Report.</a:t>
            </a:r>
          </a:p>
          <a:p>
            <a:pPr marL="0" marR="0" lvl="0" indent="0" algn="ctr" defTabSz="2438338" rtl="0" eaLnBrk="1" fontAlgn="auto" latinLnBrk="0" hangingPunct="1">
              <a:lnSpc>
                <a:spcPct val="100000"/>
              </a:lnSpc>
              <a:spcBef>
                <a:spcPts val="0"/>
              </a:spcBef>
              <a:spcAft>
                <a:spcPts val="0"/>
              </a:spcAft>
              <a:buClrTx/>
              <a:buSzTx/>
              <a:buFontTx/>
              <a:buNone/>
              <a:tabLst/>
              <a:defRPr/>
            </a:pPr>
            <a:r>
              <a:rPr lang="en-US" dirty="0">
                <a:latin typeface="+mj-lt"/>
                <a:sym typeface="Helvetica Neue"/>
              </a:rPr>
              <a:t>All figures are in US Dollars.</a:t>
            </a:r>
            <a:endParaRPr kumimoji="0" lang="en-US" sz="1000" b="0" i="0" u="none" strike="noStrike" kern="1200" cap="none" spc="0" normalizeH="0" baseline="0" noProof="0" dirty="0">
              <a:ln>
                <a:noFill/>
              </a:ln>
              <a:effectLst/>
              <a:uLnTx/>
              <a:uFillTx/>
              <a:latin typeface="+mj-lt"/>
              <a:sym typeface="Helvetica Neue"/>
            </a:endParaRPr>
          </a:p>
        </p:txBody>
      </p:sp>
      <p:sp>
        <p:nvSpPr>
          <p:cNvPr id="15" name="Content Placeholder 36">
            <a:extLst>
              <a:ext uri="{FF2B5EF4-FFF2-40B4-BE49-F238E27FC236}">
                <a16:creationId xmlns:a16="http://schemas.microsoft.com/office/drawing/2014/main" id="{0B1997E2-E095-7445-89FD-CBC527CEA5D2}"/>
              </a:ext>
            </a:extLst>
          </p:cNvPr>
          <p:cNvSpPr txBox="1">
            <a:spLocks/>
          </p:cNvSpPr>
          <p:nvPr/>
        </p:nvSpPr>
        <p:spPr>
          <a:xfrm>
            <a:off x="614363" y="1097280"/>
            <a:ext cx="7334499" cy="420926"/>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2"/>
                </a:solidFill>
              </a:rPr>
              <a:t>There is tremendous opportunity in the global growth in chipset revenue driven by AI inference</a:t>
            </a:r>
          </a:p>
        </p:txBody>
      </p:sp>
    </p:spTree>
    <p:extLst>
      <p:ext uri="{BB962C8B-B14F-4D97-AF65-F5344CB8AC3E}">
        <p14:creationId xmlns:p14="http://schemas.microsoft.com/office/powerpoint/2010/main" val="219675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457FFB-4D5C-4879-9AAF-881F9FBB9E66}"/>
              </a:ext>
            </a:extLst>
          </p:cNvPr>
          <p:cNvSpPr>
            <a:spLocks noGrp="1"/>
          </p:cNvSpPr>
          <p:nvPr>
            <p:ph type="title"/>
          </p:nvPr>
        </p:nvSpPr>
        <p:spPr>
          <a:xfrm>
            <a:off x="606425" y="528221"/>
            <a:ext cx="10972093" cy="1199822"/>
          </a:xfrm>
        </p:spPr>
        <p:txBody>
          <a:bodyPr>
            <a:normAutofit/>
          </a:bodyPr>
          <a:lstStyle/>
          <a:p>
            <a:r>
              <a:rPr lang="en-US" sz="4000" dirty="0">
                <a:solidFill>
                  <a:schemeClr val="tx1"/>
                </a:solidFill>
              </a:rPr>
              <a:t>OpenVINO Notebooks - 208-optical-character-recognition</a:t>
            </a:r>
          </a:p>
        </p:txBody>
      </p:sp>
      <p:sp>
        <p:nvSpPr>
          <p:cNvPr id="8" name="Text Placeholder 7">
            <a:extLst>
              <a:ext uri="{FF2B5EF4-FFF2-40B4-BE49-F238E27FC236}">
                <a16:creationId xmlns:a16="http://schemas.microsoft.com/office/drawing/2014/main" id="{4CC3A4FA-2741-428A-A85C-DF6C696ACA4B}"/>
              </a:ext>
            </a:extLst>
          </p:cNvPr>
          <p:cNvSpPr>
            <a:spLocks noGrp="1"/>
          </p:cNvSpPr>
          <p:nvPr>
            <p:ph sz="quarter" idx="10"/>
          </p:nvPr>
        </p:nvSpPr>
        <p:spPr>
          <a:xfrm>
            <a:off x="607017" y="3042122"/>
            <a:ext cx="5481637" cy="1386809"/>
          </a:xfrm>
        </p:spPr>
        <p:txBody>
          <a:bodyPr>
            <a:normAutofit lnSpcReduction="10000"/>
          </a:bodyPr>
          <a:lstStyle/>
          <a:p>
            <a:r>
              <a:rPr lang="en-US" sz="2400" dirty="0">
                <a:hlinkClick r:id="rId2"/>
              </a:rPr>
              <a:t>https://github.com/openvinotoolkit/openvino_notebooks/tree/main/notebooks/208-optical-character-recognition</a:t>
            </a:r>
            <a:r>
              <a:rPr lang="en-US" sz="2400" dirty="0"/>
              <a:t> </a:t>
            </a:r>
          </a:p>
        </p:txBody>
      </p:sp>
      <p:sp>
        <p:nvSpPr>
          <p:cNvPr id="3" name="Content Placeholder 2">
            <a:extLst>
              <a:ext uri="{FF2B5EF4-FFF2-40B4-BE49-F238E27FC236}">
                <a16:creationId xmlns:a16="http://schemas.microsoft.com/office/drawing/2014/main" id="{2CFD431B-FAE1-43B3-8EAB-E474A6A214C3}"/>
              </a:ext>
            </a:extLst>
          </p:cNvPr>
          <p:cNvSpPr>
            <a:spLocks noGrp="1"/>
          </p:cNvSpPr>
          <p:nvPr>
            <p:ph sz="quarter" idx="11"/>
          </p:nvPr>
        </p:nvSpPr>
        <p:spPr>
          <a:xfrm>
            <a:off x="6103348" y="1967756"/>
            <a:ext cx="5489575" cy="3894201"/>
          </a:xfrm>
        </p:spPr>
        <p:txBody>
          <a:bodyPr>
            <a:normAutofit/>
          </a:bodyPr>
          <a:lstStyle/>
          <a:p>
            <a:r>
              <a:rPr lang="en-US" sz="2400" dirty="0"/>
              <a:t>In addition of </a:t>
            </a:r>
            <a:r>
              <a:rPr lang="en-US" sz="2400" b="1" dirty="0"/>
              <a:t>horizontal-text-detection-0001</a:t>
            </a:r>
            <a:r>
              <a:rPr lang="en-US" sz="2400" dirty="0"/>
              <a:t> model, </a:t>
            </a:r>
            <a:r>
              <a:rPr lang="en-US" sz="2400" b="1" dirty="0"/>
              <a:t>text-recognition-</a:t>
            </a:r>
            <a:r>
              <a:rPr lang="en-US" sz="2400" b="1" dirty="0" err="1"/>
              <a:t>resnet</a:t>
            </a:r>
            <a:r>
              <a:rPr lang="en-US" sz="2400" dirty="0"/>
              <a:t> is used in this tutorial. </a:t>
            </a:r>
          </a:p>
          <a:p>
            <a:r>
              <a:rPr lang="en-US" sz="2400" dirty="0"/>
              <a:t>This model reads tight aligned crop with detected text converted to grayscale image and returns tensor that is easily decoded to predicted text. Both model are from Open Model Zoo.</a:t>
            </a:r>
            <a:endParaRPr lang="en-US" sz="2000" dirty="0"/>
          </a:p>
        </p:txBody>
      </p:sp>
    </p:spTree>
    <p:extLst>
      <p:ext uri="{BB962C8B-B14F-4D97-AF65-F5344CB8AC3E}">
        <p14:creationId xmlns:p14="http://schemas.microsoft.com/office/powerpoint/2010/main" val="232307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A1AE-952F-4E20-B2DD-C00B25F34084}"/>
              </a:ext>
            </a:extLst>
          </p:cNvPr>
          <p:cNvSpPr>
            <a:spLocks noGrp="1"/>
          </p:cNvSpPr>
          <p:nvPr>
            <p:ph type="title"/>
          </p:nvPr>
        </p:nvSpPr>
        <p:spPr/>
        <p:txBody>
          <a:bodyPr/>
          <a:lstStyle/>
          <a:p>
            <a:r>
              <a:rPr lang="en-US" dirty="0"/>
              <a:t>Resources to Get Started</a:t>
            </a:r>
          </a:p>
        </p:txBody>
      </p:sp>
      <p:grpSp>
        <p:nvGrpSpPr>
          <p:cNvPr id="3" name="Group 2">
            <a:extLst>
              <a:ext uri="{FF2B5EF4-FFF2-40B4-BE49-F238E27FC236}">
                <a16:creationId xmlns:a16="http://schemas.microsoft.com/office/drawing/2014/main" id="{C0F8A124-C95F-44F6-A910-41E8A6C3AA41}"/>
              </a:ext>
            </a:extLst>
          </p:cNvPr>
          <p:cNvGrpSpPr/>
          <p:nvPr/>
        </p:nvGrpSpPr>
        <p:grpSpPr>
          <a:xfrm>
            <a:off x="571370" y="1297402"/>
            <a:ext cx="11024467" cy="4142311"/>
            <a:chOff x="557719" y="1917888"/>
            <a:chExt cx="11024467" cy="4142311"/>
          </a:xfrm>
        </p:grpSpPr>
        <p:sp>
          <p:nvSpPr>
            <p:cNvPr id="5" name="TextBox 4">
              <a:extLst>
                <a:ext uri="{FF2B5EF4-FFF2-40B4-BE49-F238E27FC236}">
                  <a16:creationId xmlns:a16="http://schemas.microsoft.com/office/drawing/2014/main" id="{69F11D4E-E1B8-4DEA-89EA-CD76CDE857CF}"/>
                </a:ext>
              </a:extLst>
            </p:cNvPr>
            <p:cNvSpPr txBox="1"/>
            <p:nvPr/>
          </p:nvSpPr>
          <p:spPr>
            <a:xfrm>
              <a:off x="4503174" y="2093391"/>
              <a:ext cx="7079012"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4A86"/>
                  </a:solidFill>
                  <a:effectLst/>
                  <a:uLnTx/>
                  <a:uFillTx/>
                  <a:latin typeface="Intel Clear"/>
                  <a:sym typeface="Helvetica Neue"/>
                </a:rPr>
                <a:t>Intel® Distribution of OpenVINO™ Toolkit: </a:t>
              </a:r>
              <a:r>
                <a:rPr kumimoji="0" lang="en-US" sz="1600" b="0" i="0" u="none" strike="noStrike" kern="0" cap="none" spc="0" normalizeH="0" baseline="0" noProof="0" dirty="0">
                  <a:ln>
                    <a:noFill/>
                  </a:ln>
                  <a:solidFill>
                    <a:srgbClr val="004A86"/>
                  </a:solidFill>
                  <a:effectLst/>
                  <a:uLnTx/>
                  <a:uFillTx/>
                  <a:latin typeface="Intel Clear"/>
                  <a:sym typeface="Helvetica Neue"/>
                  <a:hlinkClick r:id="rId2"/>
                </a:rPr>
                <a:t>https://software.intel.com/content/www/us/en/develop/tools/openvino-toolkit.html</a:t>
              </a:r>
              <a:r>
                <a:rPr kumimoji="0" lang="en-US" sz="1600" b="0" i="0" u="none" strike="noStrike" kern="0" cap="none" spc="0" normalizeH="0" baseline="0" noProof="0" dirty="0">
                  <a:ln>
                    <a:noFill/>
                  </a:ln>
                  <a:solidFill>
                    <a:srgbClr val="004A86"/>
                  </a:solidFill>
                  <a:effectLst/>
                  <a:uLnTx/>
                  <a:uFillTx/>
                  <a:latin typeface="Intel Clear"/>
                  <a:sym typeface="Helvetica Neue"/>
                </a:rPr>
                <a:t> </a:t>
              </a:r>
              <a:endParaRPr kumimoji="0" lang="en-US" sz="2400" b="0" i="0" u="none" strike="noStrike" kern="0" cap="none" spc="0" normalizeH="0" baseline="0" noProof="0" dirty="0">
                <a:ln>
                  <a:noFill/>
                </a:ln>
                <a:solidFill>
                  <a:srgbClr val="004A86"/>
                </a:solidFill>
                <a:effectLst/>
                <a:uLnTx/>
                <a:uFillTx/>
                <a:latin typeface="Intel Clear"/>
                <a:ea typeface="+mn-ea"/>
                <a:cs typeface="+mn-cs"/>
                <a:sym typeface="Helvetica Neue"/>
              </a:endParaRPr>
            </a:p>
          </p:txBody>
        </p:sp>
        <p:sp>
          <p:nvSpPr>
            <p:cNvPr id="6" name="TextBox 5">
              <a:extLst>
                <a:ext uri="{FF2B5EF4-FFF2-40B4-BE49-F238E27FC236}">
                  <a16:creationId xmlns:a16="http://schemas.microsoft.com/office/drawing/2014/main" id="{D30B4302-69C2-4958-8D80-DB46DE5C3433}"/>
                </a:ext>
              </a:extLst>
            </p:cNvPr>
            <p:cNvSpPr txBox="1"/>
            <p:nvPr/>
          </p:nvSpPr>
          <p:spPr>
            <a:xfrm>
              <a:off x="4503174" y="3556998"/>
              <a:ext cx="7079012"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4A86"/>
                  </a:solidFill>
                  <a:effectLst/>
                  <a:uLnTx/>
                  <a:uFillTx/>
                  <a:latin typeface="Intel Clear"/>
                  <a:sym typeface="Helvetica Neue"/>
                </a:rPr>
                <a:t>Intel® Edge Software Hub: </a:t>
              </a:r>
              <a:r>
                <a:rPr kumimoji="0" lang="en-US" sz="1600" b="0" i="0" u="none" strike="noStrike" kern="0" cap="none" spc="0" normalizeH="0" baseline="0" noProof="0" dirty="0">
                  <a:ln>
                    <a:noFill/>
                  </a:ln>
                  <a:solidFill>
                    <a:srgbClr val="004A86"/>
                  </a:solidFill>
                  <a:effectLst/>
                  <a:uLnTx/>
                  <a:uFillTx/>
                  <a:latin typeface="Intel Clear"/>
                  <a:sym typeface="Helvetica Neue"/>
                  <a:hlinkClick r:id="rId3"/>
                </a:rPr>
                <a:t>https://software.intel.com/content/www/us/en/develop/topics/iot/edge-solutions.html</a:t>
              </a:r>
              <a:r>
                <a:rPr kumimoji="0" lang="en-US" sz="1600" b="0" i="0" u="none" strike="noStrike" kern="0" cap="none" spc="0" normalizeH="0" baseline="0" noProof="0" dirty="0">
                  <a:ln>
                    <a:noFill/>
                  </a:ln>
                  <a:solidFill>
                    <a:srgbClr val="004A86"/>
                  </a:solidFill>
                  <a:effectLst/>
                  <a:uLnTx/>
                  <a:uFillTx/>
                  <a:latin typeface="Intel Clear"/>
                  <a:sym typeface="Helvetica Neue"/>
                </a:rPr>
                <a:t> </a:t>
              </a:r>
              <a:endParaRPr kumimoji="0" lang="en-US" sz="2400" b="0" i="0" u="none" strike="noStrike" kern="0" cap="none" spc="0" normalizeH="0" baseline="0" noProof="0" dirty="0">
                <a:ln>
                  <a:noFill/>
                </a:ln>
                <a:solidFill>
                  <a:srgbClr val="004A86"/>
                </a:solidFill>
                <a:effectLst/>
                <a:uLnTx/>
                <a:uFillTx/>
                <a:latin typeface="Intel Clear"/>
                <a:ea typeface="+mn-ea"/>
                <a:cs typeface="+mn-cs"/>
                <a:sym typeface="Helvetica Neue"/>
              </a:endParaRPr>
            </a:p>
          </p:txBody>
        </p:sp>
        <p:sp>
          <p:nvSpPr>
            <p:cNvPr id="7" name="TextBox 6">
              <a:extLst>
                <a:ext uri="{FF2B5EF4-FFF2-40B4-BE49-F238E27FC236}">
                  <a16:creationId xmlns:a16="http://schemas.microsoft.com/office/drawing/2014/main" id="{C2006D8D-5E3D-49D0-9E5D-6AA1E5FBF478}"/>
                </a:ext>
              </a:extLst>
            </p:cNvPr>
            <p:cNvSpPr txBox="1"/>
            <p:nvPr/>
          </p:nvSpPr>
          <p:spPr>
            <a:xfrm>
              <a:off x="4503174" y="5142822"/>
              <a:ext cx="7079012" cy="615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4A86"/>
                  </a:solidFill>
                  <a:effectLst/>
                  <a:uLnTx/>
                  <a:uFillTx/>
                  <a:latin typeface="Intel Clear"/>
                  <a:sym typeface="Helvetica Neue"/>
                </a:rPr>
                <a:t>Intel® </a:t>
              </a:r>
              <a:r>
                <a:rPr kumimoji="0" lang="en-US" sz="2400" b="0" i="0" u="none" strike="noStrike" kern="0" cap="none" spc="0" normalizeH="0" baseline="0" noProof="0" dirty="0" err="1">
                  <a:ln>
                    <a:noFill/>
                  </a:ln>
                  <a:solidFill>
                    <a:srgbClr val="004A86"/>
                  </a:solidFill>
                  <a:effectLst/>
                  <a:uLnTx/>
                  <a:uFillTx/>
                  <a:latin typeface="Intel Clear"/>
                  <a:sym typeface="Helvetica Neue"/>
                </a:rPr>
                <a:t>DevCloud</a:t>
              </a:r>
              <a:r>
                <a:rPr kumimoji="0" lang="en-US" sz="2400" b="0" i="0" u="none" strike="noStrike" kern="0" cap="none" spc="0" normalizeH="0" baseline="0" noProof="0" dirty="0">
                  <a:ln>
                    <a:noFill/>
                  </a:ln>
                  <a:solidFill>
                    <a:srgbClr val="004A86"/>
                  </a:solidFill>
                  <a:effectLst/>
                  <a:uLnTx/>
                  <a:uFillTx/>
                  <a:latin typeface="Intel Clear"/>
                  <a:sym typeface="Helvetica Neue"/>
                </a:rPr>
                <a:t> for the Edge:</a:t>
              </a:r>
            </a:p>
            <a:p>
              <a:pPr marL="0" marR="0" lvl="0" indent="0" algn="l" defTabSz="2438338" rtl="0" eaLnBrk="1" fontAlgn="auto" latinLnBrk="0" hangingPunct="0">
                <a:lnSpc>
                  <a:spcPct val="100000"/>
                </a:lnSpc>
                <a:spcBef>
                  <a:spcPts val="0"/>
                </a:spcBef>
                <a:spcAft>
                  <a:spcPts val="0"/>
                </a:spcAft>
                <a:buClrTx/>
                <a:buSzTx/>
                <a:buFontTx/>
                <a:buNone/>
                <a:tabLst/>
                <a:defRPr/>
              </a:pPr>
              <a:r>
                <a:rPr lang="en-US" sz="1600" kern="0" dirty="0">
                  <a:solidFill>
                    <a:srgbClr val="004A86"/>
                  </a:solidFill>
                  <a:latin typeface="Intel Clear"/>
                  <a:sym typeface="Helvetica Neue"/>
                  <a:hlinkClick r:id="rId4"/>
                </a:rPr>
                <a:t>https://devcloud.intel.com/edge/home</a:t>
              </a:r>
              <a:r>
                <a:rPr lang="en-US" sz="1600" kern="0" dirty="0">
                  <a:solidFill>
                    <a:srgbClr val="004A86"/>
                  </a:solidFill>
                  <a:latin typeface="Intel Clear"/>
                  <a:sym typeface="Helvetica Neue"/>
                </a:rPr>
                <a:t> </a:t>
              </a:r>
              <a:endParaRPr kumimoji="0" lang="en-US" sz="1600" b="0" i="0" u="none" strike="noStrike" kern="0" cap="none" spc="0" normalizeH="0" baseline="0" noProof="0" dirty="0">
                <a:ln>
                  <a:noFill/>
                </a:ln>
                <a:solidFill>
                  <a:srgbClr val="004A86"/>
                </a:solidFill>
                <a:effectLst/>
                <a:uLnTx/>
                <a:uFillTx/>
                <a:latin typeface="Intel Clear"/>
                <a:ea typeface="+mn-ea"/>
                <a:cs typeface="+mn-cs"/>
                <a:sym typeface="Helvetica Neue"/>
              </a:endParaRPr>
            </a:p>
          </p:txBody>
        </p:sp>
        <p:pic>
          <p:nvPicPr>
            <p:cNvPr id="8" name="Picture 7">
              <a:extLst>
                <a:ext uri="{FF2B5EF4-FFF2-40B4-BE49-F238E27FC236}">
                  <a16:creationId xmlns:a16="http://schemas.microsoft.com/office/drawing/2014/main" id="{0E7347DC-C245-4705-95BF-228DB6127F87}"/>
                </a:ext>
              </a:extLst>
            </p:cNvPr>
            <p:cNvPicPr>
              <a:picLocks noChangeAspect="1"/>
            </p:cNvPicPr>
            <p:nvPr/>
          </p:nvPicPr>
          <p:blipFill rotWithShape="1">
            <a:blip r:embed="rId5"/>
            <a:srcRect t="19589" b="17003"/>
            <a:stretch/>
          </p:blipFill>
          <p:spPr>
            <a:xfrm>
              <a:off x="557719" y="1917888"/>
              <a:ext cx="3657600" cy="1212780"/>
            </a:xfrm>
            <a:prstGeom prst="rect">
              <a:avLst/>
            </a:prstGeom>
          </p:spPr>
        </p:pic>
        <p:pic>
          <p:nvPicPr>
            <p:cNvPr id="9" name="Picture 8">
              <a:extLst>
                <a:ext uri="{FF2B5EF4-FFF2-40B4-BE49-F238E27FC236}">
                  <a16:creationId xmlns:a16="http://schemas.microsoft.com/office/drawing/2014/main" id="{5B11CC1F-DBFA-4D94-B455-3ABF3A2B87A2}"/>
                </a:ext>
              </a:extLst>
            </p:cNvPr>
            <p:cNvPicPr>
              <a:picLocks noChangeAspect="1"/>
            </p:cNvPicPr>
            <p:nvPr/>
          </p:nvPicPr>
          <p:blipFill>
            <a:blip r:embed="rId6"/>
            <a:stretch>
              <a:fillRect/>
            </a:stretch>
          </p:blipFill>
          <p:spPr>
            <a:xfrm>
              <a:off x="557719" y="3379443"/>
              <a:ext cx="3657600" cy="1212780"/>
            </a:xfrm>
            <a:prstGeom prst="rect">
              <a:avLst/>
            </a:prstGeom>
          </p:spPr>
        </p:pic>
        <p:pic>
          <p:nvPicPr>
            <p:cNvPr id="10" name="Picture 9">
              <a:extLst>
                <a:ext uri="{FF2B5EF4-FFF2-40B4-BE49-F238E27FC236}">
                  <a16:creationId xmlns:a16="http://schemas.microsoft.com/office/drawing/2014/main" id="{7514AECD-9CB8-493C-A7D9-F1AFCC0AE457}"/>
                </a:ext>
              </a:extLst>
            </p:cNvPr>
            <p:cNvPicPr>
              <a:picLocks noChangeAspect="1"/>
            </p:cNvPicPr>
            <p:nvPr/>
          </p:nvPicPr>
          <p:blipFill>
            <a:blip r:embed="rId7"/>
            <a:stretch>
              <a:fillRect/>
            </a:stretch>
          </p:blipFill>
          <p:spPr>
            <a:xfrm>
              <a:off x="557719" y="4840999"/>
              <a:ext cx="3657600" cy="1219200"/>
            </a:xfrm>
            <a:prstGeom prst="rect">
              <a:avLst/>
            </a:prstGeom>
          </p:spPr>
        </p:pic>
      </p:grpSp>
      <p:sp>
        <p:nvSpPr>
          <p:cNvPr id="4" name="TextBox 3">
            <a:extLst>
              <a:ext uri="{FF2B5EF4-FFF2-40B4-BE49-F238E27FC236}">
                <a16:creationId xmlns:a16="http://schemas.microsoft.com/office/drawing/2014/main" id="{49FC1F2D-8DFF-4D0D-84A4-4E4171C49FAF}"/>
              </a:ext>
            </a:extLst>
          </p:cNvPr>
          <p:cNvSpPr txBox="1"/>
          <p:nvPr/>
        </p:nvSpPr>
        <p:spPr>
          <a:xfrm>
            <a:off x="571370" y="5691678"/>
            <a:ext cx="1085863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defTabSz="2438338" hangingPunct="0"/>
            <a:r>
              <a:rPr lang="en-US" sz="1800" dirty="0"/>
              <a:t>To get access to the full video series, please complete the short form: </a:t>
            </a:r>
            <a:r>
              <a:rPr lang="en-US" sz="1800" u="sng" dirty="0">
                <a:hlinkClick r:id="rId8" tooltip="http://intel.ly/38b9ix6"/>
              </a:rPr>
              <a:t>http://intel.ly/38B9ix6</a:t>
            </a:r>
            <a:endParaRPr kumimoji="0" lang="en-US" sz="1800" b="0" i="0" u="none" strike="noStrike" cap="none" spc="0" normalizeH="0" baseline="0" dirty="0">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60805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3942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BFFBDD-7339-43D9-94B5-B4A04382718D}"/>
              </a:ext>
            </a:extLst>
          </p:cNvPr>
          <p:cNvSpPr>
            <a:spLocks noGrp="1"/>
          </p:cNvSpPr>
          <p:nvPr>
            <p:ph type="title"/>
          </p:nvPr>
        </p:nvSpPr>
        <p:spPr/>
        <p:txBody>
          <a:bodyPr/>
          <a:lstStyle/>
          <a:p>
            <a:r>
              <a:rPr lang="en-US"/>
              <a:t>Challenges in deep learning</a:t>
            </a:r>
            <a:endParaRPr lang="en-US" sz="1600" b="1">
              <a:solidFill>
                <a:srgbClr val="0168B6"/>
              </a:solidFill>
            </a:endParaRPr>
          </a:p>
        </p:txBody>
      </p:sp>
      <p:sp>
        <p:nvSpPr>
          <p:cNvPr id="35" name="Rectangle 34">
            <a:extLst>
              <a:ext uri="{FF2B5EF4-FFF2-40B4-BE49-F238E27FC236}">
                <a16:creationId xmlns:a16="http://schemas.microsoft.com/office/drawing/2014/main" id="{8A289F36-D63C-4012-AF47-1EA0D8DB3439}"/>
              </a:ext>
            </a:extLst>
          </p:cNvPr>
          <p:cNvSpPr/>
          <p:nvPr/>
        </p:nvSpPr>
        <p:spPr>
          <a:xfrm>
            <a:off x="1404752" y="3651481"/>
            <a:ext cx="2700059" cy="646331"/>
          </a:xfrm>
          <a:prstGeom prst="rect">
            <a:avLst/>
          </a:prstGeom>
        </p:spPr>
        <p:txBody>
          <a:bodyPr wrap="square">
            <a:spAutoFit/>
          </a:bodyPr>
          <a:lstStyle/>
          <a:p>
            <a:pPr algn="ctr" defTabSz="457189"/>
            <a:r>
              <a:rPr lang="en-US" sz="12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Gap in performance and accuracy between trained and deployed models</a:t>
            </a:r>
          </a:p>
        </p:txBody>
      </p:sp>
      <p:sp>
        <p:nvSpPr>
          <p:cNvPr id="36" name="Rectangle 35">
            <a:extLst>
              <a:ext uri="{FF2B5EF4-FFF2-40B4-BE49-F238E27FC236}">
                <a16:creationId xmlns:a16="http://schemas.microsoft.com/office/drawing/2014/main" id="{FE805843-56A6-446F-B830-1E32F8CBAB5A}"/>
              </a:ext>
            </a:extLst>
          </p:cNvPr>
          <p:cNvSpPr/>
          <p:nvPr/>
        </p:nvSpPr>
        <p:spPr>
          <a:xfrm>
            <a:off x="1226367" y="3248598"/>
            <a:ext cx="3056829" cy="338554"/>
          </a:xfrm>
          <a:prstGeom prst="rect">
            <a:avLst/>
          </a:prstGeom>
        </p:spPr>
        <p:txBody>
          <a:bodyPr wrap="square">
            <a:spAutoFit/>
          </a:bodyPr>
          <a:lstStyle/>
          <a:p>
            <a:pPr algn="ctr"/>
            <a:r>
              <a:rPr lang="en-US" sz="1600">
                <a:solidFill>
                  <a:schemeClr val="accent2"/>
                </a:solidFill>
                <a:latin typeface="IntelOne Text" panose="020B0503020203020204" pitchFamily="34" charset="77"/>
                <a:ea typeface="Intel Clear Light" panose="020B0404020203020204" pitchFamily="34" charset="0"/>
                <a:cs typeface="Intel Clear Light" panose="020B0404020203020204" pitchFamily="34" charset="0"/>
              </a:rPr>
              <a:t>Unique inference needs</a:t>
            </a:r>
          </a:p>
        </p:txBody>
      </p:sp>
      <p:sp>
        <p:nvSpPr>
          <p:cNvPr id="44" name="Rectangle 43">
            <a:extLst>
              <a:ext uri="{FF2B5EF4-FFF2-40B4-BE49-F238E27FC236}">
                <a16:creationId xmlns:a16="http://schemas.microsoft.com/office/drawing/2014/main" id="{0FB0682A-4A36-425E-8C6F-486C804F5541}"/>
              </a:ext>
            </a:extLst>
          </p:cNvPr>
          <p:cNvSpPr/>
          <p:nvPr/>
        </p:nvSpPr>
        <p:spPr>
          <a:xfrm>
            <a:off x="1566187" y="4599518"/>
            <a:ext cx="2462203" cy="538090"/>
          </a:xfrm>
          <a:prstGeom prst="rect">
            <a:avLst/>
          </a:prstGeom>
          <a:gradFill>
            <a:gsLst>
              <a:gs pos="100000">
                <a:schemeClr val="accent5">
                  <a:alpha val="0"/>
                </a:schemeClr>
              </a:gs>
              <a:gs pos="0">
                <a:schemeClr val="accent5"/>
              </a:gs>
            </a:gsLst>
            <a:lin ang="5400000" scaled="0"/>
          </a:gradFill>
        </p:spPr>
        <p:txBody>
          <a:bodyPr wrap="square">
            <a:noAutofit/>
          </a:bodyPr>
          <a:lstStyle/>
          <a:p>
            <a:pPr algn="ctr"/>
            <a:r>
              <a:rPr lang="en-US" sz="1200">
                <a:latin typeface="IntelOne Text" panose="020B0503020203020204" pitchFamily="34" charset="77"/>
                <a:ea typeface="Intel Clear Light" panose="020B0404020203020204" pitchFamily="34" charset="0"/>
                <a:cs typeface="Intel Clear Light" panose="020B0404020203020204" pitchFamily="34" charset="0"/>
              </a:rPr>
              <a:t>Low-performing, lower- accuracy models deployed</a:t>
            </a:r>
          </a:p>
        </p:txBody>
      </p:sp>
      <p:sp>
        <p:nvSpPr>
          <p:cNvPr id="48" name="Rectangle 47">
            <a:extLst>
              <a:ext uri="{FF2B5EF4-FFF2-40B4-BE49-F238E27FC236}">
                <a16:creationId xmlns:a16="http://schemas.microsoft.com/office/drawing/2014/main" id="{A6D21F9E-73F6-DC44-B9A7-FA2A2EE39656}"/>
              </a:ext>
            </a:extLst>
          </p:cNvPr>
          <p:cNvSpPr/>
          <p:nvPr/>
        </p:nvSpPr>
        <p:spPr>
          <a:xfrm>
            <a:off x="4978690" y="4599518"/>
            <a:ext cx="2462203" cy="538090"/>
          </a:xfrm>
          <a:prstGeom prst="rect">
            <a:avLst/>
          </a:prstGeom>
          <a:gradFill>
            <a:gsLst>
              <a:gs pos="100000">
                <a:schemeClr val="accent5">
                  <a:alpha val="0"/>
                </a:schemeClr>
              </a:gs>
              <a:gs pos="0">
                <a:schemeClr val="accent5"/>
              </a:gs>
            </a:gsLst>
            <a:lin ang="5400000" scaled="0"/>
          </a:gradFill>
        </p:spPr>
        <p:txBody>
          <a:bodyPr wrap="square">
            <a:noAutofit/>
          </a:bodyPr>
          <a:lstStyle/>
          <a:p>
            <a:pPr algn="ctr"/>
            <a:r>
              <a:rPr lang="en-US" sz="1200">
                <a:latin typeface="IntelOne Text" panose="020B0503020203020204" pitchFamily="34" charset="77"/>
                <a:ea typeface="Intel Clear Light" panose="020B0404020203020204" pitchFamily="34" charset="0"/>
                <a:cs typeface="Intel Clear Light" panose="020B0404020203020204" pitchFamily="34" charset="0"/>
              </a:rPr>
              <a:t>Slow time to solution and </a:t>
            </a:r>
            <a:br>
              <a:rPr lang="en-US" sz="1200">
                <a:latin typeface="IntelOne Text" panose="020B0503020203020204" pitchFamily="34" charset="77"/>
                <a:ea typeface="Intel Clear Light" panose="020B0404020203020204" pitchFamily="34" charset="0"/>
                <a:cs typeface="Intel Clear Light" panose="020B0404020203020204" pitchFamily="34" charset="0"/>
              </a:rPr>
            </a:br>
            <a:r>
              <a:rPr lang="en-US" sz="1200">
                <a:latin typeface="IntelOne Text" panose="020B0503020203020204" pitchFamily="34" charset="77"/>
                <a:ea typeface="Intel Clear Light" panose="020B0404020203020204" pitchFamily="34" charset="0"/>
                <a:cs typeface="Intel Clear Light" panose="020B0404020203020204" pitchFamily="34" charset="0"/>
              </a:rPr>
              <a:t>time to market</a:t>
            </a:r>
          </a:p>
        </p:txBody>
      </p:sp>
      <p:sp>
        <p:nvSpPr>
          <p:cNvPr id="23" name="Rectangle 22">
            <a:extLst>
              <a:ext uri="{FF2B5EF4-FFF2-40B4-BE49-F238E27FC236}">
                <a16:creationId xmlns:a16="http://schemas.microsoft.com/office/drawing/2014/main" id="{91B3B4B4-C2E2-4D0E-8655-875545F90C47}"/>
              </a:ext>
            </a:extLst>
          </p:cNvPr>
          <p:cNvSpPr/>
          <p:nvPr/>
        </p:nvSpPr>
        <p:spPr>
          <a:xfrm>
            <a:off x="5031616" y="3651481"/>
            <a:ext cx="2279499" cy="646331"/>
          </a:xfrm>
          <a:prstGeom prst="rect">
            <a:avLst/>
          </a:prstGeom>
        </p:spPr>
        <p:txBody>
          <a:bodyPr wrap="square">
            <a:spAutoFit/>
          </a:bodyPr>
          <a:lstStyle/>
          <a:p>
            <a:pPr algn="ctr" defTabSz="457189"/>
            <a:r>
              <a:rPr lang="en-US" sz="12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No way to streamline </a:t>
            </a:r>
            <a:br>
              <a:rPr lang="en-US" sz="12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br>
            <a:r>
              <a:rPr lang="en-US" sz="12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end-to-end development workflow</a:t>
            </a:r>
          </a:p>
        </p:txBody>
      </p:sp>
      <p:sp>
        <p:nvSpPr>
          <p:cNvPr id="24" name="Rectangle 23">
            <a:extLst>
              <a:ext uri="{FF2B5EF4-FFF2-40B4-BE49-F238E27FC236}">
                <a16:creationId xmlns:a16="http://schemas.microsoft.com/office/drawing/2014/main" id="{10865C85-381F-4038-AD39-3A1AF20ADB3C}"/>
              </a:ext>
            </a:extLst>
          </p:cNvPr>
          <p:cNvSpPr/>
          <p:nvPr/>
        </p:nvSpPr>
        <p:spPr>
          <a:xfrm>
            <a:off x="4642951" y="3248598"/>
            <a:ext cx="3056829" cy="338554"/>
          </a:xfrm>
          <a:prstGeom prst="rect">
            <a:avLst/>
          </a:prstGeom>
        </p:spPr>
        <p:txBody>
          <a:bodyPr wrap="square">
            <a:spAutoFit/>
          </a:bodyPr>
          <a:lstStyle/>
          <a:p>
            <a:pPr algn="ctr"/>
            <a:r>
              <a:rPr lang="en-US" sz="1600">
                <a:solidFill>
                  <a:schemeClr val="accent2"/>
                </a:solidFill>
                <a:latin typeface="IntelOne Text" panose="020B0503020203020204" pitchFamily="34" charset="77"/>
                <a:ea typeface="Intel Clear Light" panose="020B0404020203020204" pitchFamily="34" charset="0"/>
                <a:cs typeface="Intel Clear Light" panose="020B0404020203020204" pitchFamily="34" charset="0"/>
              </a:rPr>
              <a:t>Integration challenges</a:t>
            </a:r>
          </a:p>
        </p:txBody>
      </p:sp>
      <p:sp>
        <p:nvSpPr>
          <p:cNvPr id="6" name="Rectangle 5">
            <a:extLst>
              <a:ext uri="{FF2B5EF4-FFF2-40B4-BE49-F238E27FC236}">
                <a16:creationId xmlns:a16="http://schemas.microsoft.com/office/drawing/2014/main" id="{FFE774B2-CF24-4AA1-A23E-BF877010127A}"/>
              </a:ext>
            </a:extLst>
          </p:cNvPr>
          <p:cNvSpPr/>
          <p:nvPr/>
        </p:nvSpPr>
        <p:spPr>
          <a:xfrm>
            <a:off x="8087189" y="3651480"/>
            <a:ext cx="2700059" cy="646331"/>
          </a:xfrm>
          <a:prstGeom prst="rect">
            <a:avLst/>
          </a:prstGeom>
        </p:spPr>
        <p:txBody>
          <a:bodyPr wrap="square">
            <a:spAutoFit/>
          </a:bodyPr>
          <a:lstStyle/>
          <a:p>
            <a:pPr algn="ctr" defTabSz="457189"/>
            <a:r>
              <a:rPr lang="en-US" sz="1200">
                <a:solidFill>
                  <a:schemeClr val="tx2"/>
                </a:solidFill>
                <a:latin typeface="IntelOne Text" panose="020B0503020203020204" pitchFamily="34" charset="77"/>
                <a:ea typeface="Intel Clear Light" panose="020B0404020203020204" pitchFamily="34" charset="0"/>
                <a:cs typeface="Intel Clear Light" panose="020B0404020203020204" pitchFamily="34" charset="0"/>
              </a:rPr>
              <a:t>Diverse requirements for myriad use cases require unique approaches</a:t>
            </a:r>
          </a:p>
        </p:txBody>
      </p:sp>
      <p:sp>
        <p:nvSpPr>
          <p:cNvPr id="7" name="Rectangle 6">
            <a:extLst>
              <a:ext uri="{FF2B5EF4-FFF2-40B4-BE49-F238E27FC236}">
                <a16:creationId xmlns:a16="http://schemas.microsoft.com/office/drawing/2014/main" id="{B14CABE2-7EED-4795-91AF-8ABDF6F5E881}"/>
              </a:ext>
            </a:extLst>
          </p:cNvPr>
          <p:cNvSpPr/>
          <p:nvPr/>
        </p:nvSpPr>
        <p:spPr>
          <a:xfrm>
            <a:off x="7908804" y="3248598"/>
            <a:ext cx="3056829" cy="338554"/>
          </a:xfrm>
          <a:prstGeom prst="rect">
            <a:avLst/>
          </a:prstGeom>
        </p:spPr>
        <p:txBody>
          <a:bodyPr wrap="square">
            <a:spAutoFit/>
          </a:bodyPr>
          <a:lstStyle/>
          <a:p>
            <a:pPr algn="ctr"/>
            <a:r>
              <a:rPr lang="en-US" sz="1600">
                <a:solidFill>
                  <a:schemeClr val="accent2"/>
                </a:solidFill>
                <a:latin typeface="IntelOne Text" panose="020B0503020203020204" pitchFamily="34" charset="77"/>
                <a:ea typeface="Intel Clear Light" panose="020B0404020203020204" pitchFamily="34" charset="0"/>
                <a:cs typeface="Intel Clear Light" panose="020B0404020203020204" pitchFamily="34" charset="0"/>
              </a:rPr>
              <a:t>No one size fits all</a:t>
            </a:r>
          </a:p>
        </p:txBody>
      </p:sp>
      <p:sp>
        <p:nvSpPr>
          <p:cNvPr id="51" name="Content Placeholder 36">
            <a:extLst>
              <a:ext uri="{FF2B5EF4-FFF2-40B4-BE49-F238E27FC236}">
                <a16:creationId xmlns:a16="http://schemas.microsoft.com/office/drawing/2014/main" id="{DE58252F-EFB7-F74D-A264-BAC06C74C99F}"/>
              </a:ext>
            </a:extLst>
          </p:cNvPr>
          <p:cNvSpPr txBox="1">
            <a:spLocks/>
          </p:cNvSpPr>
          <p:nvPr/>
        </p:nvSpPr>
        <p:spPr>
          <a:xfrm>
            <a:off x="614363" y="1097280"/>
            <a:ext cx="7679405" cy="420926"/>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2"/>
                </a:solidFill>
              </a:rPr>
              <a:t>Development and deployment challenges in deep learning</a:t>
            </a:r>
          </a:p>
        </p:txBody>
      </p:sp>
      <p:sp>
        <p:nvSpPr>
          <p:cNvPr id="49" name="Rectangle 48">
            <a:extLst>
              <a:ext uri="{FF2B5EF4-FFF2-40B4-BE49-F238E27FC236}">
                <a16:creationId xmlns:a16="http://schemas.microsoft.com/office/drawing/2014/main" id="{129F55B1-F85A-4648-8715-059654F24FB6}"/>
              </a:ext>
            </a:extLst>
          </p:cNvPr>
          <p:cNvSpPr/>
          <p:nvPr/>
        </p:nvSpPr>
        <p:spPr>
          <a:xfrm>
            <a:off x="8212084" y="4599518"/>
            <a:ext cx="2462203" cy="538090"/>
          </a:xfrm>
          <a:prstGeom prst="rect">
            <a:avLst/>
          </a:prstGeom>
          <a:gradFill>
            <a:gsLst>
              <a:gs pos="100000">
                <a:schemeClr val="accent5">
                  <a:alpha val="0"/>
                </a:schemeClr>
              </a:gs>
              <a:gs pos="0">
                <a:schemeClr val="accent5"/>
              </a:gs>
            </a:gsLst>
            <a:lin ang="5400000" scaled="0"/>
          </a:gradFill>
        </p:spPr>
        <p:txBody>
          <a:bodyPr wrap="square">
            <a:noAutofit/>
          </a:bodyPr>
          <a:lstStyle/>
          <a:p>
            <a:pPr algn="ctr"/>
            <a:r>
              <a:rPr lang="en-US" sz="1200">
                <a:latin typeface="IntelOne Text" panose="020B0503020203020204" pitchFamily="34" charset="77"/>
                <a:ea typeface="Intel Clear Light" panose="020B0404020203020204" pitchFamily="34" charset="0"/>
                <a:cs typeface="Intel Clear Light" panose="020B0404020203020204" pitchFamily="34" charset="0"/>
              </a:rPr>
              <a:t>Inability to meet use-case-specific requirements</a:t>
            </a:r>
          </a:p>
        </p:txBody>
      </p:sp>
      <p:pic>
        <p:nvPicPr>
          <p:cNvPr id="22" name="Picture 21">
            <a:extLst>
              <a:ext uri="{FF2B5EF4-FFF2-40B4-BE49-F238E27FC236}">
                <a16:creationId xmlns:a16="http://schemas.microsoft.com/office/drawing/2014/main" id="{DE1C5F09-5919-D840-972E-1A96EF7B7E8C}"/>
              </a:ext>
            </a:extLst>
          </p:cNvPr>
          <p:cNvPicPr>
            <a:picLocks noChangeAspect="1"/>
          </p:cNvPicPr>
          <p:nvPr/>
        </p:nvPicPr>
        <p:blipFill>
          <a:blip r:embed="rId3"/>
          <a:stretch>
            <a:fillRect/>
          </a:stretch>
        </p:blipFill>
        <p:spPr>
          <a:xfrm>
            <a:off x="2297581" y="2302176"/>
            <a:ext cx="914400" cy="701137"/>
          </a:xfrm>
          <a:prstGeom prst="rect">
            <a:avLst/>
          </a:prstGeom>
        </p:spPr>
      </p:pic>
      <p:pic>
        <p:nvPicPr>
          <p:cNvPr id="47" name="Picture 46">
            <a:extLst>
              <a:ext uri="{FF2B5EF4-FFF2-40B4-BE49-F238E27FC236}">
                <a16:creationId xmlns:a16="http://schemas.microsoft.com/office/drawing/2014/main" id="{BEA4B46D-291B-4C44-BA02-A17E794E7D87}"/>
              </a:ext>
            </a:extLst>
          </p:cNvPr>
          <p:cNvPicPr>
            <a:picLocks noChangeAspect="1"/>
          </p:cNvPicPr>
          <p:nvPr/>
        </p:nvPicPr>
        <p:blipFill>
          <a:blip r:embed="rId4"/>
          <a:stretch>
            <a:fillRect/>
          </a:stretch>
        </p:blipFill>
        <p:spPr>
          <a:xfrm>
            <a:off x="9007825" y="2328726"/>
            <a:ext cx="700717" cy="759110"/>
          </a:xfrm>
          <a:prstGeom prst="rect">
            <a:avLst/>
          </a:prstGeom>
        </p:spPr>
      </p:pic>
      <p:pic>
        <p:nvPicPr>
          <p:cNvPr id="58" name="Picture 57">
            <a:extLst>
              <a:ext uri="{FF2B5EF4-FFF2-40B4-BE49-F238E27FC236}">
                <a16:creationId xmlns:a16="http://schemas.microsoft.com/office/drawing/2014/main" id="{57BE50DB-1C3E-5443-822E-163D703A0D9F}"/>
              </a:ext>
            </a:extLst>
          </p:cNvPr>
          <p:cNvPicPr>
            <a:picLocks noChangeAspect="1"/>
          </p:cNvPicPr>
          <p:nvPr/>
        </p:nvPicPr>
        <p:blipFill>
          <a:blip r:embed="rId5"/>
          <a:stretch>
            <a:fillRect/>
          </a:stretch>
        </p:blipFill>
        <p:spPr>
          <a:xfrm>
            <a:off x="5803065" y="2283706"/>
            <a:ext cx="736600" cy="685800"/>
          </a:xfrm>
          <a:prstGeom prst="rect">
            <a:avLst/>
          </a:prstGeom>
        </p:spPr>
      </p:pic>
    </p:spTree>
    <p:extLst>
      <p:ext uri="{BB962C8B-B14F-4D97-AF65-F5344CB8AC3E}">
        <p14:creationId xmlns:p14="http://schemas.microsoft.com/office/powerpoint/2010/main" val="57997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8456EF-A8A1-45C7-A701-DF0588BA6B15}"/>
              </a:ext>
            </a:extLst>
          </p:cNvPr>
          <p:cNvSpPr>
            <a:spLocks noGrp="1"/>
          </p:cNvSpPr>
          <p:nvPr>
            <p:ph type="title"/>
          </p:nvPr>
        </p:nvSpPr>
        <p:spPr/>
        <p:txBody>
          <a:bodyPr/>
          <a:lstStyle/>
          <a:p>
            <a:r>
              <a:rPr lang="en-US"/>
              <a:t>Why Intel</a:t>
            </a:r>
            <a:r>
              <a:rPr lang="en-US" sz="3000" baseline="30000"/>
              <a:t>®</a:t>
            </a:r>
            <a:r>
              <a:rPr lang="en-US"/>
              <a:t> Distribution of OpenVINO</a:t>
            </a:r>
            <a:r>
              <a:rPr lang="en-US" sz="3000" baseline="30000"/>
              <a:t>™</a:t>
            </a:r>
            <a:r>
              <a:rPr lang="en-US"/>
              <a:t> Toolkit</a:t>
            </a:r>
            <a:endParaRPr lang="en-US" sz="1600" b="1">
              <a:solidFill>
                <a:srgbClr val="0168B6"/>
              </a:solidFill>
            </a:endParaRPr>
          </a:p>
        </p:txBody>
      </p:sp>
      <p:sp>
        <p:nvSpPr>
          <p:cNvPr id="2" name="Content Placeholder 1">
            <a:extLst>
              <a:ext uri="{FF2B5EF4-FFF2-40B4-BE49-F238E27FC236}">
                <a16:creationId xmlns:a16="http://schemas.microsoft.com/office/drawing/2014/main" id="{806EBB48-BAB8-8F49-A893-861BC847B1FD}"/>
              </a:ext>
            </a:extLst>
          </p:cNvPr>
          <p:cNvSpPr>
            <a:spLocks noGrp="1"/>
          </p:cNvSpPr>
          <p:nvPr>
            <p:ph sz="quarter" idx="10"/>
          </p:nvPr>
        </p:nvSpPr>
        <p:spPr>
          <a:xfrm>
            <a:off x="614361" y="1965334"/>
            <a:ext cx="1937093" cy="3474358"/>
          </a:xfrm>
        </p:spPr>
        <p:txBody>
          <a:bodyPr>
            <a:normAutofit/>
          </a:bodyPr>
          <a:lstStyle/>
          <a:p>
            <a:pPr marL="0" indent="0">
              <a:lnSpc>
                <a:spcPct val="100000"/>
              </a:lnSpc>
              <a:buNone/>
            </a:pPr>
            <a:endParaRPr lang="en-US" sz="1600">
              <a:latin typeface="+mj-lt"/>
            </a:endParaRPr>
          </a:p>
          <a:p>
            <a:pPr marL="0" indent="0">
              <a:lnSpc>
                <a:spcPct val="100000"/>
              </a:lnSpc>
              <a:buNone/>
            </a:pPr>
            <a:endParaRPr lang="en-US" sz="1600">
              <a:latin typeface="+mj-lt"/>
            </a:endParaRPr>
          </a:p>
          <a:p>
            <a:pPr marL="0" indent="0">
              <a:lnSpc>
                <a:spcPct val="100000"/>
              </a:lnSpc>
              <a:buNone/>
            </a:pPr>
            <a:r>
              <a:rPr lang="en-US" sz="1600">
                <a:latin typeface="+mj-lt"/>
              </a:rPr>
              <a:t>Convert and optimize models, deploy across a mix Intel hardware and environments, on-premise and on-device, in the browser or in </a:t>
            </a:r>
            <a:br>
              <a:rPr lang="en-US" sz="1600">
                <a:latin typeface="+mj-lt"/>
              </a:rPr>
            </a:br>
            <a:r>
              <a:rPr lang="en-US" sz="1600">
                <a:latin typeface="+mj-lt"/>
              </a:rPr>
              <a:t>the cloud</a:t>
            </a:r>
          </a:p>
        </p:txBody>
      </p:sp>
      <p:pic>
        <p:nvPicPr>
          <p:cNvPr id="45" name="Google Shape;87;p16">
            <a:extLst>
              <a:ext uri="{FF2B5EF4-FFF2-40B4-BE49-F238E27FC236}">
                <a16:creationId xmlns:a16="http://schemas.microsoft.com/office/drawing/2014/main" id="{AAD60EE2-578B-4CF9-9948-1C243DD5BFBB}"/>
              </a:ext>
            </a:extLst>
          </p:cNvPr>
          <p:cNvPicPr preferRelativeResize="0"/>
          <p:nvPr/>
        </p:nvPicPr>
        <p:blipFill>
          <a:blip r:embed="rId3"/>
          <a:srcRect/>
          <a:stretch/>
        </p:blipFill>
        <p:spPr>
          <a:xfrm>
            <a:off x="5296116" y="2198760"/>
            <a:ext cx="878723" cy="472000"/>
          </a:xfrm>
          <a:prstGeom prst="rect">
            <a:avLst/>
          </a:prstGeom>
          <a:noFill/>
          <a:ln>
            <a:noFill/>
          </a:ln>
        </p:spPr>
      </p:pic>
      <p:cxnSp>
        <p:nvCxnSpPr>
          <p:cNvPr id="49" name="Google Shape;92;p16">
            <a:extLst>
              <a:ext uri="{FF2B5EF4-FFF2-40B4-BE49-F238E27FC236}">
                <a16:creationId xmlns:a16="http://schemas.microsoft.com/office/drawing/2014/main" id="{B128C02F-A724-4EFE-9370-7D3F96677750}"/>
              </a:ext>
            </a:extLst>
          </p:cNvPr>
          <p:cNvCxnSpPr>
            <a:cxnSpLocks/>
          </p:cNvCxnSpPr>
          <p:nvPr/>
        </p:nvCxnSpPr>
        <p:spPr>
          <a:xfrm>
            <a:off x="8583022" y="3892329"/>
            <a:ext cx="0" cy="182880"/>
          </a:xfrm>
          <a:prstGeom prst="straightConnector1">
            <a:avLst/>
          </a:prstGeom>
          <a:noFill/>
          <a:ln w="12700" cap="flat" cmpd="sng">
            <a:solidFill>
              <a:schemeClr val="accent2"/>
            </a:solidFill>
            <a:prstDash val="solid"/>
            <a:round/>
            <a:headEnd type="none" w="med" len="med"/>
            <a:tailEnd type="none" w="med" len="med"/>
          </a:ln>
        </p:spPr>
      </p:cxnSp>
      <p:pic>
        <p:nvPicPr>
          <p:cNvPr id="50" name="Google Shape;93;p16">
            <a:extLst>
              <a:ext uri="{FF2B5EF4-FFF2-40B4-BE49-F238E27FC236}">
                <a16:creationId xmlns:a16="http://schemas.microsoft.com/office/drawing/2014/main" id="{DE83413B-652A-4CEC-984E-817C51D85F81}"/>
              </a:ext>
            </a:extLst>
          </p:cNvPr>
          <p:cNvPicPr preferRelativeResize="0"/>
          <p:nvPr/>
        </p:nvPicPr>
        <p:blipFill>
          <a:blip r:embed="rId4"/>
          <a:srcRect/>
          <a:stretch/>
        </p:blipFill>
        <p:spPr>
          <a:xfrm>
            <a:off x="10954197" y="2482720"/>
            <a:ext cx="755247" cy="188040"/>
          </a:xfrm>
          <a:prstGeom prst="rect">
            <a:avLst/>
          </a:prstGeom>
          <a:noFill/>
          <a:ln>
            <a:noFill/>
          </a:ln>
        </p:spPr>
      </p:pic>
      <p:pic>
        <p:nvPicPr>
          <p:cNvPr id="51" name="Google Shape;94;p16">
            <a:extLst>
              <a:ext uri="{FF2B5EF4-FFF2-40B4-BE49-F238E27FC236}">
                <a16:creationId xmlns:a16="http://schemas.microsoft.com/office/drawing/2014/main" id="{73E25A55-2E38-4228-80B4-07A8E2282F19}"/>
              </a:ext>
            </a:extLst>
          </p:cNvPr>
          <p:cNvPicPr preferRelativeResize="0"/>
          <p:nvPr/>
        </p:nvPicPr>
        <p:blipFill>
          <a:blip r:embed="rId5"/>
          <a:srcRect/>
          <a:stretch/>
        </p:blipFill>
        <p:spPr>
          <a:xfrm>
            <a:off x="10062718" y="2457875"/>
            <a:ext cx="698137" cy="212885"/>
          </a:xfrm>
          <a:prstGeom prst="rect">
            <a:avLst/>
          </a:prstGeom>
          <a:noFill/>
          <a:ln>
            <a:noFill/>
          </a:ln>
        </p:spPr>
      </p:pic>
      <p:pic>
        <p:nvPicPr>
          <p:cNvPr id="52" name="Google Shape;95;p16">
            <a:extLst>
              <a:ext uri="{FF2B5EF4-FFF2-40B4-BE49-F238E27FC236}">
                <a16:creationId xmlns:a16="http://schemas.microsoft.com/office/drawing/2014/main" id="{6AD1B8A9-468F-4CB4-9522-5F3178EC6DD3}"/>
              </a:ext>
            </a:extLst>
          </p:cNvPr>
          <p:cNvPicPr preferRelativeResize="0"/>
          <p:nvPr/>
        </p:nvPicPr>
        <p:blipFill>
          <a:blip r:embed="rId6"/>
          <a:srcRect/>
          <a:stretch/>
        </p:blipFill>
        <p:spPr>
          <a:xfrm>
            <a:off x="6392898" y="2487616"/>
            <a:ext cx="529237" cy="183144"/>
          </a:xfrm>
          <a:prstGeom prst="rect">
            <a:avLst/>
          </a:prstGeom>
          <a:noFill/>
          <a:ln>
            <a:noFill/>
          </a:ln>
        </p:spPr>
      </p:pic>
      <p:pic>
        <p:nvPicPr>
          <p:cNvPr id="53" name="Google Shape;96;p16">
            <a:extLst>
              <a:ext uri="{FF2B5EF4-FFF2-40B4-BE49-F238E27FC236}">
                <a16:creationId xmlns:a16="http://schemas.microsoft.com/office/drawing/2014/main" id="{DFE734E3-1A6D-4B3F-B8F9-9BA3A0A0367F}"/>
              </a:ext>
            </a:extLst>
          </p:cNvPr>
          <p:cNvPicPr preferRelativeResize="0"/>
          <p:nvPr/>
        </p:nvPicPr>
        <p:blipFill>
          <a:blip r:embed="rId7"/>
          <a:srcRect/>
          <a:stretch/>
        </p:blipFill>
        <p:spPr>
          <a:xfrm>
            <a:off x="9295228" y="2487616"/>
            <a:ext cx="549431" cy="183144"/>
          </a:xfrm>
          <a:prstGeom prst="rect">
            <a:avLst/>
          </a:prstGeom>
          <a:noFill/>
          <a:ln>
            <a:noFill/>
          </a:ln>
        </p:spPr>
      </p:pic>
      <p:pic>
        <p:nvPicPr>
          <p:cNvPr id="55" name="Google Shape;98;p16">
            <a:extLst>
              <a:ext uri="{FF2B5EF4-FFF2-40B4-BE49-F238E27FC236}">
                <a16:creationId xmlns:a16="http://schemas.microsoft.com/office/drawing/2014/main" id="{0F659B6C-CA50-4853-90C1-D2EC3216F970}"/>
              </a:ext>
            </a:extLst>
          </p:cNvPr>
          <p:cNvPicPr preferRelativeResize="0"/>
          <p:nvPr/>
        </p:nvPicPr>
        <p:blipFill>
          <a:blip r:embed="rId8"/>
          <a:srcRect/>
          <a:stretch/>
        </p:blipFill>
        <p:spPr>
          <a:xfrm>
            <a:off x="8274016" y="2491295"/>
            <a:ext cx="729011" cy="179465"/>
          </a:xfrm>
          <a:prstGeom prst="rect">
            <a:avLst/>
          </a:prstGeom>
          <a:noFill/>
          <a:ln>
            <a:noFill/>
          </a:ln>
        </p:spPr>
      </p:pic>
      <p:cxnSp>
        <p:nvCxnSpPr>
          <p:cNvPr id="68" name="Google Shape;131;p16">
            <a:extLst>
              <a:ext uri="{FF2B5EF4-FFF2-40B4-BE49-F238E27FC236}">
                <a16:creationId xmlns:a16="http://schemas.microsoft.com/office/drawing/2014/main" id="{9F6D2571-8B9B-4871-A92B-42CFADCDF918}"/>
              </a:ext>
            </a:extLst>
          </p:cNvPr>
          <p:cNvCxnSpPr>
            <a:cxnSpLocks/>
          </p:cNvCxnSpPr>
          <p:nvPr/>
        </p:nvCxnSpPr>
        <p:spPr>
          <a:xfrm>
            <a:off x="8559075" y="2975956"/>
            <a:ext cx="0" cy="217852"/>
          </a:xfrm>
          <a:prstGeom prst="straightConnector1">
            <a:avLst/>
          </a:prstGeom>
          <a:noFill/>
          <a:ln w="12700" cap="flat" cmpd="sng">
            <a:solidFill>
              <a:srgbClr val="FFFFFF"/>
            </a:solidFill>
            <a:prstDash val="solid"/>
            <a:round/>
            <a:headEnd type="none" w="med" len="med"/>
            <a:tailEnd type="stealth" w="med" len="med"/>
          </a:ln>
        </p:spPr>
      </p:cxnSp>
      <p:sp>
        <p:nvSpPr>
          <p:cNvPr id="63" name="TextBox 62">
            <a:extLst>
              <a:ext uri="{FF2B5EF4-FFF2-40B4-BE49-F238E27FC236}">
                <a16:creationId xmlns:a16="http://schemas.microsoft.com/office/drawing/2014/main" id="{FE7F5CCB-39B3-4345-BAB8-4484A2D70800}"/>
              </a:ext>
            </a:extLst>
          </p:cNvPr>
          <p:cNvSpPr txBox="1"/>
          <p:nvPr/>
        </p:nvSpPr>
        <p:spPr>
          <a:xfrm>
            <a:off x="6802197" y="5703411"/>
            <a:ext cx="914400" cy="246221"/>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IntelOne Text"/>
                <a:cs typeface="Arial"/>
                <a:sym typeface="Helvetica Neue"/>
              </a:rPr>
              <a:t>Windows</a:t>
            </a:r>
          </a:p>
        </p:txBody>
      </p:sp>
      <p:sp>
        <p:nvSpPr>
          <p:cNvPr id="64" name="TextBox 4">
            <a:extLst>
              <a:ext uri="{FF2B5EF4-FFF2-40B4-BE49-F238E27FC236}">
                <a16:creationId xmlns:a16="http://schemas.microsoft.com/office/drawing/2014/main" id="{37DA5E11-145C-40C5-8495-438F058DEE5D}"/>
              </a:ext>
            </a:extLst>
          </p:cNvPr>
          <p:cNvSpPr txBox="1"/>
          <p:nvPr/>
        </p:nvSpPr>
        <p:spPr>
          <a:xfrm>
            <a:off x="8104469" y="5703411"/>
            <a:ext cx="914400" cy="246221"/>
          </a:xfrm>
          <a:prstGeom prst="rect">
            <a:avLst/>
          </a:prstGeom>
          <a:noFill/>
          <a:ln w="12700" cap="flat">
            <a:noFill/>
            <a:miter lim="400000"/>
          </a:ln>
          <a:effectLst/>
          <a:sp3d/>
        </p:spPr>
        <p:txBody>
          <a:bodyPr rot="0" spcFirstLastPara="1" vert="horz" wrap="square" lIns="0" tIns="0" rIns="0" bIns="0" numCol="1" spcCol="3810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IntelOne Text"/>
                <a:cs typeface="Arial"/>
                <a:sym typeface="Helvetica Neue"/>
              </a:rPr>
              <a:t>Linux</a:t>
            </a:r>
          </a:p>
        </p:txBody>
      </p:sp>
      <p:sp>
        <p:nvSpPr>
          <p:cNvPr id="65" name="TextBox 4">
            <a:extLst>
              <a:ext uri="{FF2B5EF4-FFF2-40B4-BE49-F238E27FC236}">
                <a16:creationId xmlns:a16="http://schemas.microsoft.com/office/drawing/2014/main" id="{5CB50172-A853-4C79-A53A-E4830A04EB45}"/>
              </a:ext>
            </a:extLst>
          </p:cNvPr>
          <p:cNvSpPr txBox="1"/>
          <p:nvPr/>
        </p:nvSpPr>
        <p:spPr>
          <a:xfrm>
            <a:off x="9330874" y="5703411"/>
            <a:ext cx="914400" cy="246221"/>
          </a:xfrm>
          <a:prstGeom prst="rect">
            <a:avLst/>
          </a:prstGeom>
          <a:noFill/>
          <a:ln w="12700" cap="flat">
            <a:noFill/>
            <a:miter lim="400000"/>
          </a:ln>
          <a:effectLst/>
          <a:sp3d/>
        </p:spPr>
        <p:txBody>
          <a:bodyPr rot="0" spcFirstLastPara="1" vert="horz" wrap="square" lIns="0" tIns="0" rIns="0" bIns="0" numCol="1" spcCol="38100" rtlCol="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IntelOne Text"/>
                <a:cs typeface="Arial"/>
                <a:sym typeface="Helvetica Neue"/>
              </a:rPr>
              <a:t>macOS</a:t>
            </a:r>
          </a:p>
        </p:txBody>
      </p:sp>
      <p:sp>
        <p:nvSpPr>
          <p:cNvPr id="95" name="Content Placeholder 36">
            <a:extLst>
              <a:ext uri="{FF2B5EF4-FFF2-40B4-BE49-F238E27FC236}">
                <a16:creationId xmlns:a16="http://schemas.microsoft.com/office/drawing/2014/main" id="{080F7BF8-2EED-784F-A18B-134FB5910D31}"/>
              </a:ext>
            </a:extLst>
          </p:cNvPr>
          <p:cNvSpPr txBox="1">
            <a:spLocks/>
          </p:cNvSpPr>
          <p:nvPr/>
        </p:nvSpPr>
        <p:spPr>
          <a:xfrm>
            <a:off x="614363" y="1097280"/>
            <a:ext cx="10358437" cy="420926"/>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IntelOne Display Regular" panose="020B0503020203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IntelOne Display Regular" panose="020B0503020203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C7FD"/>
              </a:buClr>
              <a:buSzTx/>
              <a:buFont typeface="IntelOne Display Regular" panose="020B0503020203020204" pitchFamily="34" charset="0"/>
              <a:buNone/>
              <a:tabLst/>
              <a:defRPr/>
            </a:pPr>
            <a:r>
              <a:rPr kumimoji="0" lang="en-US" sz="2000" b="0" i="0" u="none" strike="noStrike" kern="1200" cap="none" spc="0" normalizeH="0" baseline="0" noProof="0">
                <a:ln>
                  <a:noFill/>
                </a:ln>
                <a:solidFill>
                  <a:srgbClr val="00C7FD"/>
                </a:solidFill>
                <a:effectLst/>
                <a:uLnTx/>
                <a:uFillTx/>
                <a:latin typeface="IntelOne Text"/>
                <a:cs typeface="Arial"/>
              </a:rPr>
              <a:t>Fast, accurate real-world results with high-performance, deep learning inference</a:t>
            </a:r>
          </a:p>
        </p:txBody>
      </p:sp>
      <p:grpSp>
        <p:nvGrpSpPr>
          <p:cNvPr id="96" name="Group 95">
            <a:extLst>
              <a:ext uri="{FF2B5EF4-FFF2-40B4-BE49-F238E27FC236}">
                <a16:creationId xmlns:a16="http://schemas.microsoft.com/office/drawing/2014/main" id="{30A7A64C-13E5-4242-8C15-3C4E1AE62AE8}"/>
              </a:ext>
            </a:extLst>
          </p:cNvPr>
          <p:cNvGrpSpPr/>
          <p:nvPr/>
        </p:nvGrpSpPr>
        <p:grpSpPr>
          <a:xfrm>
            <a:off x="2657985" y="2061556"/>
            <a:ext cx="2471961" cy="914400"/>
            <a:chOff x="1977736" y="2911641"/>
            <a:chExt cx="2471961" cy="914400"/>
          </a:xfrm>
        </p:grpSpPr>
        <p:sp>
          <p:nvSpPr>
            <p:cNvPr id="97" name="Arrow: Pentagon 263">
              <a:extLst>
                <a:ext uri="{FF2B5EF4-FFF2-40B4-BE49-F238E27FC236}">
                  <a16:creationId xmlns:a16="http://schemas.microsoft.com/office/drawing/2014/main" id="{F6FD1210-E2E4-C34F-9A1F-801AEB7C8506}"/>
                </a:ext>
              </a:extLst>
            </p:cNvPr>
            <p:cNvSpPr/>
            <p:nvPr/>
          </p:nvSpPr>
          <p:spPr>
            <a:xfrm>
              <a:off x="2438017" y="3368841"/>
              <a:ext cx="2011680" cy="457200"/>
            </a:xfrm>
            <a:prstGeom prst="homePlate">
              <a:avLst>
                <a:gd name="adj" fmla="val 24603"/>
              </a:avLst>
            </a:prstGeom>
            <a:solidFill>
              <a:schemeClr val="accent1"/>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IntelOne Text" panose="020B0503020203020204" pitchFamily="34" charset="77"/>
                  <a:ea typeface="Intel Clear Light" panose="020B0404020203020204" pitchFamily="34" charset="0"/>
                  <a:cs typeface="Intel Clear Light" panose="020B0404020203020204" pitchFamily="34" charset="0"/>
                </a:rPr>
                <a:t>BUILD</a:t>
              </a:r>
            </a:p>
          </p:txBody>
        </p:sp>
        <p:sp>
          <p:nvSpPr>
            <p:cNvPr id="98" name="Arrow: Chevron 323">
              <a:extLst>
                <a:ext uri="{FF2B5EF4-FFF2-40B4-BE49-F238E27FC236}">
                  <a16:creationId xmlns:a16="http://schemas.microsoft.com/office/drawing/2014/main" id="{A6C94848-1F78-4D4A-AA40-0EAA9BB54B31}"/>
                </a:ext>
              </a:extLst>
            </p:cNvPr>
            <p:cNvSpPr/>
            <p:nvPr/>
          </p:nvSpPr>
          <p:spPr>
            <a:xfrm>
              <a:off x="1977736" y="2911641"/>
              <a:ext cx="457200" cy="457200"/>
            </a:xfrm>
            <a:prstGeom prst="chevron">
              <a:avLst>
                <a:gd name="adj" fmla="val 0"/>
              </a:avLst>
            </a:prstGeom>
            <a:solidFill>
              <a:srgbClr val="00C7F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IntelOne Text" panose="020B0503020203020204" pitchFamily="34" charset="77"/>
                  <a:cs typeface="Arial"/>
                </a:rPr>
                <a:t>1</a:t>
              </a:r>
            </a:p>
          </p:txBody>
        </p:sp>
      </p:grpSp>
      <p:grpSp>
        <p:nvGrpSpPr>
          <p:cNvPr id="99" name="Group 98">
            <a:extLst>
              <a:ext uri="{FF2B5EF4-FFF2-40B4-BE49-F238E27FC236}">
                <a16:creationId xmlns:a16="http://schemas.microsoft.com/office/drawing/2014/main" id="{B65F74C1-CE88-CC42-9EDC-B6711DA88F1D}"/>
              </a:ext>
            </a:extLst>
          </p:cNvPr>
          <p:cNvGrpSpPr/>
          <p:nvPr/>
        </p:nvGrpSpPr>
        <p:grpSpPr>
          <a:xfrm>
            <a:off x="2657985" y="3403105"/>
            <a:ext cx="2463940" cy="923639"/>
            <a:chOff x="4724400" y="2443471"/>
            <a:chExt cx="2463940" cy="923639"/>
          </a:xfrm>
        </p:grpSpPr>
        <p:sp>
          <p:nvSpPr>
            <p:cNvPr id="100" name="Arrow: Pentagon 263">
              <a:extLst>
                <a:ext uri="{FF2B5EF4-FFF2-40B4-BE49-F238E27FC236}">
                  <a16:creationId xmlns:a16="http://schemas.microsoft.com/office/drawing/2014/main" id="{F804F0F1-AA93-204F-AE9C-50CA30A4935E}"/>
                </a:ext>
              </a:extLst>
            </p:cNvPr>
            <p:cNvSpPr/>
            <p:nvPr/>
          </p:nvSpPr>
          <p:spPr>
            <a:xfrm>
              <a:off x="5176660" y="2909910"/>
              <a:ext cx="2011680" cy="457200"/>
            </a:xfrm>
            <a:prstGeom prst="homePlate">
              <a:avLst>
                <a:gd name="adj" fmla="val 24603"/>
              </a:avLst>
            </a:prstGeom>
            <a:solidFill>
              <a:schemeClr val="accent6"/>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IntelOne Text" panose="020B0503020203020204" pitchFamily="34" charset="77"/>
                  <a:ea typeface="Intel Clear Pro" panose="020B0804020202060201" pitchFamily="34" charset="77"/>
                  <a:cs typeface="Intel Clear Pro" panose="020B0804020202060201" pitchFamily="34" charset="77"/>
                </a:rPr>
                <a:t>OPTIMIZE</a:t>
              </a:r>
              <a:endParaRPr kumimoji="0" lang="en-US" sz="2000" b="0" i="0" u="none" strike="noStrike" kern="1200" cap="none" spc="0" normalizeH="0" baseline="0" noProof="0">
                <a:ln>
                  <a:noFill/>
                </a:ln>
                <a:solidFill>
                  <a:srgbClr val="FFFFFF"/>
                </a:solidFill>
                <a:effectLst/>
                <a:uLnTx/>
                <a:uFillTx/>
                <a:latin typeface="IntelOne Text" panose="020B0503020203020204" pitchFamily="34" charset="77"/>
                <a:ea typeface="Intel Clear Light" panose="020B0404020203020204" pitchFamily="34" charset="0"/>
                <a:cs typeface="Intel Clear Light" panose="020B0404020203020204" pitchFamily="34" charset="0"/>
              </a:endParaRPr>
            </a:p>
          </p:txBody>
        </p:sp>
        <p:sp>
          <p:nvSpPr>
            <p:cNvPr id="101" name="Arrow: Chevron 323">
              <a:extLst>
                <a:ext uri="{FF2B5EF4-FFF2-40B4-BE49-F238E27FC236}">
                  <a16:creationId xmlns:a16="http://schemas.microsoft.com/office/drawing/2014/main" id="{AADB2AFA-46E5-3344-A396-F3D1069ABE70}"/>
                </a:ext>
              </a:extLst>
            </p:cNvPr>
            <p:cNvSpPr/>
            <p:nvPr/>
          </p:nvSpPr>
          <p:spPr>
            <a:xfrm>
              <a:off x="4724400" y="2443471"/>
              <a:ext cx="457200" cy="457200"/>
            </a:xfrm>
            <a:prstGeom prst="chevron">
              <a:avLst>
                <a:gd name="adj" fmla="val 0"/>
              </a:avLst>
            </a:prstGeom>
            <a:solidFill>
              <a:srgbClr val="00C7F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IntelOne Text" panose="020B0503020203020204" pitchFamily="34" charset="77"/>
                  <a:cs typeface="Arial"/>
                </a:rPr>
                <a:t>2</a:t>
              </a:r>
            </a:p>
          </p:txBody>
        </p:sp>
      </p:grpSp>
      <p:grpSp>
        <p:nvGrpSpPr>
          <p:cNvPr id="102" name="Group 101">
            <a:extLst>
              <a:ext uri="{FF2B5EF4-FFF2-40B4-BE49-F238E27FC236}">
                <a16:creationId xmlns:a16="http://schemas.microsoft.com/office/drawing/2014/main" id="{2C7F29E6-EFCF-D84C-BAC8-993ACDF23F64}"/>
              </a:ext>
            </a:extLst>
          </p:cNvPr>
          <p:cNvGrpSpPr/>
          <p:nvPr/>
        </p:nvGrpSpPr>
        <p:grpSpPr>
          <a:xfrm>
            <a:off x="2657985" y="4753892"/>
            <a:ext cx="2468880" cy="914400"/>
            <a:chOff x="7467600" y="2911641"/>
            <a:chExt cx="2468880" cy="914400"/>
          </a:xfrm>
        </p:grpSpPr>
        <p:sp>
          <p:nvSpPr>
            <p:cNvPr id="103" name="Arrow: Pentagon 263">
              <a:extLst>
                <a:ext uri="{FF2B5EF4-FFF2-40B4-BE49-F238E27FC236}">
                  <a16:creationId xmlns:a16="http://schemas.microsoft.com/office/drawing/2014/main" id="{635F2C56-326B-3E41-BC0D-3A2922DF40A9}"/>
                </a:ext>
              </a:extLst>
            </p:cNvPr>
            <p:cNvSpPr/>
            <p:nvPr/>
          </p:nvSpPr>
          <p:spPr>
            <a:xfrm>
              <a:off x="7924800" y="3368841"/>
              <a:ext cx="2011680" cy="457200"/>
            </a:xfrm>
            <a:prstGeom prst="homePlate">
              <a:avLst>
                <a:gd name="adj" fmla="val 24603"/>
              </a:avLst>
            </a:prstGeom>
            <a:solidFill>
              <a:schemeClr val="accent5"/>
            </a:solidFill>
            <a:ln w="9525" cap="flat" cmpd="sng" algn="ctr">
              <a:noFill/>
              <a:prstDash val="solid"/>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IntelOne Text" panose="020B0503020203020204" pitchFamily="34" charset="77"/>
                  <a:ea typeface="Intel Clear Pro" panose="020B0804020202060201" pitchFamily="34" charset="77"/>
                  <a:cs typeface="Intel Clear Pro" panose="020B0804020202060201" pitchFamily="34" charset="77"/>
                </a:rPr>
                <a:t>DEPLOY</a:t>
              </a:r>
              <a:endParaRPr kumimoji="0" lang="en-US" sz="2000" b="0" i="0" u="none" strike="noStrike" kern="1200" cap="none" spc="0" normalizeH="0" baseline="0" noProof="0">
                <a:ln>
                  <a:noFill/>
                </a:ln>
                <a:solidFill>
                  <a:srgbClr val="FFFFFF"/>
                </a:solidFill>
                <a:effectLst/>
                <a:uLnTx/>
                <a:uFillTx/>
                <a:latin typeface="IntelOne Text" panose="020B0503020203020204" pitchFamily="34" charset="77"/>
                <a:ea typeface="Intel Clear Light" panose="020B0404020203020204" pitchFamily="34" charset="0"/>
                <a:cs typeface="Intel Clear Light" panose="020B0404020203020204" pitchFamily="34" charset="0"/>
              </a:endParaRPr>
            </a:p>
          </p:txBody>
        </p:sp>
        <p:sp>
          <p:nvSpPr>
            <p:cNvPr id="104" name="Arrow: Chevron 323">
              <a:extLst>
                <a:ext uri="{FF2B5EF4-FFF2-40B4-BE49-F238E27FC236}">
                  <a16:creationId xmlns:a16="http://schemas.microsoft.com/office/drawing/2014/main" id="{C922067A-2893-AF48-A8CE-C15AAE6EF83A}"/>
                </a:ext>
              </a:extLst>
            </p:cNvPr>
            <p:cNvSpPr/>
            <p:nvPr/>
          </p:nvSpPr>
          <p:spPr>
            <a:xfrm>
              <a:off x="7467600" y="2911641"/>
              <a:ext cx="457200" cy="457200"/>
            </a:xfrm>
            <a:prstGeom prst="chevron">
              <a:avLst>
                <a:gd name="adj" fmla="val 0"/>
              </a:avLst>
            </a:prstGeom>
            <a:solidFill>
              <a:srgbClr val="00C7FD"/>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IntelOne Text" panose="020B0503020203020204" pitchFamily="34" charset="77"/>
                  <a:cs typeface="Arial"/>
                </a:rPr>
                <a:t>3</a:t>
              </a:r>
            </a:p>
          </p:txBody>
        </p:sp>
      </p:grpSp>
      <p:pic>
        <p:nvPicPr>
          <p:cNvPr id="105" name="Picture 104">
            <a:extLst>
              <a:ext uri="{FF2B5EF4-FFF2-40B4-BE49-F238E27FC236}">
                <a16:creationId xmlns:a16="http://schemas.microsoft.com/office/drawing/2014/main" id="{3F14CBB3-43F4-6441-AC65-A3EBEA95341E}"/>
              </a:ext>
            </a:extLst>
          </p:cNvPr>
          <p:cNvPicPr>
            <a:picLocks noChangeAspect="1"/>
          </p:cNvPicPr>
          <p:nvPr/>
        </p:nvPicPr>
        <p:blipFill>
          <a:blip r:embed="rId9"/>
          <a:stretch>
            <a:fillRect/>
          </a:stretch>
        </p:blipFill>
        <p:spPr>
          <a:xfrm>
            <a:off x="7705032" y="3268968"/>
            <a:ext cx="1755980" cy="357149"/>
          </a:xfrm>
          <a:prstGeom prst="rect">
            <a:avLst/>
          </a:prstGeom>
        </p:spPr>
      </p:pic>
      <p:cxnSp>
        <p:nvCxnSpPr>
          <p:cNvPr id="115" name="Google Shape;92;p16">
            <a:extLst>
              <a:ext uri="{FF2B5EF4-FFF2-40B4-BE49-F238E27FC236}">
                <a16:creationId xmlns:a16="http://schemas.microsoft.com/office/drawing/2014/main" id="{4C413AFF-3A24-794F-89ED-841A2997434E}"/>
              </a:ext>
            </a:extLst>
          </p:cNvPr>
          <p:cNvCxnSpPr>
            <a:cxnSpLocks/>
          </p:cNvCxnSpPr>
          <p:nvPr/>
        </p:nvCxnSpPr>
        <p:spPr>
          <a:xfrm flipH="1">
            <a:off x="6088663" y="5420501"/>
            <a:ext cx="4988719" cy="0"/>
          </a:xfrm>
          <a:prstGeom prst="straightConnector1">
            <a:avLst/>
          </a:prstGeom>
          <a:noFill/>
          <a:ln w="12700" cap="flat" cmpd="sng">
            <a:solidFill>
              <a:srgbClr val="FFFFFF"/>
            </a:solidFill>
            <a:prstDash val="solid"/>
            <a:round/>
            <a:headEnd type="none" w="med" len="med"/>
            <a:tailEnd type="none" w="med" len="med"/>
          </a:ln>
        </p:spPr>
      </p:cxnSp>
      <p:cxnSp>
        <p:nvCxnSpPr>
          <p:cNvPr id="113" name="Google Shape;92;p16">
            <a:extLst>
              <a:ext uri="{FF2B5EF4-FFF2-40B4-BE49-F238E27FC236}">
                <a16:creationId xmlns:a16="http://schemas.microsoft.com/office/drawing/2014/main" id="{74828ADC-540E-EB4C-80C9-2FB37DA6ED35}"/>
              </a:ext>
            </a:extLst>
          </p:cNvPr>
          <p:cNvCxnSpPr>
            <a:cxnSpLocks/>
          </p:cNvCxnSpPr>
          <p:nvPr/>
        </p:nvCxnSpPr>
        <p:spPr>
          <a:xfrm flipH="1">
            <a:off x="6935652" y="4088889"/>
            <a:ext cx="3309622" cy="0"/>
          </a:xfrm>
          <a:prstGeom prst="straightConnector1">
            <a:avLst/>
          </a:prstGeom>
          <a:noFill/>
          <a:ln w="12700" cap="flat" cmpd="sng">
            <a:solidFill>
              <a:schemeClr val="accent2"/>
            </a:solidFill>
            <a:prstDash val="solid"/>
            <a:round/>
            <a:headEnd type="none" w="med" len="med"/>
            <a:tailEnd type="none" w="med" len="med"/>
          </a:ln>
        </p:spPr>
      </p:cxnSp>
      <p:grpSp>
        <p:nvGrpSpPr>
          <p:cNvPr id="164" name="Group 163">
            <a:extLst>
              <a:ext uri="{FF2B5EF4-FFF2-40B4-BE49-F238E27FC236}">
                <a16:creationId xmlns:a16="http://schemas.microsoft.com/office/drawing/2014/main" id="{882D3B42-B4B2-4C46-AD99-E73169DF657F}"/>
              </a:ext>
            </a:extLst>
          </p:cNvPr>
          <p:cNvGrpSpPr/>
          <p:nvPr/>
        </p:nvGrpSpPr>
        <p:grpSpPr>
          <a:xfrm>
            <a:off x="6757719" y="4084026"/>
            <a:ext cx="3665489" cy="400749"/>
            <a:chOff x="5692490" y="4187723"/>
            <a:chExt cx="3665489" cy="400749"/>
          </a:xfrm>
        </p:grpSpPr>
        <p:grpSp>
          <p:nvGrpSpPr>
            <p:cNvPr id="126" name="Group 125">
              <a:extLst>
                <a:ext uri="{FF2B5EF4-FFF2-40B4-BE49-F238E27FC236}">
                  <a16:creationId xmlns:a16="http://schemas.microsoft.com/office/drawing/2014/main" id="{046CEA1C-B485-6B47-91CD-27CD60AD9887}"/>
                </a:ext>
              </a:extLst>
            </p:cNvPr>
            <p:cNvGrpSpPr/>
            <p:nvPr/>
          </p:nvGrpSpPr>
          <p:grpSpPr>
            <a:xfrm>
              <a:off x="5692490" y="4187723"/>
              <a:ext cx="355867" cy="400749"/>
              <a:chOff x="6601941" y="3976167"/>
              <a:chExt cx="355867" cy="527067"/>
            </a:xfrm>
          </p:grpSpPr>
          <p:cxnSp>
            <p:nvCxnSpPr>
              <p:cNvPr id="120" name="Google Shape;131;p16">
                <a:extLst>
                  <a:ext uri="{FF2B5EF4-FFF2-40B4-BE49-F238E27FC236}">
                    <a16:creationId xmlns:a16="http://schemas.microsoft.com/office/drawing/2014/main" id="{C88882D7-E46C-BC41-ADD4-85489F49DBFB}"/>
                  </a:ext>
                </a:extLst>
              </p:cNvPr>
              <p:cNvCxnSpPr>
                <a:cxnSpLocks/>
              </p:cNvCxnSpPr>
              <p:nvPr/>
            </p:nvCxnSpPr>
            <p:spPr>
              <a:xfrm>
                <a:off x="6779874" y="3976167"/>
                <a:ext cx="0" cy="274320"/>
              </a:xfrm>
              <a:prstGeom prst="straightConnector1">
                <a:avLst/>
              </a:prstGeom>
              <a:noFill/>
              <a:ln w="12700" cap="flat" cmpd="sng">
                <a:solidFill>
                  <a:schemeClr val="accent2"/>
                </a:solidFill>
                <a:prstDash val="solid"/>
                <a:round/>
                <a:headEnd type="none" w="med" len="med"/>
                <a:tailEnd type="stealth" w="med" len="med"/>
              </a:ln>
            </p:spPr>
          </p:cxnSp>
          <p:sp>
            <p:nvSpPr>
              <p:cNvPr id="123" name="TextBox 122">
                <a:extLst>
                  <a:ext uri="{FF2B5EF4-FFF2-40B4-BE49-F238E27FC236}">
                    <a16:creationId xmlns:a16="http://schemas.microsoft.com/office/drawing/2014/main" id="{66BE486E-E7E4-7940-86BA-D21219DF7CD7}"/>
                  </a:ext>
                </a:extLst>
              </p:cNvPr>
              <p:cNvSpPr txBox="1"/>
              <p:nvPr/>
            </p:nvSpPr>
            <p:spPr>
              <a:xfrm>
                <a:off x="6601941" y="4318568"/>
                <a:ext cx="355867" cy="184666"/>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C7FD"/>
                    </a:solidFill>
                    <a:effectLst/>
                    <a:uLnTx/>
                    <a:uFillTx/>
                    <a:latin typeface="IntelOne Text" panose="020B0503020203020204" pitchFamily="34" charset="77"/>
                    <a:cs typeface="Arial"/>
                    <a:sym typeface="Helvetica Neue"/>
                  </a:rPr>
                  <a:t>CPU</a:t>
                </a:r>
              </a:p>
            </p:txBody>
          </p:sp>
        </p:grpSp>
        <p:grpSp>
          <p:nvGrpSpPr>
            <p:cNvPr id="127" name="Group 126">
              <a:extLst>
                <a:ext uri="{FF2B5EF4-FFF2-40B4-BE49-F238E27FC236}">
                  <a16:creationId xmlns:a16="http://schemas.microsoft.com/office/drawing/2014/main" id="{D2C3E5FB-B47B-B34B-B027-7FDB56E357C6}"/>
                </a:ext>
              </a:extLst>
            </p:cNvPr>
            <p:cNvGrpSpPr/>
            <p:nvPr/>
          </p:nvGrpSpPr>
          <p:grpSpPr>
            <a:xfrm>
              <a:off x="9002112" y="4187723"/>
              <a:ext cx="355867" cy="400749"/>
              <a:chOff x="6601941" y="3976167"/>
              <a:chExt cx="355867" cy="527067"/>
            </a:xfrm>
          </p:grpSpPr>
          <p:cxnSp>
            <p:nvCxnSpPr>
              <p:cNvPr id="128" name="Google Shape;131;p16">
                <a:extLst>
                  <a:ext uri="{FF2B5EF4-FFF2-40B4-BE49-F238E27FC236}">
                    <a16:creationId xmlns:a16="http://schemas.microsoft.com/office/drawing/2014/main" id="{038BF932-7B2C-E349-9BBA-02BE30D21C3B}"/>
                  </a:ext>
                </a:extLst>
              </p:cNvPr>
              <p:cNvCxnSpPr>
                <a:cxnSpLocks/>
              </p:cNvCxnSpPr>
              <p:nvPr/>
            </p:nvCxnSpPr>
            <p:spPr>
              <a:xfrm>
                <a:off x="6779874" y="3976167"/>
                <a:ext cx="0" cy="274320"/>
              </a:xfrm>
              <a:prstGeom prst="straightConnector1">
                <a:avLst/>
              </a:prstGeom>
              <a:noFill/>
              <a:ln w="12700" cap="flat" cmpd="sng">
                <a:solidFill>
                  <a:schemeClr val="accent2"/>
                </a:solidFill>
                <a:prstDash val="solid"/>
                <a:round/>
                <a:headEnd type="none" w="med" len="med"/>
                <a:tailEnd type="stealth" w="med" len="med"/>
              </a:ln>
            </p:spPr>
          </p:cxnSp>
          <p:sp>
            <p:nvSpPr>
              <p:cNvPr id="129" name="TextBox 128">
                <a:extLst>
                  <a:ext uri="{FF2B5EF4-FFF2-40B4-BE49-F238E27FC236}">
                    <a16:creationId xmlns:a16="http://schemas.microsoft.com/office/drawing/2014/main" id="{509D0DD7-367A-1449-B7CA-519F321CA4C9}"/>
                  </a:ext>
                </a:extLst>
              </p:cNvPr>
              <p:cNvSpPr txBox="1"/>
              <p:nvPr/>
            </p:nvSpPr>
            <p:spPr>
              <a:xfrm>
                <a:off x="6601941" y="4318568"/>
                <a:ext cx="355867" cy="184666"/>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C7FD"/>
                    </a:solidFill>
                    <a:effectLst/>
                    <a:uLnTx/>
                    <a:uFillTx/>
                    <a:latin typeface="IntelOne Text" panose="020B0503020203020204" pitchFamily="34" charset="77"/>
                    <a:cs typeface="Arial"/>
                    <a:sym typeface="Helvetica Neue"/>
                  </a:rPr>
                  <a:t>VPU</a:t>
                </a:r>
              </a:p>
            </p:txBody>
          </p:sp>
        </p:grpSp>
        <p:grpSp>
          <p:nvGrpSpPr>
            <p:cNvPr id="130" name="Group 129">
              <a:extLst>
                <a:ext uri="{FF2B5EF4-FFF2-40B4-BE49-F238E27FC236}">
                  <a16:creationId xmlns:a16="http://schemas.microsoft.com/office/drawing/2014/main" id="{03E46BB9-D8A8-E447-AE82-91327F40B499}"/>
                </a:ext>
              </a:extLst>
            </p:cNvPr>
            <p:cNvGrpSpPr/>
            <p:nvPr/>
          </p:nvGrpSpPr>
          <p:grpSpPr>
            <a:xfrm>
              <a:off x="6783408" y="4187723"/>
              <a:ext cx="355867" cy="400749"/>
              <a:chOff x="6601941" y="3976167"/>
              <a:chExt cx="355867" cy="527067"/>
            </a:xfrm>
          </p:grpSpPr>
          <p:cxnSp>
            <p:nvCxnSpPr>
              <p:cNvPr id="131" name="Google Shape;131;p16">
                <a:extLst>
                  <a:ext uri="{FF2B5EF4-FFF2-40B4-BE49-F238E27FC236}">
                    <a16:creationId xmlns:a16="http://schemas.microsoft.com/office/drawing/2014/main" id="{C7126258-1FA0-E24E-A045-BEE1D4FE2869}"/>
                  </a:ext>
                </a:extLst>
              </p:cNvPr>
              <p:cNvCxnSpPr>
                <a:cxnSpLocks/>
              </p:cNvCxnSpPr>
              <p:nvPr/>
            </p:nvCxnSpPr>
            <p:spPr>
              <a:xfrm>
                <a:off x="6779874" y="3976167"/>
                <a:ext cx="0" cy="274320"/>
              </a:xfrm>
              <a:prstGeom prst="straightConnector1">
                <a:avLst/>
              </a:prstGeom>
              <a:noFill/>
              <a:ln w="12700" cap="flat" cmpd="sng">
                <a:solidFill>
                  <a:schemeClr val="accent2"/>
                </a:solidFill>
                <a:prstDash val="solid"/>
                <a:round/>
                <a:headEnd type="none" w="med" len="med"/>
                <a:tailEnd type="stealth" w="med" len="med"/>
              </a:ln>
            </p:spPr>
          </p:cxnSp>
          <p:sp>
            <p:nvSpPr>
              <p:cNvPr id="132" name="TextBox 131">
                <a:extLst>
                  <a:ext uri="{FF2B5EF4-FFF2-40B4-BE49-F238E27FC236}">
                    <a16:creationId xmlns:a16="http://schemas.microsoft.com/office/drawing/2014/main" id="{D885F0B9-1570-3A4F-B127-48FFECD42A41}"/>
                  </a:ext>
                </a:extLst>
              </p:cNvPr>
              <p:cNvSpPr txBox="1"/>
              <p:nvPr/>
            </p:nvSpPr>
            <p:spPr>
              <a:xfrm>
                <a:off x="6601941" y="4318568"/>
                <a:ext cx="355867" cy="184666"/>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C7FD"/>
                    </a:solidFill>
                    <a:effectLst/>
                    <a:uLnTx/>
                    <a:uFillTx/>
                    <a:latin typeface="IntelOne Text" panose="020B0503020203020204" pitchFamily="34" charset="77"/>
                    <a:cs typeface="Arial"/>
                    <a:sym typeface="Helvetica Neue"/>
                  </a:rPr>
                  <a:t>GPU</a:t>
                </a:r>
              </a:p>
            </p:txBody>
          </p:sp>
        </p:grpSp>
        <p:grpSp>
          <p:nvGrpSpPr>
            <p:cNvPr id="133" name="Group 132">
              <a:extLst>
                <a:ext uri="{FF2B5EF4-FFF2-40B4-BE49-F238E27FC236}">
                  <a16:creationId xmlns:a16="http://schemas.microsoft.com/office/drawing/2014/main" id="{18DB8DA1-0291-4643-8B35-8A91E702A4CE}"/>
                </a:ext>
              </a:extLst>
            </p:cNvPr>
            <p:cNvGrpSpPr/>
            <p:nvPr/>
          </p:nvGrpSpPr>
          <p:grpSpPr>
            <a:xfrm>
              <a:off x="7874326" y="4187723"/>
              <a:ext cx="392736" cy="400749"/>
              <a:chOff x="6583507" y="3976167"/>
              <a:chExt cx="392736" cy="527067"/>
            </a:xfrm>
          </p:grpSpPr>
          <p:cxnSp>
            <p:nvCxnSpPr>
              <p:cNvPr id="134" name="Google Shape;131;p16">
                <a:extLst>
                  <a:ext uri="{FF2B5EF4-FFF2-40B4-BE49-F238E27FC236}">
                    <a16:creationId xmlns:a16="http://schemas.microsoft.com/office/drawing/2014/main" id="{2CBF053F-DD96-F04D-B04D-1D6BDE91060B}"/>
                  </a:ext>
                </a:extLst>
              </p:cNvPr>
              <p:cNvCxnSpPr>
                <a:cxnSpLocks/>
              </p:cNvCxnSpPr>
              <p:nvPr/>
            </p:nvCxnSpPr>
            <p:spPr>
              <a:xfrm>
                <a:off x="6779874" y="3976167"/>
                <a:ext cx="0" cy="274320"/>
              </a:xfrm>
              <a:prstGeom prst="straightConnector1">
                <a:avLst/>
              </a:prstGeom>
              <a:noFill/>
              <a:ln w="12700" cap="flat" cmpd="sng">
                <a:solidFill>
                  <a:schemeClr val="accent2"/>
                </a:solidFill>
                <a:prstDash val="solid"/>
                <a:round/>
                <a:headEnd type="none" w="med" len="med"/>
                <a:tailEnd type="stealth" w="med" len="med"/>
              </a:ln>
            </p:spPr>
          </p:cxnSp>
          <p:sp>
            <p:nvSpPr>
              <p:cNvPr id="135" name="TextBox 134">
                <a:extLst>
                  <a:ext uri="{FF2B5EF4-FFF2-40B4-BE49-F238E27FC236}">
                    <a16:creationId xmlns:a16="http://schemas.microsoft.com/office/drawing/2014/main" id="{B77B7C81-A1C6-984C-AFF9-A5F6F6296989}"/>
                  </a:ext>
                </a:extLst>
              </p:cNvPr>
              <p:cNvSpPr txBox="1"/>
              <p:nvPr/>
            </p:nvSpPr>
            <p:spPr>
              <a:xfrm>
                <a:off x="6583507" y="4318568"/>
                <a:ext cx="392736" cy="184666"/>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C7FD"/>
                    </a:solidFill>
                    <a:effectLst/>
                    <a:uLnTx/>
                    <a:uFillTx/>
                    <a:latin typeface="IntelOne Text" panose="020B0503020203020204" pitchFamily="34" charset="77"/>
                    <a:cs typeface="Arial"/>
                    <a:sym typeface="Helvetica Neue"/>
                  </a:rPr>
                  <a:t>iGPU</a:t>
                </a:r>
                <a:endParaRPr kumimoji="0" lang="en-US" sz="1200" b="0" i="0" u="none" strike="noStrike" kern="1200" cap="none" spc="0" normalizeH="0" baseline="0" noProof="0">
                  <a:ln>
                    <a:noFill/>
                  </a:ln>
                  <a:solidFill>
                    <a:srgbClr val="00C7FD"/>
                  </a:solidFill>
                  <a:effectLst/>
                  <a:uLnTx/>
                  <a:uFillTx/>
                  <a:latin typeface="IntelOne Text" panose="020B0503020203020204" pitchFamily="34" charset="77"/>
                  <a:cs typeface="Arial"/>
                  <a:sym typeface="Helvetica Neue"/>
                </a:endParaRPr>
              </a:p>
            </p:txBody>
          </p:sp>
        </p:grpSp>
      </p:grpSp>
      <p:cxnSp>
        <p:nvCxnSpPr>
          <p:cNvPr id="107" name="Google Shape;92;p16">
            <a:extLst>
              <a:ext uri="{FF2B5EF4-FFF2-40B4-BE49-F238E27FC236}">
                <a16:creationId xmlns:a16="http://schemas.microsoft.com/office/drawing/2014/main" id="{ACB186C2-B9CA-424D-BC32-F9E2141B95CE}"/>
              </a:ext>
            </a:extLst>
          </p:cNvPr>
          <p:cNvCxnSpPr>
            <a:cxnSpLocks/>
          </p:cNvCxnSpPr>
          <p:nvPr/>
        </p:nvCxnSpPr>
        <p:spPr>
          <a:xfrm>
            <a:off x="11395367" y="2738841"/>
            <a:ext cx="0" cy="237115"/>
          </a:xfrm>
          <a:prstGeom prst="straightConnector1">
            <a:avLst/>
          </a:prstGeom>
          <a:noFill/>
          <a:ln w="12700" cap="flat" cmpd="sng">
            <a:solidFill>
              <a:srgbClr val="FFFFFF"/>
            </a:solidFill>
            <a:prstDash val="solid"/>
            <a:round/>
            <a:headEnd type="none" w="med" len="med"/>
            <a:tailEnd type="none" w="med" len="med"/>
          </a:ln>
        </p:spPr>
      </p:cxnSp>
      <p:cxnSp>
        <p:nvCxnSpPr>
          <p:cNvPr id="109" name="Google Shape;92;p16">
            <a:extLst>
              <a:ext uri="{FF2B5EF4-FFF2-40B4-BE49-F238E27FC236}">
                <a16:creationId xmlns:a16="http://schemas.microsoft.com/office/drawing/2014/main" id="{AB04CB0A-4A9A-2B4E-A3DC-7A79591C5EA7}"/>
              </a:ext>
            </a:extLst>
          </p:cNvPr>
          <p:cNvCxnSpPr>
            <a:cxnSpLocks/>
          </p:cNvCxnSpPr>
          <p:nvPr/>
        </p:nvCxnSpPr>
        <p:spPr>
          <a:xfrm flipH="1">
            <a:off x="5722782" y="2975956"/>
            <a:ext cx="5671819" cy="0"/>
          </a:xfrm>
          <a:prstGeom prst="straightConnector1">
            <a:avLst/>
          </a:prstGeom>
          <a:noFill/>
          <a:ln w="12700" cap="flat" cmpd="sng">
            <a:solidFill>
              <a:srgbClr val="FFFFFF"/>
            </a:solidFill>
            <a:prstDash val="solid"/>
            <a:round/>
            <a:headEnd type="none" w="med" len="med"/>
            <a:tailEnd type="none" w="med" len="med"/>
          </a:ln>
        </p:spPr>
      </p:cxnSp>
      <p:cxnSp>
        <p:nvCxnSpPr>
          <p:cNvPr id="147" name="Google Shape;92;p16">
            <a:extLst>
              <a:ext uri="{FF2B5EF4-FFF2-40B4-BE49-F238E27FC236}">
                <a16:creationId xmlns:a16="http://schemas.microsoft.com/office/drawing/2014/main" id="{58D50833-7AB8-1743-82B4-116D5360B0AB}"/>
              </a:ext>
            </a:extLst>
          </p:cNvPr>
          <p:cNvCxnSpPr>
            <a:cxnSpLocks/>
          </p:cNvCxnSpPr>
          <p:nvPr/>
        </p:nvCxnSpPr>
        <p:spPr>
          <a:xfrm>
            <a:off x="10449937" y="2738841"/>
            <a:ext cx="0" cy="237115"/>
          </a:xfrm>
          <a:prstGeom prst="straightConnector1">
            <a:avLst/>
          </a:prstGeom>
          <a:noFill/>
          <a:ln w="12700" cap="flat" cmpd="sng">
            <a:solidFill>
              <a:srgbClr val="FFFFFF"/>
            </a:solidFill>
            <a:prstDash val="solid"/>
            <a:round/>
            <a:headEnd type="none" w="med" len="med"/>
            <a:tailEnd type="none" w="med" len="med"/>
          </a:ln>
        </p:spPr>
      </p:cxnSp>
      <p:cxnSp>
        <p:nvCxnSpPr>
          <p:cNvPr id="148" name="Google Shape;92;p16">
            <a:extLst>
              <a:ext uri="{FF2B5EF4-FFF2-40B4-BE49-F238E27FC236}">
                <a16:creationId xmlns:a16="http://schemas.microsoft.com/office/drawing/2014/main" id="{4628A102-DFAB-ED45-BB51-789706008CD3}"/>
              </a:ext>
            </a:extLst>
          </p:cNvPr>
          <p:cNvCxnSpPr>
            <a:cxnSpLocks/>
          </p:cNvCxnSpPr>
          <p:nvPr/>
        </p:nvCxnSpPr>
        <p:spPr>
          <a:xfrm>
            <a:off x="9504506" y="2738841"/>
            <a:ext cx="0" cy="237115"/>
          </a:xfrm>
          <a:prstGeom prst="straightConnector1">
            <a:avLst/>
          </a:prstGeom>
          <a:noFill/>
          <a:ln w="12700" cap="flat" cmpd="sng">
            <a:solidFill>
              <a:srgbClr val="FFFFFF"/>
            </a:solidFill>
            <a:prstDash val="solid"/>
            <a:round/>
            <a:headEnd type="none" w="med" len="med"/>
            <a:tailEnd type="none" w="med" len="med"/>
          </a:ln>
        </p:spPr>
      </p:cxnSp>
      <p:cxnSp>
        <p:nvCxnSpPr>
          <p:cNvPr id="149" name="Google Shape;92;p16">
            <a:extLst>
              <a:ext uri="{FF2B5EF4-FFF2-40B4-BE49-F238E27FC236}">
                <a16:creationId xmlns:a16="http://schemas.microsoft.com/office/drawing/2014/main" id="{2AAA1DC2-C598-D540-816E-5B1F72E119E4}"/>
              </a:ext>
            </a:extLst>
          </p:cNvPr>
          <p:cNvCxnSpPr>
            <a:cxnSpLocks/>
          </p:cNvCxnSpPr>
          <p:nvPr/>
        </p:nvCxnSpPr>
        <p:spPr>
          <a:xfrm>
            <a:off x="7613644" y="2738841"/>
            <a:ext cx="0" cy="237115"/>
          </a:xfrm>
          <a:prstGeom prst="straightConnector1">
            <a:avLst/>
          </a:prstGeom>
          <a:noFill/>
          <a:ln w="12700" cap="flat" cmpd="sng">
            <a:solidFill>
              <a:srgbClr val="FFFFFF"/>
            </a:solidFill>
            <a:prstDash val="solid"/>
            <a:round/>
            <a:headEnd type="none" w="med" len="med"/>
            <a:tailEnd type="none" w="med" len="med"/>
          </a:ln>
        </p:spPr>
      </p:cxnSp>
      <p:cxnSp>
        <p:nvCxnSpPr>
          <p:cNvPr id="150" name="Google Shape;92;p16">
            <a:extLst>
              <a:ext uri="{FF2B5EF4-FFF2-40B4-BE49-F238E27FC236}">
                <a16:creationId xmlns:a16="http://schemas.microsoft.com/office/drawing/2014/main" id="{985A86F3-EAEA-D54B-A90A-4B92F9655813}"/>
              </a:ext>
            </a:extLst>
          </p:cNvPr>
          <p:cNvCxnSpPr>
            <a:cxnSpLocks/>
          </p:cNvCxnSpPr>
          <p:nvPr/>
        </p:nvCxnSpPr>
        <p:spPr>
          <a:xfrm>
            <a:off x="6668213" y="2738841"/>
            <a:ext cx="0" cy="237115"/>
          </a:xfrm>
          <a:prstGeom prst="straightConnector1">
            <a:avLst/>
          </a:prstGeom>
          <a:noFill/>
          <a:ln w="12700" cap="flat" cmpd="sng">
            <a:solidFill>
              <a:srgbClr val="FFFFFF"/>
            </a:solidFill>
            <a:prstDash val="solid"/>
            <a:round/>
            <a:headEnd type="none" w="med" len="med"/>
            <a:tailEnd type="none" w="med" len="med"/>
          </a:ln>
        </p:spPr>
      </p:cxnSp>
      <p:cxnSp>
        <p:nvCxnSpPr>
          <p:cNvPr id="151" name="Google Shape;92;p16">
            <a:extLst>
              <a:ext uri="{FF2B5EF4-FFF2-40B4-BE49-F238E27FC236}">
                <a16:creationId xmlns:a16="http://schemas.microsoft.com/office/drawing/2014/main" id="{917317C8-C123-5543-B3C4-FAE0F8FF90DC}"/>
              </a:ext>
            </a:extLst>
          </p:cNvPr>
          <p:cNvCxnSpPr>
            <a:cxnSpLocks/>
          </p:cNvCxnSpPr>
          <p:nvPr/>
        </p:nvCxnSpPr>
        <p:spPr>
          <a:xfrm>
            <a:off x="5722782" y="2738841"/>
            <a:ext cx="0" cy="237115"/>
          </a:xfrm>
          <a:prstGeom prst="straightConnector1">
            <a:avLst/>
          </a:prstGeom>
          <a:noFill/>
          <a:ln w="12700" cap="flat" cmpd="sng">
            <a:solidFill>
              <a:srgbClr val="FFFFFF"/>
            </a:solidFill>
            <a:prstDash val="solid"/>
            <a:round/>
            <a:headEnd type="none" w="med" len="med"/>
            <a:tailEnd type="none" w="med" len="med"/>
          </a:ln>
        </p:spPr>
      </p:cxnSp>
      <p:sp>
        <p:nvSpPr>
          <p:cNvPr id="159" name="TextBox 158">
            <a:extLst>
              <a:ext uri="{FF2B5EF4-FFF2-40B4-BE49-F238E27FC236}">
                <a16:creationId xmlns:a16="http://schemas.microsoft.com/office/drawing/2014/main" id="{D0D57EEE-E0E3-264F-AAAE-61C179D8D710}"/>
              </a:ext>
            </a:extLst>
          </p:cNvPr>
          <p:cNvSpPr txBox="1"/>
          <p:nvPr/>
        </p:nvSpPr>
        <p:spPr>
          <a:xfrm>
            <a:off x="7716597" y="3645678"/>
            <a:ext cx="1732847" cy="184666"/>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C7FD"/>
                </a:solidFill>
                <a:effectLst/>
                <a:uLnTx/>
                <a:uFillTx/>
                <a:latin typeface="IntelOne Text Light" panose="020B0403020203020204" pitchFamily="34" charset="77"/>
                <a:cs typeface="Arial"/>
                <a:sym typeface="Helvetica Neue"/>
              </a:rPr>
              <a:t>optimized performance</a:t>
            </a:r>
          </a:p>
        </p:txBody>
      </p:sp>
      <p:grpSp>
        <p:nvGrpSpPr>
          <p:cNvPr id="161" name="Group 160">
            <a:extLst>
              <a:ext uri="{FF2B5EF4-FFF2-40B4-BE49-F238E27FC236}">
                <a16:creationId xmlns:a16="http://schemas.microsoft.com/office/drawing/2014/main" id="{FAF4CD22-7706-2748-947A-8C5F6E69DCC3}"/>
              </a:ext>
            </a:extLst>
          </p:cNvPr>
          <p:cNvGrpSpPr/>
          <p:nvPr/>
        </p:nvGrpSpPr>
        <p:grpSpPr>
          <a:xfrm>
            <a:off x="6255200" y="4632987"/>
            <a:ext cx="4655640" cy="543947"/>
            <a:chOff x="5561208" y="4826596"/>
            <a:chExt cx="3913170" cy="457200"/>
          </a:xfrm>
        </p:grpSpPr>
        <p:pic>
          <p:nvPicPr>
            <p:cNvPr id="87" name="Picture 86">
              <a:extLst>
                <a:ext uri="{FF2B5EF4-FFF2-40B4-BE49-F238E27FC236}">
                  <a16:creationId xmlns:a16="http://schemas.microsoft.com/office/drawing/2014/main" id="{6B70EC37-BD94-48D3-87AF-1C3D9CE2F537}"/>
                </a:ext>
              </a:extLst>
            </p:cNvPr>
            <p:cNvPicPr>
              <a:picLocks noChangeAspect="1"/>
            </p:cNvPicPr>
            <p:nvPr/>
          </p:nvPicPr>
          <p:blipFill>
            <a:blip r:embed="rId10"/>
            <a:stretch>
              <a:fillRect/>
            </a:stretch>
          </p:blipFill>
          <p:spPr>
            <a:xfrm>
              <a:off x="5561208" y="4826596"/>
              <a:ext cx="457200" cy="457200"/>
            </a:xfrm>
            <a:prstGeom prst="rect">
              <a:avLst/>
            </a:prstGeom>
          </p:spPr>
        </p:pic>
        <p:pic>
          <p:nvPicPr>
            <p:cNvPr id="88" name="Picture 87">
              <a:extLst>
                <a:ext uri="{FF2B5EF4-FFF2-40B4-BE49-F238E27FC236}">
                  <a16:creationId xmlns:a16="http://schemas.microsoft.com/office/drawing/2014/main" id="{5E8AE35A-3582-42DC-B568-DE74A27F52D4}"/>
                </a:ext>
              </a:extLst>
            </p:cNvPr>
            <p:cNvPicPr>
              <a:picLocks noChangeAspect="1"/>
            </p:cNvPicPr>
            <p:nvPr/>
          </p:nvPicPr>
          <p:blipFill>
            <a:blip r:embed="rId11"/>
            <a:stretch>
              <a:fillRect/>
            </a:stretch>
          </p:blipFill>
          <p:spPr>
            <a:xfrm>
              <a:off x="6945802" y="4826596"/>
              <a:ext cx="457200" cy="457200"/>
            </a:xfrm>
            <a:prstGeom prst="rect">
              <a:avLst/>
            </a:prstGeom>
          </p:spPr>
        </p:pic>
        <p:pic>
          <p:nvPicPr>
            <p:cNvPr id="60" name="Picture 59">
              <a:extLst>
                <a:ext uri="{FF2B5EF4-FFF2-40B4-BE49-F238E27FC236}">
                  <a16:creationId xmlns:a16="http://schemas.microsoft.com/office/drawing/2014/main" id="{0796CA19-D07E-4B2E-BE01-5B032CBA828D}"/>
                </a:ext>
              </a:extLst>
            </p:cNvPr>
            <p:cNvPicPr>
              <a:picLocks noChangeAspect="1"/>
            </p:cNvPicPr>
            <p:nvPr/>
          </p:nvPicPr>
          <p:blipFill>
            <a:blip r:embed="rId12"/>
            <a:stretch>
              <a:fillRect/>
            </a:stretch>
          </p:blipFill>
          <p:spPr>
            <a:xfrm>
              <a:off x="7638099" y="4826596"/>
              <a:ext cx="457200" cy="457200"/>
            </a:xfrm>
            <a:prstGeom prst="rect">
              <a:avLst/>
            </a:prstGeom>
          </p:spPr>
        </p:pic>
        <p:pic>
          <p:nvPicPr>
            <p:cNvPr id="61" name="Picture 60" descr="Graphical user interface, application&#10;&#10;Description automatically generated">
              <a:extLst>
                <a:ext uri="{FF2B5EF4-FFF2-40B4-BE49-F238E27FC236}">
                  <a16:creationId xmlns:a16="http://schemas.microsoft.com/office/drawing/2014/main" id="{28EAA81E-96E4-4FEE-82E3-A75FFE95E7ED}"/>
                </a:ext>
              </a:extLst>
            </p:cNvPr>
            <p:cNvPicPr>
              <a:picLocks noChangeAspect="1"/>
            </p:cNvPicPr>
            <p:nvPr/>
          </p:nvPicPr>
          <p:blipFill>
            <a:blip r:embed="rId13"/>
            <a:stretch>
              <a:fillRect/>
            </a:stretch>
          </p:blipFill>
          <p:spPr>
            <a:xfrm>
              <a:off x="6253505" y="4826596"/>
              <a:ext cx="457200" cy="457200"/>
            </a:xfrm>
            <a:prstGeom prst="rect">
              <a:avLst/>
            </a:prstGeom>
          </p:spPr>
        </p:pic>
        <p:pic>
          <p:nvPicPr>
            <p:cNvPr id="106" name="Google Shape;109;p16">
              <a:extLst>
                <a:ext uri="{FF2B5EF4-FFF2-40B4-BE49-F238E27FC236}">
                  <a16:creationId xmlns:a16="http://schemas.microsoft.com/office/drawing/2014/main" id="{BBEC4DF7-F62B-4445-A1D3-A79E38FCF2EE}"/>
                </a:ext>
              </a:extLst>
            </p:cNvPr>
            <p:cNvPicPr>
              <a:picLocks noChangeAspect="1"/>
            </p:cNvPicPr>
            <p:nvPr/>
          </p:nvPicPr>
          <p:blipFill>
            <a:blip r:embed="rId14">
              <a:alphaModFix/>
            </a:blip>
            <a:stretch>
              <a:fillRect/>
            </a:stretch>
          </p:blipFill>
          <p:spPr>
            <a:xfrm>
              <a:off x="9017178" y="4826596"/>
              <a:ext cx="457200" cy="457200"/>
            </a:xfrm>
            <a:prstGeom prst="rect">
              <a:avLst/>
            </a:prstGeom>
            <a:noFill/>
            <a:ln>
              <a:noFill/>
            </a:ln>
          </p:spPr>
        </p:pic>
        <p:pic>
          <p:nvPicPr>
            <p:cNvPr id="160" name="Picture 159">
              <a:extLst>
                <a:ext uri="{FF2B5EF4-FFF2-40B4-BE49-F238E27FC236}">
                  <a16:creationId xmlns:a16="http://schemas.microsoft.com/office/drawing/2014/main" id="{18C9A651-50BE-644D-A68F-CA69A7C42CEA}"/>
                </a:ext>
              </a:extLst>
            </p:cNvPr>
            <p:cNvPicPr>
              <a:picLocks noChangeAspect="1"/>
            </p:cNvPicPr>
            <p:nvPr/>
          </p:nvPicPr>
          <p:blipFill>
            <a:blip r:embed="rId15"/>
            <a:stretch>
              <a:fillRect/>
            </a:stretch>
          </p:blipFill>
          <p:spPr>
            <a:xfrm>
              <a:off x="8332995" y="4826596"/>
              <a:ext cx="457200" cy="457200"/>
            </a:xfrm>
            <a:prstGeom prst="rect">
              <a:avLst/>
            </a:prstGeom>
          </p:spPr>
        </p:pic>
      </p:grpSp>
      <p:cxnSp>
        <p:nvCxnSpPr>
          <p:cNvPr id="57" name="Google Shape;131;p16">
            <a:extLst>
              <a:ext uri="{FF2B5EF4-FFF2-40B4-BE49-F238E27FC236}">
                <a16:creationId xmlns:a16="http://schemas.microsoft.com/office/drawing/2014/main" id="{16C981CB-A450-DD44-8222-013822093484}"/>
              </a:ext>
            </a:extLst>
          </p:cNvPr>
          <p:cNvCxnSpPr>
            <a:cxnSpLocks/>
          </p:cNvCxnSpPr>
          <p:nvPr/>
        </p:nvCxnSpPr>
        <p:spPr>
          <a:xfrm>
            <a:off x="8583022" y="5417498"/>
            <a:ext cx="0" cy="217852"/>
          </a:xfrm>
          <a:prstGeom prst="straightConnector1">
            <a:avLst/>
          </a:prstGeom>
          <a:noFill/>
          <a:ln w="12700" cap="flat" cmpd="sng">
            <a:solidFill>
              <a:srgbClr val="FFFFFF"/>
            </a:solidFill>
            <a:prstDash val="solid"/>
            <a:round/>
            <a:headEnd type="none" w="med" len="med"/>
            <a:tailEnd type="stealth" w="med" len="med"/>
          </a:ln>
        </p:spPr>
      </p:cxnSp>
      <p:grpSp>
        <p:nvGrpSpPr>
          <p:cNvPr id="13" name="Group 12">
            <a:extLst>
              <a:ext uri="{FF2B5EF4-FFF2-40B4-BE49-F238E27FC236}">
                <a16:creationId xmlns:a16="http://schemas.microsoft.com/office/drawing/2014/main" id="{E03FE9E7-0F5E-5844-ACB9-85FB997BED4C}"/>
              </a:ext>
            </a:extLst>
          </p:cNvPr>
          <p:cNvGrpSpPr/>
          <p:nvPr/>
        </p:nvGrpSpPr>
        <p:grpSpPr>
          <a:xfrm>
            <a:off x="7115480" y="2354424"/>
            <a:ext cx="989905" cy="397248"/>
            <a:chOff x="7363448" y="2081169"/>
            <a:chExt cx="989905" cy="397248"/>
          </a:xfrm>
        </p:grpSpPr>
        <p:pic>
          <p:nvPicPr>
            <p:cNvPr id="5" name="Picture 4">
              <a:extLst>
                <a:ext uri="{FF2B5EF4-FFF2-40B4-BE49-F238E27FC236}">
                  <a16:creationId xmlns:a16="http://schemas.microsoft.com/office/drawing/2014/main" id="{AE3CDFC6-5EDE-6441-8F5F-1CDAE038BB39}"/>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20815"/>
            <a:stretch/>
          </p:blipFill>
          <p:spPr>
            <a:xfrm>
              <a:off x="7363448" y="2081169"/>
              <a:ext cx="989905" cy="312624"/>
            </a:xfrm>
            <a:prstGeom prst="rect">
              <a:avLst/>
            </a:prstGeom>
          </p:spPr>
        </p:pic>
        <p:sp>
          <p:nvSpPr>
            <p:cNvPr id="67" name="TextBox 66">
              <a:extLst>
                <a:ext uri="{FF2B5EF4-FFF2-40B4-BE49-F238E27FC236}">
                  <a16:creationId xmlns:a16="http://schemas.microsoft.com/office/drawing/2014/main" id="{FD8E1F73-53A8-6447-9DD5-75A272DA334B}"/>
                </a:ext>
              </a:extLst>
            </p:cNvPr>
            <p:cNvSpPr txBox="1"/>
            <p:nvPr/>
          </p:nvSpPr>
          <p:spPr>
            <a:xfrm>
              <a:off x="7800747" y="2332223"/>
              <a:ext cx="549431" cy="1461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50" b="0" i="0" u="none" strike="noStrike" kern="300" cap="none" spc="40" normalizeH="0" baseline="0" noProof="0">
                  <a:ln>
                    <a:noFill/>
                  </a:ln>
                  <a:solidFill>
                    <a:srgbClr val="FFFFFF"/>
                  </a:solidFill>
                  <a:effectLst/>
                  <a:uLnTx/>
                  <a:uFillTx/>
                  <a:latin typeface="Arial"/>
                  <a:cs typeface="Arial"/>
                </a:rPr>
                <a:t>PaddlePaddle</a:t>
              </a:r>
            </a:p>
          </p:txBody>
        </p:sp>
      </p:grpSp>
      <p:cxnSp>
        <p:nvCxnSpPr>
          <p:cNvPr id="71" name="Google Shape;92;p16">
            <a:extLst>
              <a:ext uri="{FF2B5EF4-FFF2-40B4-BE49-F238E27FC236}">
                <a16:creationId xmlns:a16="http://schemas.microsoft.com/office/drawing/2014/main" id="{17E08BC6-4931-1844-8DCF-CE62E71E71B6}"/>
              </a:ext>
            </a:extLst>
          </p:cNvPr>
          <p:cNvCxnSpPr>
            <a:cxnSpLocks/>
          </p:cNvCxnSpPr>
          <p:nvPr/>
        </p:nvCxnSpPr>
        <p:spPr>
          <a:xfrm>
            <a:off x="8560995" y="2738841"/>
            <a:ext cx="0" cy="237115"/>
          </a:xfrm>
          <a:prstGeom prst="straightConnector1">
            <a:avLst/>
          </a:prstGeom>
          <a:noFill/>
          <a:ln w="127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9391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ntel_dark_30-3-30">
  <a:themeElements>
    <a:clrScheme name="Custom 10">
      <a:dk1>
        <a:srgbClr val="FFFFFF"/>
      </a:dk1>
      <a:lt1>
        <a:srgbClr val="525252"/>
      </a:lt1>
      <a:dk2>
        <a:srgbClr val="FFFFFF"/>
      </a:dk2>
      <a:lt2>
        <a:srgbClr val="004A86"/>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Custom 8">
      <a:majorFont>
        <a:latin typeface="IntelOne Text Light"/>
        <a:ea typeface="Arial"/>
        <a:cs typeface="Arial"/>
      </a:majorFont>
      <a:minorFont>
        <a:latin typeface="IntelOne Text"/>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intel_dark_30-3-30" id="{4E2899FD-ADB6-47F2-8F9A-50C9AE5B088F}" vid="{220A35CD-2BDC-4606-A859-A50ECFCDDE94}"/>
    </a:ext>
  </a:extLst>
</a:theme>
</file>

<file path=ppt/theme/theme2.xml><?xml version="1.0" encoding="utf-8"?>
<a:theme xmlns:a="http://schemas.openxmlformats.org/drawingml/2006/main" name="1_Intel-dark">
  <a:themeElements>
    <a:clrScheme name="Custom 10">
      <a:dk1>
        <a:srgbClr val="FFFFFF"/>
      </a:dk1>
      <a:lt1>
        <a:srgbClr val="525252"/>
      </a:lt1>
      <a:dk2>
        <a:srgbClr val="FFFFFF"/>
      </a:dk2>
      <a:lt2>
        <a:srgbClr val="004A86"/>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Custom 8">
      <a:majorFont>
        <a:latin typeface="IntelOne Text Light"/>
        <a:ea typeface="Arial"/>
        <a:cs typeface="Arial"/>
      </a:majorFont>
      <a:minorFont>
        <a:latin typeface="IntelOne Text"/>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Intel2020-Blue" id="{D9323E3A-118C-43A6-89C0-C96596E37B42}" vid="{AEA43C02-EC13-455A-B9B9-65B3CDA9AEAE}"/>
    </a:ext>
  </a:extLst>
</a:theme>
</file>

<file path=ppt/theme/theme3.xml><?xml version="1.0" encoding="utf-8"?>
<a:theme xmlns:a="http://schemas.openxmlformats.org/drawingml/2006/main" name="2_Intel-dark">
  <a:themeElements>
    <a:clrScheme name="Custom 10">
      <a:dk1>
        <a:srgbClr val="FFFFFF"/>
      </a:dk1>
      <a:lt1>
        <a:srgbClr val="525252"/>
      </a:lt1>
      <a:dk2>
        <a:srgbClr val="FFFFFF"/>
      </a:dk2>
      <a:lt2>
        <a:srgbClr val="004A86"/>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Custom 8">
      <a:majorFont>
        <a:latin typeface="IntelOne Text Light"/>
        <a:ea typeface="Arial"/>
        <a:cs typeface="Arial"/>
      </a:majorFont>
      <a:minorFont>
        <a:latin typeface="IntelOne Text"/>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Classic Tint 2">
      <a:srgbClr val="76CEFF"/>
    </a:custClr>
    <a:custClr name="Energy Tint 2">
      <a:srgbClr val="B4F0FF"/>
    </a:custClr>
    <a:custClr name="Carbon Tint 2">
      <a:srgbClr val="E9E9E9"/>
    </a:custClr>
    <a:custClr name="Steel Tint 2">
      <a:srgbClr val="B9D6E5"/>
    </a:custClr>
    <a:custClr name="Geode Tint 2">
      <a:srgbClr val="EEC3F7"/>
    </a:custClr>
    <a:custClr name="Moss Tint 2">
      <a:srgbClr val="D7F3A2"/>
    </a:custClr>
    <a:custClr name="Rust Tint 2">
      <a:srgbClr val="FFC599"/>
    </a:custClr>
    <a:custClr name="Cobalt Tint 2">
      <a:srgbClr val="98A1FF"/>
    </a:custClr>
    <a:custClr name="Coral Tint 2">
      <a:srgbClr val="FFB6B9"/>
    </a:custClr>
    <a:custClr name="white">
      <a:srgbClr val="FFFFFF"/>
    </a:custClr>
    <a:custClr name="Classic Tint 1">
      <a:srgbClr val="00A3F6"/>
    </a:custClr>
    <a:custClr name="Energy Tint 1">
      <a:srgbClr val="7BDEFF"/>
    </a:custClr>
    <a:custClr name="Carbon Tint 1">
      <a:srgbClr val="AEAEAE"/>
    </a:custClr>
    <a:custClr name="Steel Tint 1">
      <a:srgbClr val="86B3CA"/>
    </a:custClr>
    <a:custClr name="Geode Tint 1">
      <a:srgbClr val="CC94DA"/>
    </a:custClr>
    <a:custClr name="Moss Tint 1">
      <a:srgbClr val="B1D272"/>
    </a:custClr>
    <a:custClr name="Rust Tint 1">
      <a:srgbClr val="FF8F51"/>
    </a:custClr>
    <a:custClr name="Cobalt Tint 1">
      <a:srgbClr val="5B69FF"/>
    </a:custClr>
    <a:custClr name="Coral Tint 1">
      <a:srgbClr val="FF848A"/>
    </a:custClr>
    <a:custClr name="Daisy Tint 1">
      <a:srgbClr val="FFE17A"/>
    </a:custClr>
    <a:custClr name="Classic">
      <a:srgbClr val="0068B5"/>
    </a:custClr>
    <a:custClr name="Energy">
      <a:srgbClr val="00C7FD"/>
    </a:custClr>
    <a:custClr name="Carbon">
      <a:srgbClr val="808080"/>
    </a:custClr>
    <a:custClr name="Steel">
      <a:srgbClr val="548FAD"/>
    </a:custClr>
    <a:custClr name="Geode">
      <a:srgbClr val="8F5DA2"/>
    </a:custClr>
    <a:custClr name="Moss">
      <a:srgbClr val="8BAE46"/>
    </a:custClr>
    <a:custClr name="Rust">
      <a:srgbClr val="E96115"/>
    </a:custClr>
    <a:custClr name="Cobalt">
      <a:srgbClr val="1E2EB8"/>
    </a:custClr>
    <a:custClr name="Coral">
      <a:srgbClr val="FF5662"/>
    </a:custClr>
    <a:custClr name="Daisy">
      <a:srgbClr val="FEC91B"/>
    </a:custClr>
    <a:custClr name="Classic Shade 1">
      <a:srgbClr val="004A86"/>
    </a:custClr>
    <a:custClr name="Energy Shade 1">
      <a:srgbClr val="0095CA"/>
    </a:custClr>
    <a:custClr name="Carbon Shade 1">
      <a:srgbClr val="525252"/>
    </a:custClr>
    <a:custClr name="Steel Shade 1">
      <a:srgbClr val="41728A"/>
    </a:custClr>
    <a:custClr name="Geode Shade 1">
      <a:srgbClr val="653171"/>
    </a:custClr>
    <a:custClr name="Moss Shade 1">
      <a:srgbClr val="708541"/>
    </a:custClr>
    <a:custClr name="Rust Shade 1">
      <a:srgbClr val="B24501"/>
    </a:custClr>
    <a:custClr name="Cobalt Shade 1">
      <a:srgbClr val="000F8A"/>
    </a:custClr>
    <a:custClr name="Coral Shade 1">
      <a:srgbClr val="C81326"/>
    </a:custClr>
    <a:custClr name="Daisy Shade 1">
      <a:srgbClr val="EDB200"/>
    </a:custClr>
    <a:custClr name="Classic Shade 2">
      <a:srgbClr val="00285A"/>
    </a:custClr>
    <a:custClr name="Energy Shade 2">
      <a:srgbClr val="005B85"/>
    </a:custClr>
    <a:custClr name="Carbon Shade 2">
      <a:srgbClr val="262626"/>
    </a:custClr>
    <a:custClr name="Steel Shade 2">
      <a:srgbClr val="183544"/>
    </a:custClr>
    <a:custClr name="black">
      <a:srgbClr val="000000"/>
    </a:custClr>
    <a:custClr name="Moss Shade 2">
      <a:srgbClr val="515A3D"/>
    </a:custClr>
    <a:custClr name="black">
      <a:srgbClr val="000000"/>
    </a:custClr>
    <a:custClr name="Cobalt Shade 2">
      <a:srgbClr val="000864"/>
    </a:custClr>
    <a:custClr name="black">
      <a:srgbClr val="000000"/>
    </a:custClr>
    <a:custClr name="Daisy Shade 2">
      <a:srgbClr val="C98F00"/>
    </a:custClr>
  </a:custClrLst>
  <a:extLst>
    <a:ext uri="{05A4C25C-085E-4340-85A3-A5531E510DB2}">
      <thm15:themeFamily xmlns:thm15="http://schemas.microsoft.com/office/thememl/2012/main" name="Intel2020-Blue" id="{D9323E3A-118C-43A6-89C0-C96596E37B42}" vid="{AEA43C02-EC13-455A-B9B9-65B3CDA9AEAE}"/>
    </a:ext>
  </a:extLst>
</a:theme>
</file>

<file path=ppt/theme/theme4.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841A34E513FA4F982AFE18AE51EB62" ma:contentTypeVersion="9" ma:contentTypeDescription="Create a new document." ma:contentTypeScope="" ma:versionID="2df12332b977fe2e8eda06b3868a94c5">
  <xsd:schema xmlns:xsd="http://www.w3.org/2001/XMLSchema" xmlns:xs="http://www.w3.org/2001/XMLSchema" xmlns:p="http://schemas.microsoft.com/office/2006/metadata/properties" xmlns:ns3="471a18b0-418f-4b36-b4a0-9395376f7975" xmlns:ns4="77e7df31-1c55-47fc-823f-8edcb0d8233d" targetNamespace="http://schemas.microsoft.com/office/2006/metadata/properties" ma:root="true" ma:fieldsID="4490be482b634ad788c0fc7aa243d181" ns3:_="" ns4:_="">
    <xsd:import namespace="471a18b0-418f-4b36-b4a0-9395376f7975"/>
    <xsd:import namespace="77e7df31-1c55-47fc-823f-8edcb0d8233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1a18b0-418f-4b36-b4a0-9395376f79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e7df31-1c55-47fc-823f-8edcb0d8233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4B8A99-8161-4D52-8DFD-478F5C1B317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3E48C6F-B667-427E-B8C4-8F56511D74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1a18b0-418f-4b36-b4a0-9395376f7975"/>
    <ds:schemaRef ds:uri="77e7df31-1c55-47fc-823f-8edcb0d823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1C66F3-FBD8-4B0F-98D9-445FE3649D0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intel_dark_30-3-30</Template>
  <TotalTime>5976</TotalTime>
  <Words>10617</Words>
  <Application>Microsoft Office PowerPoint</Application>
  <PresentationFormat>Widescreen</PresentationFormat>
  <Paragraphs>1132</Paragraphs>
  <Slides>72</Slides>
  <Notes>30</Notes>
  <HiddenSlides>3</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72</vt:i4>
      </vt:variant>
    </vt:vector>
  </HeadingPairs>
  <TitlesOfParts>
    <vt:vector size="91" baseType="lpstr">
      <vt:lpstr>Courier</vt:lpstr>
      <vt:lpstr>Helvetica Neue</vt:lpstr>
      <vt:lpstr>Helvetica Neue Medium</vt:lpstr>
      <vt:lpstr>Arial</vt:lpstr>
      <vt:lpstr>Calibri</vt:lpstr>
      <vt:lpstr>Intel Clear</vt:lpstr>
      <vt:lpstr>Intel Clear Light</vt:lpstr>
      <vt:lpstr>IntelOne Display Light</vt:lpstr>
      <vt:lpstr>IntelOne Display Regular</vt:lpstr>
      <vt:lpstr>IntelOne Text</vt:lpstr>
      <vt:lpstr>IntelOne Text Bold</vt:lpstr>
      <vt:lpstr>IntelOne Text Light</vt:lpstr>
      <vt:lpstr>IntelOne Text Medium</vt:lpstr>
      <vt:lpstr>Symbol</vt:lpstr>
      <vt:lpstr>Wingdings</vt:lpstr>
      <vt:lpstr>intel_dark_30-3-30</vt:lpstr>
      <vt:lpstr>1_Intel-dark</vt:lpstr>
      <vt:lpstr>2_Intel-dark</vt:lpstr>
      <vt:lpstr>think-cell Slide</vt:lpstr>
      <vt:lpstr>Using the OpenVINO™ Toolkit for Deploying Accelerated Deep Learning Applications </vt:lpstr>
      <vt:lpstr>Notices and disclaimers</vt:lpstr>
      <vt:lpstr>System configuration</vt:lpstr>
      <vt:lpstr>Compounding effect of hardware and software configuration</vt:lpstr>
      <vt:lpstr>Agenda</vt:lpstr>
      <vt:lpstr>Introduction to OpenVINO™ Toolkit</vt:lpstr>
      <vt:lpstr>Why deep learning</vt:lpstr>
      <vt:lpstr>Challenges in deep learning</vt:lpstr>
      <vt:lpstr>Why Intel® Distribution of OpenVINO™ Toolkit</vt:lpstr>
      <vt:lpstr>OpenVINO™ Toolkit Developer Journey</vt:lpstr>
      <vt:lpstr>What’s New with OpenVINO™ Toolkit 2022.1 Release </vt:lpstr>
      <vt:lpstr>System Requirements</vt:lpstr>
      <vt:lpstr>Development Platforms</vt:lpstr>
      <vt:lpstr>Target System Platforms</vt:lpstr>
      <vt:lpstr>Choose Between Release Types Standard Releases vs Long-Term Support Releases</vt:lpstr>
      <vt:lpstr>Installation Methods</vt:lpstr>
      <vt:lpstr>OpenVINO™ Install Steps For Python Developers using CPU and GPU only</vt:lpstr>
      <vt:lpstr>OpenVINO™ Install Steps For both C++ and Python Developers  would use VPU, GNA in addition to CPU, GPU</vt:lpstr>
      <vt:lpstr>Get Started with OpenVINO™ Notebooks https://github.com/openvinotoolkit/openvino_notebooks </vt:lpstr>
      <vt:lpstr>OpenVINO Notebooks - 001-hello-world</vt:lpstr>
      <vt:lpstr>Open Model Zoo</vt:lpstr>
      <vt:lpstr>How to Obtain OpenVINO™ IR Models</vt:lpstr>
      <vt:lpstr>What is in the Open Model Zoo Repository? </vt:lpstr>
      <vt:lpstr>Types of Models </vt:lpstr>
      <vt:lpstr>Object Detection and Recognition</vt:lpstr>
      <vt:lpstr>Reidentification Models</vt:lpstr>
      <vt:lpstr>Semantic Segmentation Models</vt:lpstr>
      <vt:lpstr>Instance Segmentation Models</vt:lpstr>
      <vt:lpstr>Human Pose Estimation Models</vt:lpstr>
      <vt:lpstr>Text Detection and Recognition</vt:lpstr>
      <vt:lpstr>Natural Language Processing Models</vt:lpstr>
      <vt:lpstr>Live Action Recognition with OpenVINO</vt:lpstr>
      <vt:lpstr>Image Processing Models</vt:lpstr>
      <vt:lpstr>Model Downloader Usage </vt:lpstr>
      <vt:lpstr>Model Converter Usage</vt:lpstr>
      <vt:lpstr>Model Quantizer Usage</vt:lpstr>
      <vt:lpstr>Model Information Dumper Usage </vt:lpstr>
      <vt:lpstr>OpenVINO Notebooks - 104-model-tools</vt:lpstr>
      <vt:lpstr>Model Optimizer</vt:lpstr>
      <vt:lpstr>Convert model with Model Optimizer</vt:lpstr>
      <vt:lpstr>Model Optimizer: Generic Optimization</vt:lpstr>
      <vt:lpstr>Setting Input Shapes with:  “--input_shape”</vt:lpstr>
      <vt:lpstr>Cutting Off Parts of a Model with:  “--input” and ”--output”</vt:lpstr>
      <vt:lpstr>Embedding Preprocessing Computation with: “--mean_values”, “--scale_values”, “--reverse_input_channels”, and “—layout”</vt:lpstr>
      <vt:lpstr>Compression of a Model to FP16 with:  “--data_type”</vt:lpstr>
      <vt:lpstr>OpenVINO™ Runtime</vt:lpstr>
      <vt:lpstr>Introducing OpenVINO™ Runtime</vt:lpstr>
      <vt:lpstr>PowerPoint Presentation</vt:lpstr>
      <vt:lpstr>Common Workflow for using the OpenVINO™ Runtime API to Implement Inference Pipeline</vt:lpstr>
      <vt:lpstr>Model Caching</vt:lpstr>
      <vt:lpstr>Synchronous vs. Asynchronous</vt:lpstr>
      <vt:lpstr>High-level Performance Hints </vt:lpstr>
      <vt:lpstr>Auto-Batching for GPU    </vt:lpstr>
      <vt:lpstr>OpenVINO Notebooks - 002-openvino-api</vt:lpstr>
      <vt:lpstr>OpenVINO Notebooks - 101-tensorflow-to-openvino</vt:lpstr>
      <vt:lpstr>Dynamic Shapes [New feature in 2022.1]</vt:lpstr>
      <vt:lpstr>OpenVINO Notebooks - 211-speech-to-text</vt:lpstr>
      <vt:lpstr>PowerPoint Presentation</vt:lpstr>
      <vt:lpstr>Auto Device Plugin: Improving First-Inference Latency</vt:lpstr>
      <vt:lpstr>OpenVINO Notebooks - 106-auto-device</vt:lpstr>
      <vt:lpstr>PowerPoint Presentation</vt:lpstr>
      <vt:lpstr>Multi Device Plugin</vt:lpstr>
      <vt:lpstr>PowerPoint Presentation</vt:lpstr>
      <vt:lpstr>Heterogeneous Device Plugin </vt:lpstr>
      <vt:lpstr>Try Multi Device &amp; Hetero Device Plugins with Benchmark App </vt:lpstr>
      <vt:lpstr>Placeholder for Preprocessing API</vt:lpstr>
      <vt:lpstr>Multiple Models in One Application Optical Character Detection and Recognition</vt:lpstr>
      <vt:lpstr>Video Analytics in the OpenVINO™ Toolkit</vt:lpstr>
      <vt:lpstr>Steps in the Sample Application</vt:lpstr>
      <vt:lpstr>OpenVINO Notebooks - 208-optical-character-recognition</vt:lpstr>
      <vt:lpstr>Resources to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PowerPoint Template Use Intel Clear For All Text (General Employee Usage)</dc:title>
  <dc:creator>Ye, Shane</dc:creator>
  <cp:keywords>CTPClassification=CTP_NT</cp:keywords>
  <cp:lastModifiedBy>Ye, Shane</cp:lastModifiedBy>
  <cp:revision>57</cp:revision>
  <dcterms:created xsi:type="dcterms:W3CDTF">2020-09-10T18:09:41Z</dcterms:created>
  <dcterms:modified xsi:type="dcterms:W3CDTF">2022-05-20T20:11:59Z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77294acb-f791-4422-865e-0b7527e37b89</vt:lpwstr>
  </property>
  <property fmtid="{D5CDD505-2E9C-101B-9397-08002B2CF9AE}" pid="3" name="CTP_TimeStamp">
    <vt:lpwstr>2020-08-21 21:49:33Z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y fmtid="{D5CDD505-2E9C-101B-9397-08002B2CF9AE}" pid="8" name="ContentTypeId">
    <vt:lpwstr>0x01010059841A34E513FA4F982AFE18AE51EB62</vt:lpwstr>
  </property>
</Properties>
</file>